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01" r:id="rId2"/>
    <p:sldId id="258" r:id="rId3"/>
    <p:sldId id="602" r:id="rId4"/>
    <p:sldId id="603" r:id="rId5"/>
    <p:sldId id="551" r:id="rId6"/>
    <p:sldId id="552" r:id="rId7"/>
    <p:sldId id="553" r:id="rId8"/>
    <p:sldId id="555" r:id="rId9"/>
    <p:sldId id="559" r:id="rId10"/>
    <p:sldId id="562" r:id="rId11"/>
    <p:sldId id="565" r:id="rId12"/>
    <p:sldId id="568" r:id="rId13"/>
    <p:sldId id="573" r:id="rId14"/>
    <p:sldId id="574" r:id="rId15"/>
    <p:sldId id="577" r:id="rId16"/>
    <p:sldId id="600" r:id="rId17"/>
    <p:sldId id="604" r:id="rId18"/>
    <p:sldId id="594" r:id="rId19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3366"/>
    <a:srgbClr val="000000"/>
    <a:srgbClr val="006600"/>
    <a:srgbClr val="3366FF"/>
    <a:srgbClr val="99FFCC"/>
    <a:srgbClr val="0066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 snapToObjects="1" showGuides="1">
      <p:cViewPr varScale="1">
        <p:scale>
          <a:sx n="74" d="100"/>
          <a:sy n="74" d="100"/>
        </p:scale>
        <p:origin x="-1764" y="-90"/>
      </p:cViewPr>
      <p:guideLst>
        <p:guide orient="horz" pos="219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D19CA52-8A38-49A5-8F4B-95C67A64FA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648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>
              <a:defRPr sz="13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F50CE36-696A-4132-9886-AD1C7D9D88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11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42343C-8025-40BE-821E-63CA948383E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DBA7C1-DD89-45B8-9B32-076A6ACD6F61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D093EF-F191-4613-A4CE-80273968E75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07CF6-7B9E-4BDE-83ED-8A203B1C13FC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336B5-2C4E-43CA-9693-37EEABD804F0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6B61C1-1BF0-44F0-BD55-EA34DDC10DA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B28E85-9284-497C-8126-57ED00A4593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1FE182-52E0-4B0F-A9DB-FD339FC382F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1761A7-BE87-4BA7-BEC3-C0ED86F0A72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FA6965-4BE1-466C-A2EF-A6A15458D3D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064E29-2FB9-4C93-8BF9-D5FB84F43C2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F7AB47-D064-40FB-9422-8402CAB7F4E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054EA8-4E74-4F99-9883-AB618FA3EE3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09487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9106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04788"/>
            <a:ext cx="2112963" cy="5891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975" y="204788"/>
            <a:ext cx="6188075" cy="5891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9059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36538" y="6424613"/>
            <a:ext cx="2482850" cy="266700"/>
          </a:xfrm>
          <a:prstGeom prst="rect">
            <a:avLst/>
          </a:prstGeo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24612"/>
            <a:ext cx="2895600" cy="280987"/>
          </a:xfrm>
          <a:prstGeom prst="rect">
            <a:avLst/>
          </a:prstGeo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32650" y="6424612"/>
            <a:ext cx="1674813" cy="26670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13C2EDA-54C1-4CCB-8059-B6B8268DA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07711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7538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924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1200"/>
            <a:ext cx="3924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1922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96555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2441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6062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58857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967288" y="6459538"/>
            <a:ext cx="3719512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95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Dr. Mohammad O. Hamdan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3763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-28575"/>
            <a:ext cx="9144000" cy="6886575"/>
          </a:xfrm>
          <a:prstGeom prst="rect">
            <a:avLst/>
          </a:prstGeom>
          <a:solidFill>
            <a:srgbClr val="0066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193675" y="171450"/>
            <a:ext cx="8737600" cy="65452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28"/>
          <p:cNvSpPr>
            <a:spLocks noChangeArrowheads="1"/>
          </p:cNvSpPr>
          <p:nvPr/>
        </p:nvSpPr>
        <p:spPr bwMode="auto">
          <a:xfrm>
            <a:off x="185738" y="169863"/>
            <a:ext cx="8737600" cy="1123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endParaRPr lang="en-GB">
              <a:effectLst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7975" y="204788"/>
            <a:ext cx="8453438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0" name="Freeform 36"/>
          <p:cNvSpPr>
            <a:spLocks/>
          </p:cNvSpPr>
          <p:nvPr/>
        </p:nvSpPr>
        <p:spPr bwMode="auto">
          <a:xfrm>
            <a:off x="184150" y="869950"/>
            <a:ext cx="8739188" cy="439738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505" y="277"/>
              </a:cxn>
              <a:cxn ang="0">
                <a:pos x="5505" y="86"/>
              </a:cxn>
              <a:cxn ang="0">
                <a:pos x="5205" y="108"/>
              </a:cxn>
              <a:cxn ang="0">
                <a:pos x="4847" y="141"/>
              </a:cxn>
              <a:cxn ang="0">
                <a:pos x="4421" y="75"/>
              </a:cxn>
              <a:cxn ang="0">
                <a:pos x="4134" y="126"/>
              </a:cxn>
              <a:cxn ang="0">
                <a:pos x="3781" y="100"/>
              </a:cxn>
              <a:cxn ang="0">
                <a:pos x="3297" y="83"/>
              </a:cxn>
              <a:cxn ang="0">
                <a:pos x="2871" y="115"/>
              </a:cxn>
              <a:cxn ang="0">
                <a:pos x="2603" y="119"/>
              </a:cxn>
              <a:cxn ang="0">
                <a:pos x="2217" y="93"/>
              </a:cxn>
              <a:cxn ang="0">
                <a:pos x="1841" y="129"/>
              </a:cxn>
              <a:cxn ang="0">
                <a:pos x="1649" y="161"/>
              </a:cxn>
              <a:cxn ang="0">
                <a:pos x="1300" y="93"/>
              </a:cxn>
              <a:cxn ang="0">
                <a:pos x="1004" y="86"/>
              </a:cxn>
              <a:cxn ang="0">
                <a:pos x="816" y="104"/>
              </a:cxn>
              <a:cxn ang="0">
                <a:pos x="650" y="158"/>
              </a:cxn>
              <a:cxn ang="0">
                <a:pos x="444" y="151"/>
              </a:cxn>
              <a:cxn ang="0">
                <a:pos x="350" y="100"/>
              </a:cxn>
              <a:cxn ang="0">
                <a:pos x="332" y="28"/>
              </a:cxn>
              <a:cxn ang="0">
                <a:pos x="292" y="0"/>
              </a:cxn>
              <a:cxn ang="0">
                <a:pos x="167" y="7"/>
              </a:cxn>
              <a:cxn ang="0">
                <a:pos x="117" y="25"/>
              </a:cxn>
              <a:cxn ang="0">
                <a:pos x="86" y="47"/>
              </a:cxn>
              <a:cxn ang="0">
                <a:pos x="0" y="84"/>
              </a:cxn>
              <a:cxn ang="0">
                <a:pos x="0" y="275"/>
              </a:cxn>
            </a:cxnLst>
            <a:rect l="0" t="0" r="r" b="b"/>
            <a:pathLst>
              <a:path w="5505" h="277">
                <a:moveTo>
                  <a:pt x="0" y="275"/>
                </a:moveTo>
                <a:lnTo>
                  <a:pt x="5505" y="277"/>
                </a:lnTo>
                <a:lnTo>
                  <a:pt x="5505" y="86"/>
                </a:lnTo>
                <a:lnTo>
                  <a:pt x="5205" y="108"/>
                </a:lnTo>
                <a:lnTo>
                  <a:pt x="4847" y="141"/>
                </a:lnTo>
                <a:lnTo>
                  <a:pt x="4421" y="75"/>
                </a:lnTo>
                <a:lnTo>
                  <a:pt x="4134" y="126"/>
                </a:lnTo>
                <a:lnTo>
                  <a:pt x="3781" y="100"/>
                </a:lnTo>
                <a:lnTo>
                  <a:pt x="3297" y="83"/>
                </a:lnTo>
                <a:lnTo>
                  <a:pt x="2871" y="115"/>
                </a:lnTo>
                <a:lnTo>
                  <a:pt x="2603" y="119"/>
                </a:lnTo>
                <a:lnTo>
                  <a:pt x="2217" y="93"/>
                </a:lnTo>
                <a:lnTo>
                  <a:pt x="1841" y="129"/>
                </a:lnTo>
                <a:lnTo>
                  <a:pt x="1649" y="161"/>
                </a:lnTo>
                <a:lnTo>
                  <a:pt x="1300" y="93"/>
                </a:lnTo>
                <a:lnTo>
                  <a:pt x="1004" y="86"/>
                </a:lnTo>
                <a:lnTo>
                  <a:pt x="816" y="104"/>
                </a:lnTo>
                <a:lnTo>
                  <a:pt x="650" y="158"/>
                </a:lnTo>
                <a:lnTo>
                  <a:pt x="444" y="151"/>
                </a:lnTo>
                <a:lnTo>
                  <a:pt x="350" y="100"/>
                </a:lnTo>
                <a:lnTo>
                  <a:pt x="332" y="28"/>
                </a:lnTo>
                <a:lnTo>
                  <a:pt x="292" y="0"/>
                </a:lnTo>
                <a:lnTo>
                  <a:pt x="167" y="7"/>
                </a:lnTo>
                <a:lnTo>
                  <a:pt x="117" y="25"/>
                </a:lnTo>
                <a:lnTo>
                  <a:pt x="86" y="47"/>
                </a:lnTo>
                <a:lnTo>
                  <a:pt x="0" y="84"/>
                </a:lnTo>
                <a:lnTo>
                  <a:pt x="0" y="275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6538" y="6424613"/>
            <a:ext cx="2482850" cy="266700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effectLst/>
                <a:latin typeface="Cambria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24612"/>
            <a:ext cx="2895600" cy="280987"/>
          </a:xfrm>
          <a:prstGeom prst="rect">
            <a:avLst/>
          </a:prstGeom>
        </p:spPr>
        <p:txBody>
          <a:bodyPr/>
          <a:lstStyle>
            <a:lvl1pPr algn="ctr">
              <a:defRPr sz="1200" dirty="0" smtClean="0">
                <a:effectLst/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  <p:sp>
        <p:nvSpPr>
          <p:cNvPr id="1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2650" y="6424612"/>
            <a:ext cx="1674813" cy="26670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Cambria" pitchFamily="18" charset="0"/>
              </a:defRPr>
            </a:lvl1pPr>
          </a:lstStyle>
          <a:p>
            <a:pPr>
              <a:defRPr/>
            </a:pPr>
            <a:fld id="{E13C2EDA-54C1-4CCB-8059-B6B8268DAE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bldLvl="3" autoUpdateAnimBg="0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  <p:bldP spid="1026" grpId="0" autoUpdateAnimBg="0"/>
      <p:bldP spid="1060" grpId="0" animBg="1"/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jcflowers1.iweb.bsu.edu/rlo/brainstorming2.htm" TargetMode="External"/><Relationship Id="rId2" Type="http://schemas.openxmlformats.org/officeDocument/2006/relationships/hyperlink" Target="http://www.stanford.edu/group/biodesign/cgi-bin/ebiodesign/index.php/concept-generation/ideation-and-brainstorming-men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Ideation_(idea_generation)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Process Tools</a:t>
            </a: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Ideation &amp; </a:t>
            </a:r>
            <a:r>
              <a:rPr lang="en-US" dirty="0" smtClean="0"/>
              <a:t>Brainstorming</a:t>
            </a:r>
          </a:p>
          <a:p>
            <a:r>
              <a:rPr lang="en-US" dirty="0" smtClean="0"/>
              <a:t>Dr. Mohammad O. Hamdan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Ideation Questions</a:t>
            </a:r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4013"/>
            <a:ext cx="8075613" cy="4551362"/>
          </a:xfrm>
        </p:spPr>
        <p:txBody>
          <a:bodyPr/>
          <a:lstStyle/>
          <a:p>
            <a:pPr marL="609600" indent="-609600">
              <a:buFontTx/>
              <a:buAutoNum type="arabicPeriod" startAt="10"/>
            </a:pPr>
            <a:r>
              <a:rPr lang="en-US" sz="2000" smtClean="0">
                <a:solidFill>
                  <a:srgbClr val="FF9900"/>
                </a:solidFill>
              </a:rPr>
              <a:t>Old Look?</a:t>
            </a:r>
            <a:r>
              <a:rPr lang="en-US" sz="2000" smtClean="0"/>
              <a:t> </a:t>
            </a:r>
            <a:r>
              <a:rPr lang="en-GB" sz="2000" smtClean="0"/>
              <a:t>Copy a period, antique, parallel a previous winner, look for prestige features, Trade on ‘They don’t build them like that any more.</a:t>
            </a:r>
          </a:p>
          <a:p>
            <a:pPr marL="990600" lvl="1" indent="-533400"/>
            <a:r>
              <a:rPr lang="en-GB" sz="2000" smtClean="0"/>
              <a:t>E.g. Old models and new models of cars (Volkswagen Beetle).</a:t>
            </a:r>
            <a:endParaRPr lang="en-US" sz="2000" smtClean="0"/>
          </a:p>
          <a:p>
            <a:pPr marL="609600" indent="-609600">
              <a:buFontTx/>
              <a:buAutoNum type="arabicPeriod" startAt="11"/>
            </a:pPr>
            <a:r>
              <a:rPr lang="en-US" sz="2000" smtClean="0">
                <a:solidFill>
                  <a:srgbClr val="FF9900"/>
                </a:solidFill>
              </a:rPr>
              <a:t>Rearrange?</a:t>
            </a:r>
            <a:r>
              <a:rPr lang="en-US" sz="2000" smtClean="0"/>
              <a:t> </a:t>
            </a:r>
            <a:r>
              <a:rPr lang="en-GB" sz="2000" smtClean="0"/>
              <a:t>Try a different order, interchange components, piece together differently, change places.</a:t>
            </a:r>
          </a:p>
          <a:p>
            <a:pPr marL="990600" lvl="1" indent="-533400"/>
            <a:r>
              <a:rPr lang="en-GB" sz="2000" smtClean="0"/>
              <a:t>Cars with engines at the rear. Cars with front wheel drive as opposed to rear wheel drive.</a:t>
            </a:r>
            <a:endParaRPr lang="en-US" sz="2000" smtClean="0"/>
          </a:p>
          <a:p>
            <a:pPr marL="609600" indent="-609600" algn="just">
              <a:buFontTx/>
              <a:buAutoNum type="arabicPeriod" startAt="12"/>
            </a:pPr>
            <a:r>
              <a:rPr lang="en-US" sz="2000" smtClean="0">
                <a:solidFill>
                  <a:srgbClr val="FF9900"/>
                </a:solidFill>
              </a:rPr>
              <a:t>Substitute?</a:t>
            </a:r>
            <a:r>
              <a:rPr lang="en-US" sz="2000" smtClean="0"/>
              <a:t> – What can take its place? </a:t>
            </a:r>
            <a:r>
              <a:rPr lang="en-GB" sz="2000" smtClean="0"/>
              <a:t>Plastic for metal, metal for plastic, light instead of dark, round instead of square, what other process, principle, theory or method can be used?</a:t>
            </a:r>
          </a:p>
          <a:p>
            <a:pPr marL="990600" lvl="1" indent="-533400" algn="just"/>
            <a:r>
              <a:rPr lang="en-GB" sz="2000" smtClean="0"/>
              <a:t>Metal bumpers were replaced by plastic bumpers.</a:t>
            </a:r>
          </a:p>
          <a:p>
            <a:pPr marL="990600" lvl="1" indent="-533400"/>
            <a:endParaRPr lang="en-GB" sz="2000" smtClean="0"/>
          </a:p>
          <a:p>
            <a:pPr marL="990600" lvl="1" indent="-533400"/>
            <a:endParaRPr lang="en-GB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3F1EF-FF24-43D0-A93A-959CFD7B3D3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Ideation Questions</a:t>
            </a:r>
            <a:endParaRPr lang="en-GB" smtClean="0"/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36713"/>
            <a:ext cx="8001000" cy="4371975"/>
          </a:xfrm>
        </p:spPr>
        <p:txBody>
          <a:bodyPr/>
          <a:lstStyle/>
          <a:p>
            <a:pPr marL="609600" indent="-609600">
              <a:buFontTx/>
              <a:buAutoNum type="arabicPeriod" startAt="13"/>
            </a:pPr>
            <a:r>
              <a:rPr lang="en-US" sz="2400" smtClean="0">
                <a:solidFill>
                  <a:srgbClr val="FF9900"/>
                </a:solidFill>
              </a:rPr>
              <a:t>Combine?</a:t>
            </a:r>
            <a:r>
              <a:rPr lang="en-US" sz="2400" smtClean="0"/>
              <a:t> </a:t>
            </a:r>
            <a:r>
              <a:rPr lang="en-GB" sz="2400" smtClean="0"/>
              <a:t>Combine ideas, principles, methods, groups, components, hardware, issues.</a:t>
            </a:r>
            <a:endParaRPr lang="en-US" sz="2400" smtClean="0"/>
          </a:p>
          <a:p>
            <a:pPr marL="990600" lvl="1" indent="-533400"/>
            <a:r>
              <a:rPr lang="en-GB" sz="2000" smtClean="0"/>
              <a:t>Computerized control is an example for integrated control.</a:t>
            </a:r>
            <a:endParaRPr lang="en-US" sz="2000" smtClean="0"/>
          </a:p>
          <a:p>
            <a:pPr marL="609600" indent="-609600">
              <a:buFontTx/>
              <a:buAutoNum type="arabicPeriod" startAt="13"/>
            </a:pPr>
            <a:r>
              <a:rPr lang="en-US" sz="2400" smtClean="0">
                <a:solidFill>
                  <a:srgbClr val="FF9900"/>
                </a:solidFill>
              </a:rPr>
              <a:t>Simplify?</a:t>
            </a:r>
            <a:r>
              <a:rPr lang="en-US" sz="2400" smtClean="0"/>
              <a:t> </a:t>
            </a:r>
            <a:r>
              <a:rPr lang="en-GB" sz="2400" smtClean="0"/>
              <a:t>Make it easier, less work, easier to reach, disposable, simple to use, quicker.</a:t>
            </a:r>
          </a:p>
          <a:p>
            <a:pPr marL="990600" lvl="1" indent="-533400"/>
            <a:r>
              <a:rPr lang="en-GB" sz="2000" smtClean="0"/>
              <a:t>Automatic drives instead of Gear Boxes.</a:t>
            </a:r>
            <a:endParaRPr lang="en-US" sz="2000" smtClean="0"/>
          </a:p>
          <a:p>
            <a:pPr marL="609600" indent="-609600" algn="just">
              <a:buFontTx/>
              <a:buAutoNum type="arabicPeriod" startAt="13"/>
            </a:pPr>
            <a:r>
              <a:rPr lang="en-US" sz="2400" smtClean="0">
                <a:solidFill>
                  <a:srgbClr val="FF9900"/>
                </a:solidFill>
              </a:rPr>
              <a:t>Safety?</a:t>
            </a:r>
            <a:r>
              <a:rPr lang="en-US" sz="2400" smtClean="0"/>
              <a:t> </a:t>
            </a:r>
            <a:r>
              <a:rPr lang="en-GB" sz="2400" smtClean="0"/>
              <a:t>What devices, properties, controls, or sensors, can be added to prevent injury, accident, explosion?</a:t>
            </a:r>
          </a:p>
          <a:p>
            <a:pPr marL="990600" lvl="1" indent="-533400" algn="just"/>
            <a:r>
              <a:rPr lang="en-GB" sz="2000" smtClean="0"/>
              <a:t>Automatic braking system for trains.</a:t>
            </a:r>
          </a:p>
          <a:p>
            <a:pPr marL="990600" lvl="1" indent="-533400" algn="just"/>
            <a:r>
              <a:rPr lang="en-GB" sz="2000" smtClean="0"/>
              <a:t>Interlocking of doors of washing machine.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32A56-7136-4AD2-8096-E43D98516B7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 autoUpdateAnimBg="0"/>
      <p:bldP spid="3758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Brainstorming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711325"/>
            <a:ext cx="8164937" cy="4446588"/>
          </a:xfrm>
        </p:spPr>
        <p:txBody>
          <a:bodyPr/>
          <a:lstStyle/>
          <a:p>
            <a:pPr algn="just"/>
            <a:r>
              <a:rPr lang="en-GB" dirty="0" smtClean="0"/>
              <a:t>Brainstorming is a powerful and widely known creative tool. </a:t>
            </a:r>
          </a:p>
          <a:p>
            <a:pPr algn="just"/>
            <a:r>
              <a:rPr lang="en-GB" dirty="0" smtClean="0"/>
              <a:t>It is used for generating a large number of ideas, most of which will subsequently discarded, but with perhaps a few novel ideas are being identified as worth following up.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F06FF-24B0-4C0E-A3B7-71C49990E7D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 autoUpdateAnimBg="0"/>
      <p:bldP spid="3788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Pitfalls of Classical Brainstorming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975" y="1624013"/>
            <a:ext cx="8001000" cy="4114800"/>
          </a:xfrm>
        </p:spPr>
        <p:txBody>
          <a:bodyPr/>
          <a:lstStyle/>
          <a:p>
            <a:r>
              <a:rPr lang="en-GB" sz="2400" smtClean="0"/>
              <a:t>Incompetent leaders </a:t>
            </a:r>
          </a:p>
          <a:p>
            <a:r>
              <a:rPr lang="en-GB" sz="2400" smtClean="0"/>
              <a:t>Dominating individuals </a:t>
            </a:r>
          </a:p>
          <a:p>
            <a:r>
              <a:rPr lang="en-GB" sz="2400" smtClean="0"/>
              <a:t>Passive individuals </a:t>
            </a:r>
          </a:p>
          <a:p>
            <a:r>
              <a:rPr lang="en-GB" sz="2400" smtClean="0"/>
              <a:t>Inability to cooperate</a:t>
            </a:r>
          </a:p>
          <a:p>
            <a:r>
              <a:rPr lang="en-GB" sz="2400" smtClean="0"/>
              <a:t>Fear of being foolish </a:t>
            </a:r>
          </a:p>
          <a:p>
            <a:r>
              <a:rPr lang="en-GB" sz="2400" smtClean="0"/>
              <a:t>Disturbing interruptions.</a:t>
            </a:r>
          </a:p>
        </p:txBody>
      </p:sp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1808163"/>
            <a:ext cx="461645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67016-A5A5-4045-8A05-B4566E80CE48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Brainwriting - Method 635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423988"/>
            <a:ext cx="8001000" cy="4703762"/>
          </a:xfrm>
        </p:spPr>
        <p:txBody>
          <a:bodyPr/>
          <a:lstStyle/>
          <a:p>
            <a:pPr algn="just"/>
            <a:r>
              <a:rPr lang="en-GB" sz="2000" dirty="0" smtClean="0"/>
              <a:t>A form of written brainstorming.</a:t>
            </a:r>
          </a:p>
          <a:p>
            <a:pPr algn="just"/>
            <a:r>
              <a:rPr lang="en-GB" sz="2000" dirty="0" smtClean="0"/>
              <a:t>Participants write ideas on special forms or cards that circulate within the group.</a:t>
            </a:r>
          </a:p>
          <a:p>
            <a:pPr algn="just"/>
            <a:r>
              <a:rPr lang="en-GB" sz="2000" dirty="0" smtClean="0"/>
              <a:t>Gives more time to think than classical brainstorming where the ideas are expressed spontaneously.</a:t>
            </a:r>
            <a:endParaRPr lang="en-US" sz="2000" dirty="0" smtClean="0"/>
          </a:p>
          <a:p>
            <a:r>
              <a:rPr lang="en-GB" sz="2000" dirty="0" smtClean="0">
                <a:solidFill>
                  <a:srgbClr val="FF9900"/>
                </a:solidFill>
              </a:rPr>
              <a:t>Consists of 6 members, each generates and writes down 3 ideas during a 5 minutes period.</a:t>
            </a:r>
          </a:p>
          <a:p>
            <a:r>
              <a:rPr lang="en-GB" sz="2000" dirty="0" smtClean="0">
                <a:solidFill>
                  <a:srgbClr val="FF9900"/>
                </a:solidFill>
              </a:rPr>
              <a:t>The forms are then passed to every participant.</a:t>
            </a:r>
          </a:p>
          <a:p>
            <a:r>
              <a:rPr lang="en-GB" sz="2000" smtClean="0">
                <a:solidFill>
                  <a:srgbClr val="FF9900"/>
                </a:solidFill>
              </a:rPr>
              <a:t> As in the earlier method the leader collates the ideas and submits them for analysis.</a:t>
            </a:r>
          </a:p>
          <a:p>
            <a:pPr algn="just"/>
            <a:endParaRPr lang="en-GB" sz="2000" dirty="0" smtClean="0"/>
          </a:p>
          <a:p>
            <a:pPr algn="just"/>
            <a:endParaRPr lang="en-GB" sz="2000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0" y="4575175"/>
            <a:ext cx="487362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426535-55C0-484B-B20B-BA13152854D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82663"/>
          </a:xfrm>
        </p:spPr>
        <p:txBody>
          <a:bodyPr/>
          <a:lstStyle/>
          <a:p>
            <a:r>
              <a:rPr lang="en-GB" smtClean="0"/>
              <a:t>Brain</a:t>
            </a:r>
            <a:r>
              <a:rPr lang="en-US" smtClean="0"/>
              <a:t>-</a:t>
            </a:r>
            <a:r>
              <a:rPr lang="en-GB" smtClean="0"/>
              <a:t>writing Pool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648200"/>
          </a:xfrm>
        </p:spPr>
        <p:txBody>
          <a:bodyPr/>
          <a:lstStyle/>
          <a:p>
            <a:pPr algn="just"/>
            <a:r>
              <a:rPr lang="en-GB" sz="2400" smtClean="0"/>
              <a:t>Each participant starts by writing one or a few ideas on a sheet of paper which is placed in the middle of a table </a:t>
            </a:r>
          </a:p>
          <a:p>
            <a:pPr algn="just"/>
            <a:r>
              <a:rPr lang="en-GB" sz="2400" smtClean="0"/>
              <a:t>The writing of ideas is continued on another sheet. </a:t>
            </a:r>
          </a:p>
          <a:p>
            <a:pPr algn="just"/>
            <a:r>
              <a:rPr lang="en-GB" sz="2400" smtClean="0"/>
              <a:t>Whenever a participant runs out of ideas or wants to be stimulated by ideas of others, he or she exchanges the sheet with one from the pool.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02" y="4054070"/>
            <a:ext cx="4071937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AC624-C83D-4001-95C5-CF357823748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Ethics at the Conceptual Stage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In your groups discuss how ethical issues or moral theories could be relevant at the conceptual stage</a:t>
            </a:r>
          </a:p>
          <a:p>
            <a:r>
              <a:rPr lang="en-US" sz="2800" smtClean="0"/>
              <a:t>Make a list of your findings and try to think of some examples</a:t>
            </a:r>
          </a:p>
          <a:p>
            <a:r>
              <a:rPr lang="en-US" sz="2800" smtClean="0"/>
              <a:t>We shall discuss it after you complete your group discussion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06748-C29F-4B8B-B800-36C512F0550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Reading and References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35000"/>
              </a:spcAft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www.stanford.edu/group/biodesign/cgi-bin/ebiodesign/index.php/concept-generation/ideation-and-brainstorming-menu</a:t>
            </a:r>
            <a:endParaRPr lang="en-US" sz="2000" dirty="0" smtClean="0"/>
          </a:p>
          <a:p>
            <a:pPr>
              <a:spcAft>
                <a:spcPct val="35000"/>
              </a:spcAft>
            </a:pPr>
            <a:endParaRPr lang="en-US" sz="2000" dirty="0" smtClean="0">
              <a:hlinkClick r:id="rId3"/>
            </a:endParaRPr>
          </a:p>
          <a:p>
            <a:pPr>
              <a:spcAft>
                <a:spcPct val="35000"/>
              </a:spcAft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jcflowers1.iweb.bsu.edu/rlo/brainstorming2.htm</a:t>
            </a:r>
            <a:endParaRPr lang="en-US" sz="2000" dirty="0" smtClean="0"/>
          </a:p>
          <a:p>
            <a:pPr>
              <a:spcAft>
                <a:spcPct val="35000"/>
              </a:spcAft>
            </a:pPr>
            <a:endParaRPr lang="en-US" sz="2000" dirty="0" smtClean="0"/>
          </a:p>
          <a:p>
            <a:pPr>
              <a:spcAft>
                <a:spcPct val="35000"/>
              </a:spcAft>
            </a:pPr>
            <a:r>
              <a:rPr lang="en-US" sz="2000" dirty="0">
                <a:hlinkClick r:id="rId4"/>
              </a:rPr>
              <a:t>http://en.wikipedia.org/wiki/Ideation_(idea_generation</a:t>
            </a:r>
            <a:r>
              <a:rPr lang="en-US" sz="2000" dirty="0" smtClean="0">
                <a:hlinkClick r:id="rId4"/>
              </a:rPr>
              <a:t>)</a:t>
            </a:r>
            <a:endParaRPr lang="en-US" sz="2000" dirty="0" smtClean="0"/>
          </a:p>
          <a:p>
            <a:pPr>
              <a:spcAft>
                <a:spcPct val="35000"/>
              </a:spcAft>
            </a:pPr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>
                <a:solidFill>
                  <a:srgbClr val="FF0000"/>
                </a:solidFill>
              </a:rPr>
              <a:t>Dr. Mohammad O. Hamdan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93E0C-4A07-4FA8-8456-8F892097E58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5968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00025"/>
            <a:ext cx="8704262" cy="936625"/>
          </a:xfrm>
        </p:spPr>
        <p:txBody>
          <a:bodyPr/>
          <a:lstStyle/>
          <a:p>
            <a:r>
              <a:rPr lang="en-GB" smtClean="0"/>
              <a:t>Summary of the Lecture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988" y="1595438"/>
            <a:ext cx="8029463" cy="4922837"/>
          </a:xfrm>
        </p:spPr>
        <p:txBody>
          <a:bodyPr/>
          <a:lstStyle/>
          <a:p>
            <a:r>
              <a:rPr lang="en-GB" dirty="0" smtClean="0"/>
              <a:t>Covered </a:t>
            </a:r>
            <a:r>
              <a:rPr lang="en-US" dirty="0" smtClean="0"/>
              <a:t>Design Methods for Conceptual Design</a:t>
            </a:r>
            <a:endParaRPr lang="en-GB" dirty="0" smtClean="0"/>
          </a:p>
          <a:p>
            <a:pPr lvl="1"/>
            <a:r>
              <a:rPr lang="en-GB" sz="2400" dirty="0" smtClean="0"/>
              <a:t>Covered the design method </a:t>
            </a:r>
            <a:r>
              <a:rPr lang="en-GB" sz="2400" dirty="0" smtClean="0">
                <a:solidFill>
                  <a:schemeClr val="tx1"/>
                </a:solidFill>
              </a:rPr>
              <a:t>Ideation</a:t>
            </a:r>
          </a:p>
          <a:p>
            <a:pPr lvl="1"/>
            <a:r>
              <a:rPr lang="en-GB" sz="2400" dirty="0" smtClean="0"/>
              <a:t>Covered the design method </a:t>
            </a:r>
            <a:r>
              <a:rPr lang="en-GB" sz="2400" dirty="0" smtClean="0">
                <a:solidFill>
                  <a:schemeClr val="tx1"/>
                </a:solidFill>
              </a:rPr>
              <a:t>Brainstorming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E4A2-63AD-4BEF-AE0A-B7D33B438FF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 - Objectives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56347"/>
            <a:ext cx="8153400" cy="4114800"/>
          </a:xfrm>
        </p:spPr>
        <p:txBody>
          <a:bodyPr/>
          <a:lstStyle/>
          <a:p>
            <a:pPr marL="381000" indent="-381000">
              <a:buSzPct val="60000"/>
              <a:buFontTx/>
              <a:buBlip>
                <a:blip r:embed="rId3"/>
              </a:buBlip>
              <a:defRPr/>
            </a:pPr>
            <a:r>
              <a:rPr lang="en-US" dirty="0" smtClean="0"/>
              <a:t>Ideation</a:t>
            </a:r>
          </a:p>
          <a:p>
            <a:pPr marL="381000" indent="-381000">
              <a:buSzPct val="60000"/>
              <a:buFontTx/>
              <a:buBlip>
                <a:blip r:embed="rId3"/>
              </a:buBlip>
              <a:defRPr/>
            </a:pPr>
            <a:r>
              <a:rPr lang="en-GB" dirty="0" smtClean="0"/>
              <a:t>Brainstorming</a:t>
            </a:r>
            <a:endParaRPr lang="en-GB" dirty="0"/>
          </a:p>
          <a:p>
            <a:pPr marL="381000" indent="-381000">
              <a:buSzPct val="60000"/>
              <a:buFontTx/>
              <a:buBlip>
                <a:blip r:embed="rId3"/>
              </a:buBlip>
              <a:defRPr/>
            </a:pPr>
            <a:r>
              <a:rPr lang="en-GB" dirty="0" smtClean="0"/>
              <a:t>Ethics at Ideation State</a:t>
            </a:r>
          </a:p>
          <a:p>
            <a:pPr marL="381000" indent="-381000">
              <a:buSzPct val="60000"/>
              <a:buFontTx/>
              <a:buNone/>
              <a:defRPr/>
            </a:pPr>
            <a:endParaRPr lang="en-GB" sz="2800" dirty="0" smtClean="0"/>
          </a:p>
          <a:p>
            <a:pPr marL="857250" lvl="1">
              <a:defRPr/>
            </a:pPr>
            <a:endParaRPr lang="en-GB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57520-E7CD-461B-B43B-746F413A3B0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Why Design is important?</a:t>
            </a:r>
          </a:p>
          <a:p>
            <a:r>
              <a:rPr lang="en-US" sz="2400" dirty="0" smtClean="0"/>
              <a:t>Why Design is difficult?</a:t>
            </a:r>
          </a:p>
          <a:p>
            <a:r>
              <a:rPr lang="en-US" sz="2400" dirty="0" smtClean="0"/>
              <a:t>What are the Design Schools of thoughts?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dirty="0" smtClean="0">
                <a:solidFill>
                  <a:srgbClr val="FF0000"/>
                </a:solidFill>
              </a:rPr>
              <a:t>Dr. Mohammad O. Hamdan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93E0C-4A07-4FA8-8456-8F892097E5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38850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2" y="2697977"/>
            <a:ext cx="3007873" cy="346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9720" name="Rectangle 8"/>
          <p:cNvSpPr>
            <a:spLocks noChangeArrowheads="1"/>
          </p:cNvSpPr>
          <p:nvPr/>
        </p:nvSpPr>
        <p:spPr bwMode="auto">
          <a:xfrm>
            <a:off x="1165669" y="1926066"/>
            <a:ext cx="3792691" cy="955675"/>
          </a:xfrm>
          <a:prstGeom prst="rect">
            <a:avLst/>
          </a:prstGeom>
          <a:solidFill>
            <a:schemeClr val="hlink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9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Systematic Design Process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Requirements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Specifications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Conceptual Design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Embodiment Design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Detailed Design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endParaRPr lang="en-GB" sz="2400" dirty="0" smtClean="0">
              <a:latin typeface="Arial Narrow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0" smtClean="0">
                <a:solidFill>
                  <a:srgbClr val="FF0000"/>
                </a:solidFill>
              </a:rPr>
              <a:t>Dr. Mohammad O. Hamdan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93E0C-4A07-4FA8-8456-8F892097E5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404568" y="1926065"/>
            <a:ext cx="3103807" cy="960793"/>
            <a:chOff x="5074276" y="1552574"/>
            <a:chExt cx="3103807" cy="960793"/>
          </a:xfrm>
        </p:grpSpPr>
        <p:sp>
          <p:nvSpPr>
            <p:cNvPr id="9" name="Right Arrow 8"/>
            <p:cNvSpPr/>
            <p:nvPr/>
          </p:nvSpPr>
          <p:spPr bwMode="auto">
            <a:xfrm>
              <a:off x="5074276" y="1552574"/>
              <a:ext cx="1558344" cy="960793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3830" y="1591212"/>
              <a:ext cx="16742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0" dirty="0" smtClean="0">
                  <a:solidFill>
                    <a:srgbClr val="FF0000"/>
                  </a:solidFill>
                  <a:latin typeface="Cambria" pitchFamily="18" charset="0"/>
                </a:rPr>
                <a:t>QFD</a:t>
              </a:r>
              <a:endParaRPr lang="en-US" sz="4800" b="1" i="0" dirty="0">
                <a:solidFill>
                  <a:srgbClr val="FF0000"/>
                </a:solidFill>
                <a:latin typeface="Cambria" pitchFamily="18" charset="0"/>
              </a:endParaRPr>
            </a:p>
          </p:txBody>
        </p:sp>
      </p:grpSp>
      <p:sp>
        <p:nvSpPr>
          <p:cNvPr id="15" name="Rectangle 44"/>
          <p:cNvSpPr>
            <a:spLocks noChangeArrowheads="1"/>
          </p:cNvSpPr>
          <p:nvPr/>
        </p:nvSpPr>
        <p:spPr bwMode="auto">
          <a:xfrm>
            <a:off x="4675452" y="4842779"/>
            <a:ext cx="939730" cy="695140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400" i="0" dirty="0">
                <a:solidFill>
                  <a:srgbClr val="FF0000"/>
                </a:solidFill>
                <a:latin typeface="+mn-lt"/>
              </a:rPr>
              <a:t>Requirements</a:t>
            </a:r>
          </a:p>
        </p:txBody>
      </p:sp>
      <p:sp>
        <p:nvSpPr>
          <p:cNvPr id="16" name="Rectangle 46"/>
          <p:cNvSpPr>
            <a:spLocks noChangeArrowheads="1"/>
          </p:cNvSpPr>
          <p:nvPr/>
        </p:nvSpPr>
        <p:spPr bwMode="auto">
          <a:xfrm>
            <a:off x="5743969" y="3670484"/>
            <a:ext cx="1913598" cy="117229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400" i="0" dirty="0">
                <a:solidFill>
                  <a:srgbClr val="FF0000"/>
                </a:solidFill>
                <a:latin typeface="+mn-lt"/>
              </a:rPr>
              <a:t>Specifications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218025" y="4791263"/>
            <a:ext cx="0" cy="91408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triangle" w="med" len="med"/>
            <a:tailEnd type="oval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5075304" y="3108540"/>
            <a:ext cx="3191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0" dirty="0">
                <a:solidFill>
                  <a:srgbClr val="FF0000"/>
                </a:solidFill>
                <a:latin typeface="+mn-lt"/>
              </a:rPr>
              <a:t>Prioritize </a:t>
            </a:r>
            <a:r>
              <a:rPr lang="en-GB" sz="2400" i="0" dirty="0" smtClean="0">
                <a:solidFill>
                  <a:srgbClr val="FF0000"/>
                </a:solidFill>
                <a:latin typeface="+mn-lt"/>
              </a:rPr>
              <a:t>requirements</a:t>
            </a:r>
            <a:endParaRPr lang="en-GB" sz="2400" i="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801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5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20" grpId="0" animBg="1"/>
      <p:bldP spid="499716" grpId="0" autoUpdateAnimBg="0"/>
      <p:bldP spid="499715" grpId="0" build="p" bldLvl="3" autoUpdateAnimBg="0"/>
      <p:bldP spid="15" grpId="0" animBg="1"/>
      <p:bldP spid="15" grpId="1" animBg="1"/>
      <p:bldP spid="16" grpId="0" animBg="1"/>
      <p:bldP spid="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Ideation and Brainstorming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4284" y="1594830"/>
            <a:ext cx="8001000" cy="41148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Conceptual Design </a:t>
            </a:r>
            <a:r>
              <a:rPr lang="en-GB" dirty="0" smtClean="0"/>
              <a:t>Tools: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Ideation.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Brainstorming.</a:t>
            </a:r>
          </a:p>
          <a:p>
            <a:r>
              <a:rPr lang="en-GB" dirty="0" smtClean="0"/>
              <a:t>Morphological Analysis.</a:t>
            </a:r>
          </a:p>
          <a:p>
            <a:r>
              <a:rPr lang="en-GB" dirty="0" smtClean="0"/>
              <a:t>Design Interpretation for Next Generation Products.</a:t>
            </a:r>
          </a:p>
          <a:p>
            <a:r>
              <a:rPr lang="en-GB" dirty="0" smtClean="0"/>
              <a:t>Flexible Design for Families.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5C72C-6D8D-40C0-892D-2D94067FB19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4" grpId="0" autoUpdateAnimBg="0"/>
      <p:bldP spid="3614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28588"/>
            <a:ext cx="8115300" cy="1143000"/>
          </a:xfrm>
        </p:spPr>
        <p:txBody>
          <a:bodyPr/>
          <a:lstStyle/>
          <a:p>
            <a:r>
              <a:rPr lang="en-GB" dirty="0" smtClean="0"/>
              <a:t>Ideation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03400"/>
            <a:ext cx="7924800" cy="3606800"/>
          </a:xfrm>
        </p:spPr>
        <p:txBody>
          <a:bodyPr/>
          <a:lstStyle/>
          <a:p>
            <a:r>
              <a:rPr lang="en-GB" dirty="0" smtClean="0"/>
              <a:t>Ideation is the process of creating more ideas for a design solution by asking </a:t>
            </a:r>
            <a:r>
              <a:rPr lang="en-GB" i="1" u="sng" dirty="0" smtClean="0"/>
              <a:t>structured</a:t>
            </a:r>
            <a:r>
              <a:rPr lang="en-GB" dirty="0" smtClean="0"/>
              <a:t> questions.</a:t>
            </a:r>
          </a:p>
          <a:p>
            <a:r>
              <a:rPr lang="en-GB" dirty="0" smtClean="0"/>
              <a:t>Ideation relies on the fact that when there are several ideas the chances for it to have a good one is higher than the chances when the number of ideas are few.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63943-CEB9-47BD-9914-AD406BC0FAC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Ideation Questions</a:t>
            </a:r>
            <a:endParaRPr lang="en-GB" smtClean="0"/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80010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sz="2400" smtClean="0">
                <a:solidFill>
                  <a:srgbClr val="FF9900"/>
                </a:solidFill>
              </a:rPr>
              <a:t>What is wrong with it?</a:t>
            </a:r>
          </a:p>
          <a:p>
            <a:pPr marL="881063" lvl="1" indent="-533400">
              <a:lnSpc>
                <a:spcPct val="90000"/>
              </a:lnSpc>
            </a:pPr>
            <a:r>
              <a:rPr lang="en-GB" sz="2000" smtClean="0"/>
              <a:t>Make a list of all things that you feel are wrong with the present product, idea or task.</a:t>
            </a:r>
          </a:p>
          <a:p>
            <a:pPr marL="881063" lvl="1" indent="-533400">
              <a:lnSpc>
                <a:spcPct val="90000"/>
              </a:lnSpc>
            </a:pPr>
            <a:r>
              <a:rPr lang="en-GB" sz="2000" smtClean="0"/>
              <a:t>(Coke can).</a:t>
            </a:r>
            <a:endParaRPr lang="en-US" sz="200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sz="2400" smtClean="0">
                <a:solidFill>
                  <a:srgbClr val="FF9900"/>
                </a:solidFill>
              </a:rPr>
              <a:t>How can I improve it?</a:t>
            </a:r>
          </a:p>
          <a:p>
            <a:pPr marL="881063" lvl="1" indent="-533400">
              <a:lnSpc>
                <a:spcPct val="90000"/>
              </a:lnSpc>
            </a:pPr>
            <a:r>
              <a:rPr lang="en-GB" sz="2000" smtClean="0"/>
              <a:t>Forgetting feasibility list all the ways you would improve the present product, idea or task.</a:t>
            </a:r>
          </a:p>
          <a:p>
            <a:pPr marL="881063" lvl="1" indent="-533400">
              <a:lnSpc>
                <a:spcPct val="90000"/>
              </a:lnSpc>
            </a:pPr>
            <a:r>
              <a:rPr lang="en-GB" sz="2000" smtClean="0"/>
              <a:t>(Dyson Hoover).</a:t>
            </a:r>
            <a:endParaRPr lang="en-US" sz="200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sz="2400" smtClean="0">
                <a:solidFill>
                  <a:srgbClr val="FF9900"/>
                </a:solidFill>
              </a:rPr>
              <a:t>Other uses</a:t>
            </a:r>
            <a:r>
              <a:rPr lang="en-GB" sz="2400" smtClean="0"/>
              <a:t>: What other uses does it have in its present form? What other uses are there if the idea is modified? Can it perform a function that was not originally intended?</a:t>
            </a:r>
          </a:p>
          <a:p>
            <a:pPr marL="881063" lvl="1" indent="-533400">
              <a:lnSpc>
                <a:spcPct val="90000"/>
              </a:lnSpc>
            </a:pPr>
            <a:r>
              <a:rPr lang="en-GB" sz="2000" smtClean="0"/>
              <a:t>Food processor and mill.</a:t>
            </a:r>
            <a:endParaRPr lang="en-GB" sz="1600" smtClean="0"/>
          </a:p>
          <a:p>
            <a:pPr marL="609600" indent="-609600">
              <a:lnSpc>
                <a:spcPct val="90000"/>
              </a:lnSpc>
            </a:pPr>
            <a:endParaRPr lang="en-GB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CFCF-F518-40B7-9927-A5CA9F04FEE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 autoUpdateAnimBg="0"/>
      <p:bldP spid="3635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1746250"/>
            <a:ext cx="7793037" cy="4619625"/>
          </a:xfrm>
        </p:spPr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en-GB" sz="2400" smtClean="0">
                <a:solidFill>
                  <a:srgbClr val="FF9900"/>
                </a:solidFill>
              </a:rPr>
              <a:t>Modify</a:t>
            </a:r>
            <a:r>
              <a:rPr lang="en-GB" sz="2400" smtClean="0"/>
              <a:t>: Change, trim, shape, description, weight, sound, form, contours etc.</a:t>
            </a:r>
          </a:p>
          <a:p>
            <a:pPr marL="990600" lvl="1" indent="-533400"/>
            <a:r>
              <a:rPr lang="en-GB" sz="2000" smtClean="0"/>
              <a:t>(Toothpaste tubes).</a:t>
            </a:r>
          </a:p>
          <a:p>
            <a:pPr marL="609600" indent="-609600">
              <a:buFontTx/>
              <a:buAutoNum type="arabicPeriod" startAt="4"/>
            </a:pPr>
            <a:r>
              <a:rPr lang="en-GB" sz="2400" smtClean="0">
                <a:solidFill>
                  <a:srgbClr val="FF9900"/>
                </a:solidFill>
              </a:rPr>
              <a:t>Magnify</a:t>
            </a:r>
            <a:r>
              <a:rPr lang="en-GB" sz="2400" smtClean="0"/>
              <a:t>: Make larger, higher, longer, wider, heavier, stronger.</a:t>
            </a:r>
          </a:p>
          <a:p>
            <a:pPr marL="990600" lvl="1" indent="-533400"/>
            <a:r>
              <a:rPr lang="en-GB" sz="2000" smtClean="0"/>
              <a:t>Large aircraft as a solution to traffic congestion.</a:t>
            </a:r>
          </a:p>
          <a:p>
            <a:pPr marL="609600" indent="-609600" algn="just">
              <a:buFontTx/>
              <a:buAutoNum type="arabicPeriod" startAt="6"/>
            </a:pPr>
            <a:r>
              <a:rPr lang="en-US" sz="2400" smtClean="0">
                <a:solidFill>
                  <a:srgbClr val="FF9900"/>
                </a:solidFill>
              </a:rPr>
              <a:t>Minify</a:t>
            </a:r>
            <a:r>
              <a:rPr lang="en-US" sz="2400" smtClean="0"/>
              <a:t>?: </a:t>
            </a:r>
            <a:r>
              <a:rPr lang="en-GB" sz="2400" smtClean="0"/>
              <a:t>Make smaller, shorter, narrower, lighter, subtract something, miniaturize.</a:t>
            </a:r>
          </a:p>
          <a:p>
            <a:pPr marL="990600" lvl="1" indent="-533400" algn="just"/>
            <a:r>
              <a:rPr lang="en-GB" sz="2000" smtClean="0"/>
              <a:t>E.g. Old electric motors were huge in size. Modern motors are relatively very small.</a:t>
            </a:r>
          </a:p>
          <a:p>
            <a:pPr marL="609600" indent="-609600">
              <a:buFontTx/>
              <a:buNone/>
            </a:pPr>
            <a:endParaRPr lang="en-GB" sz="1800" smtClean="0"/>
          </a:p>
        </p:txBody>
      </p:sp>
      <p:sp>
        <p:nvSpPr>
          <p:cNvPr id="36557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Ideation Questions</a:t>
            </a:r>
            <a:endParaRPr lang="en-GB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F7650-5748-4346-90B8-B7C6ECF8DEA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 autoUpdateAnimBg="0"/>
      <p:bldP spid="36557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Ideation Questions</a:t>
            </a:r>
            <a:endParaRPr lang="en-GB" smtClean="0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727200"/>
            <a:ext cx="8166100" cy="4611688"/>
          </a:xfrm>
        </p:spPr>
        <p:txBody>
          <a:bodyPr/>
          <a:lstStyle/>
          <a:p>
            <a:pPr marL="609600" indent="-609600" algn="just">
              <a:buFontTx/>
              <a:buAutoNum type="arabicPeriod" startAt="7"/>
            </a:pPr>
            <a:r>
              <a:rPr lang="en-US" sz="2400" smtClean="0">
                <a:solidFill>
                  <a:srgbClr val="FF9900"/>
                </a:solidFill>
              </a:rPr>
              <a:t>Adopt</a:t>
            </a:r>
            <a:r>
              <a:rPr lang="en-US" sz="2400" smtClean="0"/>
              <a:t>? </a:t>
            </a:r>
            <a:r>
              <a:rPr lang="en-GB" sz="2400" smtClean="0"/>
              <a:t>Is there something similar? What can be copied? Can it be associated with something else? Is there something in stock or surplus that can be used?</a:t>
            </a:r>
            <a:endParaRPr lang="en-US" sz="2400" smtClean="0"/>
          </a:p>
          <a:p>
            <a:pPr marL="990600" lvl="1" indent="-533400" algn="just"/>
            <a:r>
              <a:rPr lang="en-GB" sz="2000" smtClean="0"/>
              <a:t>(E.g. Sausage, Aluminium</a:t>
            </a:r>
            <a:r>
              <a:rPr lang="en-US" sz="2000" smtClean="0"/>
              <a:t>).</a:t>
            </a:r>
          </a:p>
          <a:p>
            <a:pPr marL="609600" indent="-609600" algn="just">
              <a:buFontTx/>
              <a:buAutoNum type="arabicPeriod" startAt="8"/>
            </a:pPr>
            <a:r>
              <a:rPr lang="en-US" sz="2400" smtClean="0">
                <a:solidFill>
                  <a:srgbClr val="FF9900"/>
                </a:solidFill>
              </a:rPr>
              <a:t>Reverse</a:t>
            </a:r>
            <a:r>
              <a:rPr lang="en-US" sz="2400" smtClean="0"/>
              <a:t>? </a:t>
            </a:r>
            <a:r>
              <a:rPr lang="en-GB" sz="2400" smtClean="0"/>
              <a:t>Try a twist: opposites, upside down, turn around, rearrange, opposite pattern, opposite sequence.</a:t>
            </a:r>
          </a:p>
          <a:p>
            <a:pPr marL="990600" lvl="1" indent="-533400"/>
            <a:r>
              <a:rPr lang="en-GB" sz="2000" smtClean="0"/>
              <a:t>E.g. Lifting wheel barrow and push down wheel barrow. Heat from outside to heat from inside kettles.</a:t>
            </a:r>
          </a:p>
          <a:p>
            <a:pPr marL="609600" indent="-609600">
              <a:buFontTx/>
              <a:buAutoNum type="arabicPeriod" startAt="9"/>
            </a:pPr>
            <a:r>
              <a:rPr lang="en-US" sz="2400" smtClean="0">
                <a:solidFill>
                  <a:srgbClr val="FF9900"/>
                </a:solidFill>
              </a:rPr>
              <a:t>New Look</a:t>
            </a:r>
            <a:r>
              <a:rPr lang="en-US" sz="2400" smtClean="0"/>
              <a:t>? </a:t>
            </a:r>
            <a:r>
              <a:rPr lang="en-GB" sz="2400" smtClean="0"/>
              <a:t>Change, </a:t>
            </a:r>
            <a:r>
              <a:rPr lang="en-GB" sz="2400" smtClean="0">
                <a:solidFill>
                  <a:schemeClr val="tx1"/>
                </a:solidFill>
              </a:rPr>
              <a:t>colour</a:t>
            </a:r>
            <a:r>
              <a:rPr lang="en-GB" sz="2400" smtClean="0"/>
              <a:t>, form, or style, streamline, use new package or new cover.</a:t>
            </a:r>
          </a:p>
          <a:p>
            <a:pPr marL="609600" indent="-609600"/>
            <a:endParaRPr lang="en-GB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EB224C-58C0-4A33-B976-25B4FFF1A03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Mohammad O. Hamdan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6" grpId="0" autoUpdateAnimBg="0"/>
      <p:bldP spid="369667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CC0000"/>
      </a:dk1>
      <a:lt1>
        <a:srgbClr val="FFFFFF"/>
      </a:lt1>
      <a:dk2>
        <a:srgbClr val="CA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AE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Swis721 BlkCn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6714</TotalTime>
  <Words>1071</Words>
  <Application>Microsoft Office PowerPoint</Application>
  <PresentationFormat>On-screen Show (4:3)</PresentationFormat>
  <Paragraphs>150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Design Process Tools</vt:lpstr>
      <vt:lpstr>Contents - Objectives</vt:lpstr>
      <vt:lpstr>Review of Last Lecture</vt:lpstr>
      <vt:lpstr>Systematic Design Process</vt:lpstr>
      <vt:lpstr>Ideation and Brainstorming</vt:lpstr>
      <vt:lpstr>Ideation</vt:lpstr>
      <vt:lpstr>Ideation Questions</vt:lpstr>
      <vt:lpstr>Ideation Questions</vt:lpstr>
      <vt:lpstr>Ideation Questions</vt:lpstr>
      <vt:lpstr>Ideation Questions</vt:lpstr>
      <vt:lpstr>Ideation Questions</vt:lpstr>
      <vt:lpstr>Brainstorming</vt:lpstr>
      <vt:lpstr>Pitfalls of Classical Brainstorming</vt:lpstr>
      <vt:lpstr>Brainwriting - Method 635</vt:lpstr>
      <vt:lpstr>Brain-writing Pool</vt:lpstr>
      <vt:lpstr>Ethics at the Conceptual Stage</vt:lpstr>
      <vt:lpstr>Further Reading and References</vt:lpstr>
      <vt:lpstr>Summary of the Lecture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 Lecture 2</dc:title>
  <dc:creator>Tamer</dc:creator>
  <cp:lastModifiedBy>Mohammad O. Hamdan</cp:lastModifiedBy>
  <cp:revision>127</cp:revision>
  <cp:lastPrinted>1999-06-22T22:35:14Z</cp:lastPrinted>
  <dcterms:created xsi:type="dcterms:W3CDTF">1998-08-05T05:44:58Z</dcterms:created>
  <dcterms:modified xsi:type="dcterms:W3CDTF">2012-11-18T07:50:07Z</dcterms:modified>
</cp:coreProperties>
</file>