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26" r:id="rId2"/>
  </p:sldMasterIdLst>
  <p:notesMasterIdLst>
    <p:notesMasterId r:id="rId41"/>
  </p:notesMasterIdLst>
  <p:handoutMasterIdLst>
    <p:handoutMasterId r:id="rId42"/>
  </p:handoutMasterIdLst>
  <p:sldIdLst>
    <p:sldId id="501" r:id="rId3"/>
    <p:sldId id="410" r:id="rId4"/>
    <p:sldId id="411" r:id="rId5"/>
    <p:sldId id="502" r:id="rId6"/>
    <p:sldId id="472" r:id="rId7"/>
    <p:sldId id="474" r:id="rId8"/>
    <p:sldId id="475" r:id="rId9"/>
    <p:sldId id="477" r:id="rId10"/>
    <p:sldId id="476" r:id="rId11"/>
    <p:sldId id="511" r:id="rId12"/>
    <p:sldId id="512" r:id="rId13"/>
    <p:sldId id="513" r:id="rId14"/>
    <p:sldId id="481" r:id="rId15"/>
    <p:sldId id="485" r:id="rId16"/>
    <p:sldId id="497" r:id="rId17"/>
    <p:sldId id="482" r:id="rId18"/>
    <p:sldId id="498" r:id="rId19"/>
    <p:sldId id="499" r:id="rId20"/>
    <p:sldId id="483" r:id="rId21"/>
    <p:sldId id="500" r:id="rId22"/>
    <p:sldId id="506" r:id="rId23"/>
    <p:sldId id="489" r:id="rId24"/>
    <p:sldId id="504" r:id="rId25"/>
    <p:sldId id="491" r:id="rId26"/>
    <p:sldId id="505" r:id="rId27"/>
    <p:sldId id="493" r:id="rId28"/>
    <p:sldId id="494" r:id="rId29"/>
    <p:sldId id="509" r:id="rId30"/>
    <p:sldId id="515" r:id="rId31"/>
    <p:sldId id="517" r:id="rId32"/>
    <p:sldId id="490" r:id="rId33"/>
    <p:sldId id="514" r:id="rId34"/>
    <p:sldId id="503" r:id="rId35"/>
    <p:sldId id="496" r:id="rId36"/>
    <p:sldId id="495" r:id="rId37"/>
    <p:sldId id="456" r:id="rId38"/>
    <p:sldId id="516" r:id="rId39"/>
    <p:sldId id="508" r:id="rId40"/>
  </p:sldIdLst>
  <p:sldSz cx="9144000" cy="6858000" type="screen4x3"/>
  <p:notesSz cx="6858000" cy="9144000"/>
  <p:defaultTextStyle>
    <a:defPPr>
      <a:defRPr lang="en-US"/>
    </a:defPPr>
    <a:lvl1pPr algn="ctr" rtl="0" eaLnBrk="0" fontAlgn="base" hangingPunct="0">
      <a:spcBef>
        <a:spcPct val="0"/>
      </a:spcBef>
      <a:spcAft>
        <a:spcPct val="0"/>
      </a:spcAft>
      <a:defRPr sz="2000" i="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000" i="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000" i="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000" i="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000" i="1" kern="1200">
        <a:solidFill>
          <a:schemeClr val="tx1"/>
        </a:solidFill>
        <a:latin typeface="Times New Roman" pitchFamily="18" charset="0"/>
        <a:ea typeface="+mn-ea"/>
        <a:cs typeface="+mn-cs"/>
      </a:defRPr>
    </a:lvl5pPr>
    <a:lvl6pPr marL="2286000" algn="l" defTabSz="914400" rtl="0" eaLnBrk="1" latinLnBrk="0" hangingPunct="1">
      <a:defRPr sz="2000" i="1" kern="1200">
        <a:solidFill>
          <a:schemeClr val="tx1"/>
        </a:solidFill>
        <a:latin typeface="Times New Roman" pitchFamily="18" charset="0"/>
        <a:ea typeface="+mn-ea"/>
        <a:cs typeface="+mn-cs"/>
      </a:defRPr>
    </a:lvl6pPr>
    <a:lvl7pPr marL="2743200" algn="l" defTabSz="914400" rtl="0" eaLnBrk="1" latinLnBrk="0" hangingPunct="1">
      <a:defRPr sz="2000" i="1" kern="1200">
        <a:solidFill>
          <a:schemeClr val="tx1"/>
        </a:solidFill>
        <a:latin typeface="Times New Roman" pitchFamily="18" charset="0"/>
        <a:ea typeface="+mn-ea"/>
        <a:cs typeface="+mn-cs"/>
      </a:defRPr>
    </a:lvl7pPr>
    <a:lvl8pPr marL="3200400" algn="l" defTabSz="914400" rtl="0" eaLnBrk="1" latinLnBrk="0" hangingPunct="1">
      <a:defRPr sz="2000" i="1" kern="1200">
        <a:solidFill>
          <a:schemeClr val="tx1"/>
        </a:solidFill>
        <a:latin typeface="Times New Roman" pitchFamily="18" charset="0"/>
        <a:ea typeface="+mn-ea"/>
        <a:cs typeface="+mn-cs"/>
      </a:defRPr>
    </a:lvl8pPr>
    <a:lvl9pPr marL="3657600" algn="l" defTabSz="914400" rtl="0" eaLnBrk="1" latinLnBrk="0" hangingPunct="1">
      <a:defRPr sz="20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52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990000"/>
    <a:srgbClr val="003366"/>
    <a:srgbClr val="006699"/>
    <a:srgbClr val="0099CC"/>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581" autoAdjust="0"/>
  </p:normalViewPr>
  <p:slideViewPr>
    <p:cSldViewPr snapToGrid="0" showGuides="1">
      <p:cViewPr>
        <p:scale>
          <a:sx n="70" d="100"/>
          <a:sy n="70" d="100"/>
        </p:scale>
        <p:origin x="1512" y="48"/>
      </p:cViewPr>
      <p:guideLst>
        <p:guide orient="horz" pos="252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effectLst>
                  <a:outerShdw blurRad="38100" dist="38100" dir="2700000" algn="tl">
                    <a:srgbClr val="C0C0C0"/>
                  </a:outerShdw>
                </a:effectLst>
              </a:defRPr>
            </a:lvl1pPr>
          </a:lstStyle>
          <a:p>
            <a:pPr>
              <a:defRPr/>
            </a:pPr>
            <a:endParaRPr lang="en-US"/>
          </a:p>
        </p:txBody>
      </p:sp>
      <p:sp>
        <p:nvSpPr>
          <p:cNvPr id="142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effectLst>
                  <a:outerShdw blurRad="38100" dist="38100" dir="2700000" algn="tl">
                    <a:srgbClr val="C0C0C0"/>
                  </a:outerShdw>
                </a:effectLst>
              </a:defRPr>
            </a:lvl1pPr>
          </a:lstStyle>
          <a:p>
            <a:pPr>
              <a:defRPr/>
            </a:pPr>
            <a:endParaRPr lang="en-US"/>
          </a:p>
        </p:txBody>
      </p:sp>
      <p:sp>
        <p:nvSpPr>
          <p:cNvPr id="142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effectLst>
                  <a:outerShdw blurRad="38100" dist="38100" dir="2700000" algn="tl">
                    <a:srgbClr val="C0C0C0"/>
                  </a:outerShdw>
                </a:effectLst>
              </a:defRPr>
            </a:lvl1pPr>
          </a:lstStyle>
          <a:p>
            <a:pPr>
              <a:defRPr/>
            </a:pPr>
            <a:endParaRPr lang="en-US"/>
          </a:p>
        </p:txBody>
      </p:sp>
      <p:sp>
        <p:nvSpPr>
          <p:cNvPr id="142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effectLst>
                  <a:outerShdw blurRad="38100" dist="38100" dir="2700000" algn="tl">
                    <a:srgbClr val="C0C0C0"/>
                  </a:outerShdw>
                </a:effectLst>
              </a:defRPr>
            </a:lvl1pPr>
          </a:lstStyle>
          <a:p>
            <a:pPr>
              <a:defRPr/>
            </a:pPr>
            <a:fld id="{B2DA3513-BCB0-480E-9FB5-A0D86B8B92BD}" type="slidenum">
              <a:rPr lang="en-US"/>
              <a:pPr>
                <a:defRPr/>
              </a:pPr>
              <a:t>‹#›</a:t>
            </a:fld>
            <a:endParaRPr lang="en-US"/>
          </a:p>
        </p:txBody>
      </p:sp>
    </p:spTree>
    <p:extLst>
      <p:ext uri="{BB962C8B-B14F-4D97-AF65-F5344CB8AC3E}">
        <p14:creationId xmlns:p14="http://schemas.microsoft.com/office/powerpoint/2010/main" val="384970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effectLst>
                  <a:outerShdw blurRad="38100" dist="38100" dir="2700000" algn="tl">
                    <a:srgbClr val="C0C0C0"/>
                  </a:outerShdw>
                </a:effectLst>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effectLst>
                  <a:outerShdw blurRad="38100" dist="38100" dir="2700000" algn="tl">
                    <a:srgbClr val="C0C0C0"/>
                  </a:outerShdw>
                </a:effectLst>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effectLst>
                  <a:outerShdw blurRad="38100" dist="38100" dir="2700000" algn="tl">
                    <a:srgbClr val="C0C0C0"/>
                  </a:outerShdw>
                </a:effectLst>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effectLst>
                  <a:outerShdw blurRad="38100" dist="38100" dir="2700000" algn="tl">
                    <a:srgbClr val="C0C0C0"/>
                  </a:outerShdw>
                </a:effectLst>
              </a:defRPr>
            </a:lvl1pPr>
          </a:lstStyle>
          <a:p>
            <a:pPr>
              <a:defRPr/>
            </a:pPr>
            <a:fld id="{8F5EB98F-BE5C-4AA4-AC65-3285001FB38C}" type="slidenum">
              <a:rPr lang="en-US"/>
              <a:pPr>
                <a:defRPr/>
              </a:pPr>
              <a:t>‹#›</a:t>
            </a:fld>
            <a:endParaRPr lang="en-US"/>
          </a:p>
        </p:txBody>
      </p:sp>
    </p:spTree>
    <p:extLst>
      <p:ext uri="{BB962C8B-B14F-4D97-AF65-F5344CB8AC3E}">
        <p14:creationId xmlns:p14="http://schemas.microsoft.com/office/powerpoint/2010/main" val="404119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5EB98F-BE5C-4AA4-AC65-3285001FB38C}" type="slidenum">
              <a:rPr lang="en-US" smtClean="0"/>
              <a:pPr>
                <a:defRPr/>
              </a:pPr>
              <a:t>2</a:t>
            </a:fld>
            <a:endParaRPr lang="en-US"/>
          </a:p>
        </p:txBody>
      </p:sp>
    </p:spTree>
    <p:extLst>
      <p:ext uri="{BB962C8B-B14F-4D97-AF65-F5344CB8AC3E}">
        <p14:creationId xmlns:p14="http://schemas.microsoft.com/office/powerpoint/2010/main" val="14864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41E134-BD28-4C39-89B5-7F1BDF4EEE40}"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8370" name="Rectangle 2"/>
          <p:cNvSpPr>
            <a:spLocks noChangeArrowheads="1" noTextEdit="1"/>
          </p:cNvSpPr>
          <p:nvPr>
            <p:ph type="sldImg"/>
          </p:nvPr>
        </p:nvSpPr>
        <p:spPr>
          <a:xfrm>
            <a:off x="1125538" y="688975"/>
            <a:ext cx="4606925" cy="3454400"/>
          </a:xfrm>
          <a:ln cap="flat"/>
        </p:spPr>
      </p:sp>
      <p:sp>
        <p:nvSpPr>
          <p:cNvPr id="5837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67825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3936BA-45B9-4424-9EDD-0F7E836FFBDD}" type="slidenum">
              <a:rPr lang="en-US"/>
              <a:pPr>
                <a:defRPr/>
              </a:pPr>
              <a:t>31</a:t>
            </a:fld>
            <a:endParaRPr lang="en-US"/>
          </a:p>
        </p:txBody>
      </p:sp>
      <p:sp>
        <p:nvSpPr>
          <p:cNvPr id="31747" name="Rectangle 2"/>
          <p:cNvSpPr>
            <a:spLocks noGrp="1" noRot="1" noChangeAspect="1" noChangeArrowheads="1" noTextEdit="1"/>
          </p:cNvSpPr>
          <p:nvPr>
            <p:ph type="sldImg"/>
          </p:nvPr>
        </p:nvSpPr>
        <p:spPr>
          <a:xfrm>
            <a:off x="1144588" y="685800"/>
            <a:ext cx="4572000" cy="3429000"/>
          </a:xfrm>
          <a:ln/>
        </p:spPr>
      </p:sp>
      <p:sp>
        <p:nvSpPr>
          <p:cNvPr id="31748"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38FAFD-D89A-45DC-8472-433D5552DFA6}"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8610" name="Rectangle 2"/>
          <p:cNvSpPr>
            <a:spLocks noChangeArrowheads="1" noTextEdit="1"/>
          </p:cNvSpPr>
          <p:nvPr>
            <p:ph type="sldImg"/>
          </p:nvPr>
        </p:nvSpPr>
        <p:spPr>
          <a:xfrm>
            <a:off x="1125538" y="688975"/>
            <a:ext cx="4606925" cy="3454400"/>
          </a:xfrm>
          <a:ln cap="flat"/>
        </p:spPr>
      </p:sp>
      <p:sp>
        <p:nvSpPr>
          <p:cNvPr id="6861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24300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4D01C5-B452-4375-BAD3-543A491870B5}" type="slidenum">
              <a:rPr lang="en-US"/>
              <a:pPr>
                <a:defRPr/>
              </a:pPr>
              <a:t>7</a:t>
            </a:fld>
            <a:endParaRPr lang="en-US"/>
          </a:p>
        </p:txBody>
      </p:sp>
      <p:sp>
        <p:nvSpPr>
          <p:cNvPr id="27651" name="Rectangle 2"/>
          <p:cNvSpPr>
            <a:spLocks noGrp="1" noRot="1" noChangeAspect="1" noChangeArrowheads="1" noTextEdit="1"/>
          </p:cNvSpPr>
          <p:nvPr>
            <p:ph type="sldImg"/>
          </p:nvPr>
        </p:nvSpPr>
        <p:spPr>
          <a:xfrm>
            <a:off x="1144588" y="685800"/>
            <a:ext cx="4572000" cy="3429000"/>
          </a:xfrm>
          <a:ln/>
        </p:spPr>
      </p:sp>
      <p:sp>
        <p:nvSpPr>
          <p:cNvPr id="2765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2D5B74-A29A-4AFA-B634-D8F12F2A9D8E}" type="slidenum">
              <a:rPr lang="en-US"/>
              <a:pPr>
                <a:defRPr/>
              </a:pPr>
              <a:t>8</a:t>
            </a:fld>
            <a:endParaRPr lang="en-US"/>
          </a:p>
        </p:txBody>
      </p:sp>
      <p:sp>
        <p:nvSpPr>
          <p:cNvPr id="28675" name="Rectangle 2"/>
          <p:cNvSpPr>
            <a:spLocks noGrp="1" noRot="1" noChangeAspect="1" noChangeArrowheads="1" noTextEdit="1"/>
          </p:cNvSpPr>
          <p:nvPr>
            <p:ph type="sldImg"/>
          </p:nvPr>
        </p:nvSpPr>
        <p:spPr>
          <a:xfrm>
            <a:off x="1144588" y="685800"/>
            <a:ext cx="4572000" cy="3429000"/>
          </a:xfrm>
          <a:ln/>
        </p:spPr>
      </p:sp>
      <p:sp>
        <p:nvSpPr>
          <p:cNvPr id="286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043203-E055-4054-A802-6E35A4C53167}" type="slidenum">
              <a:rPr lang="en-US"/>
              <a:pPr>
                <a:defRPr/>
              </a:pPr>
              <a:t>9</a:t>
            </a:fld>
            <a:endParaRPr lang="en-US"/>
          </a:p>
        </p:txBody>
      </p:sp>
      <p:sp>
        <p:nvSpPr>
          <p:cNvPr id="29699" name="Rectangle 2"/>
          <p:cNvSpPr>
            <a:spLocks noGrp="1" noRot="1" noChangeAspect="1" noChangeArrowheads="1" noTextEdit="1"/>
          </p:cNvSpPr>
          <p:nvPr>
            <p:ph type="sldImg"/>
          </p:nvPr>
        </p:nvSpPr>
        <p:spPr>
          <a:xfrm>
            <a:off x="1144588" y="685800"/>
            <a:ext cx="4572000" cy="3429000"/>
          </a:xfrm>
          <a:ln/>
        </p:spPr>
      </p:sp>
      <p:sp>
        <p:nvSpPr>
          <p:cNvPr id="297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1D4952-DEDB-45FE-88FA-BCF7F3AB1A42}" type="slidenum">
              <a:rPr lang="en-US" smtClean="0"/>
              <a:pPr>
                <a:defRPr/>
              </a:pPr>
              <a:t>17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16850B-72F5-4BAA-A122-F7F829322FAF}" type="slidenum">
              <a:rPr lang="en-US"/>
              <a:pPr>
                <a:defRPr/>
              </a:pPr>
              <a:t>24</a:t>
            </a:fld>
            <a:endParaRPr lang="en-US"/>
          </a:p>
        </p:txBody>
      </p:sp>
      <p:sp>
        <p:nvSpPr>
          <p:cNvPr id="32771" name="Rectangle 2"/>
          <p:cNvSpPr>
            <a:spLocks noGrp="1" noRot="1" noChangeAspect="1" noChangeArrowheads="1" noTextEdit="1"/>
          </p:cNvSpPr>
          <p:nvPr>
            <p:ph type="sldImg"/>
          </p:nvPr>
        </p:nvSpPr>
        <p:spPr>
          <a:xfrm>
            <a:off x="1144588" y="685800"/>
            <a:ext cx="4572000" cy="3429000"/>
          </a:xfrm>
          <a:ln/>
        </p:spPr>
      </p:sp>
      <p:sp>
        <p:nvSpPr>
          <p:cNvPr id="3277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16850B-72F5-4BAA-A122-F7F829322FAF}" type="slidenum">
              <a:rPr lang="en-US"/>
              <a:pPr>
                <a:defRPr/>
              </a:pPr>
              <a:t>25</a:t>
            </a:fld>
            <a:endParaRPr lang="en-US"/>
          </a:p>
        </p:txBody>
      </p:sp>
      <p:sp>
        <p:nvSpPr>
          <p:cNvPr id="32771" name="Rectangle 2"/>
          <p:cNvSpPr>
            <a:spLocks noGrp="1" noRot="1" noChangeAspect="1" noChangeArrowheads="1" noTextEdit="1"/>
          </p:cNvSpPr>
          <p:nvPr>
            <p:ph type="sldImg"/>
          </p:nvPr>
        </p:nvSpPr>
        <p:spPr>
          <a:xfrm>
            <a:off x="1144588" y="685800"/>
            <a:ext cx="4572000" cy="3429000"/>
          </a:xfrm>
          <a:ln/>
        </p:spPr>
      </p:sp>
      <p:sp>
        <p:nvSpPr>
          <p:cNvPr id="3277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336392-7665-4E07-86BA-37BDC4F8E113}" type="slidenum">
              <a:rPr lang="en-US"/>
              <a:pPr>
                <a:defRPr/>
              </a:pPr>
              <a:t>26</a:t>
            </a:fld>
            <a:endParaRPr lang="en-US"/>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599125-55B5-4198-852E-60C013EAEAFA}" type="slidenum">
              <a:rPr lang="en-US"/>
              <a:pPr>
                <a:defRPr/>
              </a:pPr>
              <a:t>27</a:t>
            </a:fld>
            <a:endParaRPr lang="en-US"/>
          </a:p>
        </p:txBody>
      </p:sp>
      <p:sp>
        <p:nvSpPr>
          <p:cNvPr id="34819" name="Rectangle 2"/>
          <p:cNvSpPr>
            <a:spLocks noGrp="1" noRot="1" noChangeAspect="1" noChangeArrowheads="1" noTextEdit="1"/>
          </p:cNvSpPr>
          <p:nvPr>
            <p:ph type="sldImg"/>
          </p:nvPr>
        </p:nvSpPr>
        <p:spPr>
          <a:xfrm>
            <a:off x="1144588" y="685800"/>
            <a:ext cx="4572000" cy="3429000"/>
          </a:xfrm>
          <a:ln/>
        </p:spPr>
      </p:sp>
      <p:sp>
        <p:nvSpPr>
          <p:cNvPr id="34820"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8575"/>
            <a:ext cx="9144000" cy="6886575"/>
          </a:xfrm>
          <a:prstGeom prst="rect">
            <a:avLst/>
          </a:prstGeom>
          <a:solidFill>
            <a:srgbClr val="006699"/>
          </a:solidFill>
          <a:ln w="12700">
            <a:no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 name="Rectangle 3"/>
          <p:cNvSpPr>
            <a:spLocks noChangeArrowheads="1"/>
          </p:cNvSpPr>
          <p:nvPr/>
        </p:nvSpPr>
        <p:spPr bwMode="auto">
          <a:xfrm>
            <a:off x="185738" y="171450"/>
            <a:ext cx="8737600" cy="6545263"/>
          </a:xfrm>
          <a:prstGeom prst="rect">
            <a:avLst/>
          </a:prstGeom>
          <a:solidFill>
            <a:schemeClr val="bg1"/>
          </a:solidFill>
          <a:ln w="12700">
            <a:no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 name="Rectangle 13"/>
          <p:cNvSpPr>
            <a:spLocks noChangeArrowheads="1"/>
          </p:cNvSpPr>
          <p:nvPr/>
        </p:nvSpPr>
        <p:spPr bwMode="auto">
          <a:xfrm>
            <a:off x="185738" y="169863"/>
            <a:ext cx="8737600" cy="112395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GB" i="0"/>
          </a:p>
        </p:txBody>
      </p:sp>
      <p:sp>
        <p:nvSpPr>
          <p:cNvPr id="8" name="Freeform 11"/>
          <p:cNvSpPr>
            <a:spLocks/>
          </p:cNvSpPr>
          <p:nvPr/>
        </p:nvSpPr>
        <p:spPr bwMode="auto">
          <a:xfrm>
            <a:off x="184150" y="869950"/>
            <a:ext cx="8739188" cy="439738"/>
          </a:xfrm>
          <a:custGeom>
            <a:avLst/>
            <a:gdLst/>
            <a:ahLst/>
            <a:cxnLst>
              <a:cxn ang="0">
                <a:pos x="0" y="275"/>
              </a:cxn>
              <a:cxn ang="0">
                <a:pos x="5505" y="277"/>
              </a:cxn>
              <a:cxn ang="0">
                <a:pos x="5505" y="86"/>
              </a:cxn>
              <a:cxn ang="0">
                <a:pos x="5205" y="108"/>
              </a:cxn>
              <a:cxn ang="0">
                <a:pos x="4847" y="141"/>
              </a:cxn>
              <a:cxn ang="0">
                <a:pos x="4421" y="75"/>
              </a:cxn>
              <a:cxn ang="0">
                <a:pos x="4134" y="126"/>
              </a:cxn>
              <a:cxn ang="0">
                <a:pos x="3781" y="100"/>
              </a:cxn>
              <a:cxn ang="0">
                <a:pos x="3297" y="83"/>
              </a:cxn>
              <a:cxn ang="0">
                <a:pos x="2871" y="115"/>
              </a:cxn>
              <a:cxn ang="0">
                <a:pos x="2603" y="119"/>
              </a:cxn>
              <a:cxn ang="0">
                <a:pos x="2217" y="93"/>
              </a:cxn>
              <a:cxn ang="0">
                <a:pos x="1841" y="129"/>
              </a:cxn>
              <a:cxn ang="0">
                <a:pos x="1649" y="161"/>
              </a:cxn>
              <a:cxn ang="0">
                <a:pos x="1300" y="93"/>
              </a:cxn>
              <a:cxn ang="0">
                <a:pos x="1004" y="86"/>
              </a:cxn>
              <a:cxn ang="0">
                <a:pos x="816" y="104"/>
              </a:cxn>
              <a:cxn ang="0">
                <a:pos x="650" y="158"/>
              </a:cxn>
              <a:cxn ang="0">
                <a:pos x="444" y="151"/>
              </a:cxn>
              <a:cxn ang="0">
                <a:pos x="350" y="100"/>
              </a:cxn>
              <a:cxn ang="0">
                <a:pos x="332" y="28"/>
              </a:cxn>
              <a:cxn ang="0">
                <a:pos x="292" y="0"/>
              </a:cxn>
              <a:cxn ang="0">
                <a:pos x="167" y="7"/>
              </a:cxn>
              <a:cxn ang="0">
                <a:pos x="117" y="25"/>
              </a:cxn>
              <a:cxn ang="0">
                <a:pos x="86" y="47"/>
              </a:cxn>
              <a:cxn ang="0">
                <a:pos x="0" y="84"/>
              </a:cxn>
              <a:cxn ang="0">
                <a:pos x="0" y="275"/>
              </a:cxn>
            </a:cxnLst>
            <a:rect l="0" t="0" r="r" b="b"/>
            <a:pathLst>
              <a:path w="5505" h="277">
                <a:moveTo>
                  <a:pt x="0" y="275"/>
                </a:moveTo>
                <a:lnTo>
                  <a:pt x="5505" y="277"/>
                </a:lnTo>
                <a:lnTo>
                  <a:pt x="5505" y="86"/>
                </a:lnTo>
                <a:lnTo>
                  <a:pt x="5205" y="108"/>
                </a:lnTo>
                <a:lnTo>
                  <a:pt x="4847" y="141"/>
                </a:lnTo>
                <a:lnTo>
                  <a:pt x="4421" y="75"/>
                </a:lnTo>
                <a:lnTo>
                  <a:pt x="4134" y="126"/>
                </a:lnTo>
                <a:lnTo>
                  <a:pt x="3781" y="100"/>
                </a:lnTo>
                <a:lnTo>
                  <a:pt x="3297" y="83"/>
                </a:lnTo>
                <a:lnTo>
                  <a:pt x="2871" y="115"/>
                </a:lnTo>
                <a:lnTo>
                  <a:pt x="2603" y="119"/>
                </a:lnTo>
                <a:lnTo>
                  <a:pt x="2217" y="93"/>
                </a:lnTo>
                <a:lnTo>
                  <a:pt x="1841" y="129"/>
                </a:lnTo>
                <a:lnTo>
                  <a:pt x="1649" y="161"/>
                </a:lnTo>
                <a:lnTo>
                  <a:pt x="1300" y="93"/>
                </a:lnTo>
                <a:lnTo>
                  <a:pt x="1004" y="86"/>
                </a:lnTo>
                <a:lnTo>
                  <a:pt x="816" y="104"/>
                </a:lnTo>
                <a:lnTo>
                  <a:pt x="650" y="158"/>
                </a:lnTo>
                <a:lnTo>
                  <a:pt x="444" y="151"/>
                </a:lnTo>
                <a:lnTo>
                  <a:pt x="350" y="100"/>
                </a:lnTo>
                <a:lnTo>
                  <a:pt x="332" y="28"/>
                </a:lnTo>
                <a:lnTo>
                  <a:pt x="292" y="0"/>
                </a:lnTo>
                <a:lnTo>
                  <a:pt x="167" y="7"/>
                </a:lnTo>
                <a:lnTo>
                  <a:pt x="117" y="25"/>
                </a:lnTo>
                <a:lnTo>
                  <a:pt x="86" y="47"/>
                </a:lnTo>
                <a:lnTo>
                  <a:pt x="0" y="84"/>
                </a:lnTo>
                <a:lnTo>
                  <a:pt x="0" y="275"/>
                </a:lnTo>
                <a:close/>
              </a:path>
            </a:pathLst>
          </a:cu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12700" cap="flat" cmpd="sng">
            <a:noFill/>
            <a:prstDash val="solid"/>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06534"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06537" name="Rectangle 9"/>
          <p:cNvSpPr>
            <a:spLocks noGrp="1" noChangeArrowheads="1"/>
          </p:cNvSpPr>
          <p:nvPr>
            <p:ph type="ctrTitle"/>
          </p:nvPr>
        </p:nvSpPr>
        <p:spPr>
          <a:xfrm>
            <a:off x="685800" y="2130425"/>
            <a:ext cx="7772400" cy="1470025"/>
          </a:xfrm>
        </p:spPr>
        <p:txBody>
          <a:bodyPr/>
          <a:lstStyle>
            <a:lvl1pPr>
              <a:defRPr>
                <a:solidFill>
                  <a:srgbClr val="FF0000"/>
                </a:solidFill>
              </a:defRPr>
            </a:lvl1pPr>
          </a:lstStyle>
          <a:p>
            <a:r>
              <a:rPr lang="en-US"/>
              <a:t>Click to edit Master title style</a:t>
            </a:r>
          </a:p>
        </p:txBody>
      </p:sp>
      <p:sp>
        <p:nvSpPr>
          <p:cNvPr id="9" name="Rectangle 7"/>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CC80EC97-00CF-48AF-AE9C-0B8C73A10469}" type="datetime1">
              <a:rPr lang="en-US" smtClean="0"/>
              <a:t>18-Mar-18</a:t>
            </a:fld>
            <a:endParaRPr lang="en-US"/>
          </a:p>
        </p:txBody>
      </p:sp>
      <p:sp>
        <p:nvSpPr>
          <p:cNvPr id="10" name="Rectangle 8"/>
          <p:cNvSpPr>
            <a:spLocks noGrp="1" noChangeArrowheads="1"/>
          </p:cNvSpPr>
          <p:nvPr>
            <p:ph type="sldNum" sz="quarter" idx="11"/>
          </p:nvPr>
        </p:nvSpPr>
        <p:spPr>
          <a:xfrm>
            <a:off x="6553200" y="6245225"/>
            <a:ext cx="2133600" cy="476250"/>
          </a:xfrm>
        </p:spPr>
        <p:txBody>
          <a:bodyPr/>
          <a:lstStyle>
            <a:lvl1pPr>
              <a:defRPr/>
            </a:lvl1pPr>
          </a:lstStyle>
          <a:p>
            <a:pPr>
              <a:defRPr/>
            </a:pPr>
            <a:fld id="{0BE0D0D8-33BB-4937-AF72-5672FEDFC8EA}" type="slidenum">
              <a:rPr lang="en-US"/>
              <a:pPr>
                <a:defRPr/>
              </a:pPr>
              <a:t>‹#›</a:t>
            </a:fld>
            <a:endParaRPr lang="en-US"/>
          </a:p>
        </p:txBody>
      </p:sp>
    </p:spTree>
    <p:extLst>
      <p:ext uri="{BB962C8B-B14F-4D97-AF65-F5344CB8AC3E}">
        <p14:creationId xmlns:p14="http://schemas.microsoft.com/office/powerpoint/2010/main" val="3347977985"/>
      </p:ext>
    </p:extLst>
  </p:cSld>
  <p:clrMapOvr>
    <a:masterClrMapping/>
  </p:clrMapOvr>
  <p:transition>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734EC83A-473B-4230-A461-563FA141C07B}" type="datetime1">
              <a:rPr lang="en-US" smtClean="0"/>
              <a:t>18-Mar-18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F48B4EE-35AB-4AC0-AC81-F054815D1DA5}" type="slidenum">
              <a:rPr lang="en-US"/>
              <a:pPr>
                <a:defRPr/>
              </a:pPr>
              <a:t>‹#›</a:t>
            </a:fld>
            <a:endParaRPr lang="en-US"/>
          </a:p>
        </p:txBody>
      </p:sp>
      <p:sp>
        <p:nvSpPr>
          <p:cNvPr id="6"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3923475601"/>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04788"/>
            <a:ext cx="2112963" cy="58912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204788"/>
            <a:ext cx="6188075" cy="589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A30195EA-F2F9-43A1-9881-B0832BF33AD7}" type="datetime1">
              <a:rPr lang="en-US" smtClean="0"/>
              <a:t>18-Mar-18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F693E31-5868-451E-B7E6-ED9E2460FB7B}" type="slidenum">
              <a:rPr lang="en-US"/>
              <a:pPr>
                <a:defRPr/>
              </a:pPr>
              <a:t>‹#›</a:t>
            </a:fld>
            <a:endParaRPr lang="en-US"/>
          </a:p>
        </p:txBody>
      </p:sp>
      <p:sp>
        <p:nvSpPr>
          <p:cNvPr id="6"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2712392328"/>
      </p:ext>
    </p:extLst>
  </p:cSld>
  <p:clrMapOvr>
    <a:masterClrMapping/>
  </p:clrMapOvr>
  <p:transitio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975" y="204788"/>
            <a:ext cx="8453438" cy="965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82763" y="1584325"/>
            <a:ext cx="3375025"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10188" y="1584325"/>
            <a:ext cx="3376612"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A4F93CCB-6A19-44BB-8CF5-D38E9A5F8E5B}" type="datetime1">
              <a:rPr lang="en-US" smtClean="0"/>
              <a:t>18-Mar-18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6954BA0-1C14-4100-BC8D-BC602F4B005F}" type="slidenum">
              <a:rPr lang="en-US"/>
              <a:pPr>
                <a:defRPr/>
              </a:pPr>
              <a:t>‹#›</a:t>
            </a:fld>
            <a:endParaRPr lang="en-US"/>
          </a:p>
        </p:txBody>
      </p:sp>
      <p:sp>
        <p:nvSpPr>
          <p:cNvPr id="7"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421190106"/>
      </p:ext>
    </p:extLst>
  </p:cSld>
  <p:clrMapOvr>
    <a:masterClrMapping/>
  </p:clrMapOvr>
  <p:transition>
    <p:wipe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C0A0CA-24FA-49B3-995F-D94276F1DF42}" type="slidenum">
              <a:rPr lang="en-US" altLang="en-US"/>
              <a:pPr/>
              <a:t>‹#›</a:t>
            </a:fld>
            <a:endParaRPr lang="en-US" altLang="en-US"/>
          </a:p>
        </p:txBody>
      </p:sp>
    </p:spTree>
    <p:extLst>
      <p:ext uri="{BB962C8B-B14F-4D97-AF65-F5344CB8AC3E}">
        <p14:creationId xmlns:p14="http://schemas.microsoft.com/office/powerpoint/2010/main" val="139366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071069-9891-4C49-AF3B-A6D0304F986D}" type="slidenum">
              <a:rPr lang="en-US" altLang="en-US"/>
              <a:pPr/>
              <a:t>‹#›</a:t>
            </a:fld>
            <a:endParaRPr lang="en-US" altLang="en-US"/>
          </a:p>
        </p:txBody>
      </p:sp>
    </p:spTree>
    <p:extLst>
      <p:ext uri="{BB962C8B-B14F-4D97-AF65-F5344CB8AC3E}">
        <p14:creationId xmlns:p14="http://schemas.microsoft.com/office/powerpoint/2010/main" val="96397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EE8B0B-DA6B-4692-891F-E0F0084E75BD}" type="slidenum">
              <a:rPr lang="en-US" altLang="en-US"/>
              <a:pPr/>
              <a:t>‹#›</a:t>
            </a:fld>
            <a:endParaRPr lang="en-US" altLang="en-US"/>
          </a:p>
        </p:txBody>
      </p:sp>
    </p:spTree>
    <p:extLst>
      <p:ext uri="{BB962C8B-B14F-4D97-AF65-F5344CB8AC3E}">
        <p14:creationId xmlns:p14="http://schemas.microsoft.com/office/powerpoint/2010/main" val="1505752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D40612-72CE-46A5-B0DB-8DB6421812C0}" type="slidenum">
              <a:rPr lang="en-US" altLang="en-US"/>
              <a:pPr/>
              <a:t>‹#›</a:t>
            </a:fld>
            <a:endParaRPr lang="en-US" altLang="en-US"/>
          </a:p>
        </p:txBody>
      </p:sp>
    </p:spTree>
    <p:extLst>
      <p:ext uri="{BB962C8B-B14F-4D97-AF65-F5344CB8AC3E}">
        <p14:creationId xmlns:p14="http://schemas.microsoft.com/office/powerpoint/2010/main" val="372866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54EC6BC-32A4-4CC3-982F-CDB45879D835}" type="slidenum">
              <a:rPr lang="en-US" altLang="en-US"/>
              <a:pPr/>
              <a:t>‹#›</a:t>
            </a:fld>
            <a:endParaRPr lang="en-US" altLang="en-US"/>
          </a:p>
        </p:txBody>
      </p:sp>
    </p:spTree>
    <p:extLst>
      <p:ext uri="{BB962C8B-B14F-4D97-AF65-F5344CB8AC3E}">
        <p14:creationId xmlns:p14="http://schemas.microsoft.com/office/powerpoint/2010/main" val="302672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6AEAD67-EC2A-4911-AC47-2E4AF1C7FB4B}" type="slidenum">
              <a:rPr lang="en-US" altLang="en-US"/>
              <a:pPr/>
              <a:t>‹#›</a:t>
            </a:fld>
            <a:endParaRPr lang="en-US" altLang="en-US"/>
          </a:p>
        </p:txBody>
      </p:sp>
    </p:spTree>
    <p:extLst>
      <p:ext uri="{BB962C8B-B14F-4D97-AF65-F5344CB8AC3E}">
        <p14:creationId xmlns:p14="http://schemas.microsoft.com/office/powerpoint/2010/main" val="379190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0C932E5-FB67-4141-A921-18B02908E322}" type="slidenum">
              <a:rPr lang="en-US" altLang="en-US"/>
              <a:pPr/>
              <a:t>‹#›</a:t>
            </a:fld>
            <a:endParaRPr lang="en-US" altLang="en-US"/>
          </a:p>
        </p:txBody>
      </p:sp>
    </p:spTree>
    <p:extLst>
      <p:ext uri="{BB962C8B-B14F-4D97-AF65-F5344CB8AC3E}">
        <p14:creationId xmlns:p14="http://schemas.microsoft.com/office/powerpoint/2010/main" val="40969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77800" y="6364349"/>
            <a:ext cx="1511300" cy="339664"/>
          </a:xfrm>
          <a:prstGeom prst="rect">
            <a:avLst/>
          </a:prstGeom>
          <a:ln/>
        </p:spPr>
        <p:txBody>
          <a:bodyPr/>
          <a:lstStyle>
            <a:lvl1pPr>
              <a:defRPr/>
            </a:lvl1pPr>
          </a:lstStyle>
          <a:p>
            <a:pPr>
              <a:defRPr/>
            </a:pPr>
            <a:fld id="{EB7B5045-4785-4CAC-A3FF-90DEFF174DBE}" type="datetime1">
              <a:rPr lang="en-US" smtClean="0"/>
              <a:t>18-Mar-18</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5A93E0C-4A07-4FA8-8456-8F892097E582}" type="slidenum">
              <a:rPr lang="en-US"/>
              <a:pPr>
                <a:defRPr/>
              </a:pPr>
              <a:t>‹#›</a:t>
            </a:fld>
            <a:endParaRPr lang="en-US"/>
          </a:p>
        </p:txBody>
      </p:sp>
      <p:sp>
        <p:nvSpPr>
          <p:cNvPr id="8"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3792144344"/>
      </p:ext>
    </p:extLst>
  </p:cSld>
  <p:clrMapOvr>
    <a:masterClrMapping/>
  </p:clrMapOvr>
  <p:transition>
    <p:wipe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B05D86-16D2-4E18-8BFD-CC5D75317D58}" type="slidenum">
              <a:rPr lang="en-US" altLang="en-US"/>
              <a:pPr/>
              <a:t>‹#›</a:t>
            </a:fld>
            <a:endParaRPr lang="en-US" altLang="en-US"/>
          </a:p>
        </p:txBody>
      </p:sp>
    </p:spTree>
    <p:extLst>
      <p:ext uri="{BB962C8B-B14F-4D97-AF65-F5344CB8AC3E}">
        <p14:creationId xmlns:p14="http://schemas.microsoft.com/office/powerpoint/2010/main" val="55857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87744A-F275-47FC-908F-7D4B99DA4316}" type="slidenum">
              <a:rPr lang="en-US" altLang="en-US"/>
              <a:pPr/>
              <a:t>‹#›</a:t>
            </a:fld>
            <a:endParaRPr lang="en-US" altLang="en-US"/>
          </a:p>
        </p:txBody>
      </p:sp>
    </p:spTree>
    <p:extLst>
      <p:ext uri="{BB962C8B-B14F-4D97-AF65-F5344CB8AC3E}">
        <p14:creationId xmlns:p14="http://schemas.microsoft.com/office/powerpoint/2010/main" val="2528152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E88CBB-885D-4452-94F4-B78D2918525A}" type="slidenum">
              <a:rPr lang="en-US" altLang="en-US"/>
              <a:pPr/>
              <a:t>‹#›</a:t>
            </a:fld>
            <a:endParaRPr lang="en-US" altLang="en-US"/>
          </a:p>
        </p:txBody>
      </p:sp>
    </p:spTree>
    <p:extLst>
      <p:ext uri="{BB962C8B-B14F-4D97-AF65-F5344CB8AC3E}">
        <p14:creationId xmlns:p14="http://schemas.microsoft.com/office/powerpoint/2010/main" val="1038360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15E155-7EC6-4DC7-B58C-18C061F77A56}" type="slidenum">
              <a:rPr lang="en-US" altLang="en-US"/>
              <a:pPr/>
              <a:t>‹#›</a:t>
            </a:fld>
            <a:endParaRPr lang="en-US" altLang="en-US"/>
          </a:p>
        </p:txBody>
      </p:sp>
    </p:spTree>
    <p:extLst>
      <p:ext uri="{BB962C8B-B14F-4D97-AF65-F5344CB8AC3E}">
        <p14:creationId xmlns:p14="http://schemas.microsoft.com/office/powerpoint/2010/main" val="32999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586D09E4-AFCA-4EE4-B5B5-3A5EC0CD4C18}" type="datetime1">
              <a:rPr lang="en-US" smtClean="0"/>
              <a:t>18-Mar-18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69ED965-8268-4AB2-8088-E3E25933BFEF}" type="slidenum">
              <a:rPr lang="en-US"/>
              <a:pPr>
                <a:defRPr/>
              </a:pPr>
              <a:t>‹#›</a:t>
            </a:fld>
            <a:endParaRPr lang="en-US"/>
          </a:p>
        </p:txBody>
      </p:sp>
      <p:sp>
        <p:nvSpPr>
          <p:cNvPr id="6"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1322333350"/>
      </p:ext>
    </p:extLst>
  </p:cSld>
  <p:clrMapOvr>
    <a:masterClrMapping/>
  </p:clrMapOvr>
  <p:transition>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82763" y="1584325"/>
            <a:ext cx="3375025"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10188" y="1584325"/>
            <a:ext cx="3376612"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E641E53B-A934-4827-A3FE-A27CA14CA327}" type="datetime1">
              <a:rPr lang="en-US" smtClean="0"/>
              <a:t>18-Mar-18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0B8AF28-0E9B-434A-89C3-737E18B13AB5}" type="slidenum">
              <a:rPr lang="en-US"/>
              <a:pPr>
                <a:defRPr/>
              </a:pPr>
              <a:t>‹#›</a:t>
            </a:fld>
            <a:endParaRPr lang="en-US"/>
          </a:p>
        </p:txBody>
      </p:sp>
      <p:sp>
        <p:nvSpPr>
          <p:cNvPr id="7"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1612413989"/>
      </p:ext>
    </p:extLst>
  </p:cSld>
  <p:clrMapOvr>
    <a:masterClrMapping/>
  </p:clrMapOvr>
  <p:transition>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EF8E05C9-EA95-4358-A744-2A6B95365924}" type="datetime1">
              <a:rPr lang="en-US" smtClean="0"/>
              <a:t>18-Mar-18</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2F35377-A08C-4858-A978-3EEE2946AF4F}" type="slidenum">
              <a:rPr lang="en-US"/>
              <a:pPr>
                <a:defRPr/>
              </a:pPr>
              <a:t>‹#›</a:t>
            </a:fld>
            <a:endParaRPr lang="en-US"/>
          </a:p>
        </p:txBody>
      </p:sp>
      <p:sp>
        <p:nvSpPr>
          <p:cNvPr id="9"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4088699804"/>
      </p:ext>
    </p:extLst>
  </p:cSld>
  <p:clrMapOvr>
    <a:masterClrMapping/>
  </p:clrMapOvr>
  <p:transition>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18228BE4-72D4-424D-AF7A-C02F4B4B291F}" type="datetime1">
              <a:rPr lang="en-US" smtClean="0"/>
              <a:t>18-Mar-18</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711F65EB-6557-4ED5-9A86-97C36D31871B}" type="slidenum">
              <a:rPr lang="en-US"/>
              <a:pPr>
                <a:defRPr/>
              </a:pPr>
              <a:t>‹#›</a:t>
            </a:fld>
            <a:endParaRPr lang="en-US"/>
          </a:p>
        </p:txBody>
      </p:sp>
      <p:sp>
        <p:nvSpPr>
          <p:cNvPr id="6" name="Footer Placeholder 6"/>
          <p:cNvSpPr>
            <a:spLocks noGrp="1"/>
          </p:cNvSpPr>
          <p:nvPr>
            <p:ph type="ftr" sz="quarter" idx="12"/>
          </p:nvPr>
        </p:nvSpPr>
        <p:spPr>
          <a:xfrm>
            <a:off x="1752600" y="6394451"/>
            <a:ext cx="3289300" cy="311150"/>
          </a:xfrm>
          <a:prstGeom prst="rect">
            <a:avLst/>
          </a:prstGeom>
        </p:spPr>
        <p:txBody>
          <a:bodyPr/>
          <a:lstStyle>
            <a:lvl1pPr algn="l">
              <a:defRPr sz="1400" b="0" i="0">
                <a:latin typeface="Cambria" pitchFamily="18" charset="0"/>
              </a:defRPr>
            </a:lvl1pPr>
          </a:lstStyle>
          <a:p>
            <a:r>
              <a:rPr lang="en-US" smtClean="0">
                <a:solidFill>
                  <a:srgbClr val="FF0000"/>
                </a:solidFill>
              </a:rPr>
              <a:t>Dr. Mohammad O. Hamdan</a:t>
            </a:r>
            <a:endParaRPr lang="en-US" dirty="0">
              <a:solidFill>
                <a:srgbClr val="FF0000"/>
              </a:solidFill>
            </a:endParaRPr>
          </a:p>
        </p:txBody>
      </p:sp>
    </p:spTree>
    <p:extLst>
      <p:ext uri="{BB962C8B-B14F-4D97-AF65-F5344CB8AC3E}">
        <p14:creationId xmlns:p14="http://schemas.microsoft.com/office/powerpoint/2010/main" val="3409262500"/>
      </p:ext>
    </p:extLst>
  </p:cSld>
  <p:clrMapOvr>
    <a:masterClrMapping/>
  </p:clrMapOvr>
  <p:transition>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D6103450-C888-4A71-9A73-70C163912B53}" type="datetime1">
              <a:rPr lang="en-US" smtClean="0"/>
              <a:t>18-Mar-18</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2ACE7472-76BA-4BC3-98C3-09481A24525A}" type="slidenum">
              <a:rPr lang="en-US"/>
              <a:pPr>
                <a:defRPr/>
              </a:pPr>
              <a:t>‹#›</a:t>
            </a:fld>
            <a:endParaRPr lang="en-US"/>
          </a:p>
        </p:txBody>
      </p:sp>
      <p:sp>
        <p:nvSpPr>
          <p:cNvPr id="4"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838328935"/>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3F4E78A1-1A9B-45B6-A421-9454A0E653BC}" type="datetime1">
              <a:rPr lang="en-US" smtClean="0"/>
              <a:t>18-Mar-18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64BBCFE-AB99-4163-B665-DB832E18F2D3}" type="slidenum">
              <a:rPr lang="en-US"/>
              <a:pPr>
                <a:defRPr/>
              </a:pPr>
              <a:t>‹#›</a:t>
            </a:fld>
            <a:endParaRPr lang="en-US"/>
          </a:p>
        </p:txBody>
      </p:sp>
      <p:sp>
        <p:nvSpPr>
          <p:cNvPr id="7"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4113334479"/>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85738" y="6377049"/>
            <a:ext cx="1516062" cy="339664"/>
          </a:xfrm>
          <a:prstGeom prst="rect">
            <a:avLst/>
          </a:prstGeom>
          <a:ln/>
        </p:spPr>
        <p:txBody>
          <a:bodyPr/>
          <a:lstStyle>
            <a:lvl1pPr>
              <a:defRPr/>
            </a:lvl1pPr>
          </a:lstStyle>
          <a:p>
            <a:pPr>
              <a:defRPr/>
            </a:pPr>
            <a:fld id="{81519BA0-0347-48C1-9F2E-52B4E9470705}" type="datetime1">
              <a:rPr lang="en-US" smtClean="0"/>
              <a:t>18-Mar-18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2845AAF-AFB4-4A12-9787-EC49051B1F4A}" type="slidenum">
              <a:rPr lang="en-US"/>
              <a:pPr>
                <a:defRPr/>
              </a:pPr>
              <a:t>‹#›</a:t>
            </a:fld>
            <a:endParaRPr lang="en-US"/>
          </a:p>
        </p:txBody>
      </p:sp>
      <p:sp>
        <p:nvSpPr>
          <p:cNvPr id="7" name="Footer Placeholder 6"/>
          <p:cNvSpPr>
            <a:spLocks noGrp="1"/>
          </p:cNvSpPr>
          <p:nvPr>
            <p:ph type="ftr" sz="quarter" idx="12"/>
          </p:nvPr>
        </p:nvSpPr>
        <p:spPr>
          <a:xfrm>
            <a:off x="1752600" y="6394451"/>
            <a:ext cx="3289300" cy="311150"/>
          </a:xfrm>
          <a:prstGeom prst="rect">
            <a:avLst/>
          </a:prstGeom>
        </p:spPr>
        <p:txBody>
          <a:bodyPr/>
          <a:lstStyle>
            <a:lvl1pPr algn="l">
              <a:defRPr sz="1400" b="0">
                <a:latin typeface="Cambria" pitchFamily="18" charset="0"/>
              </a:defRPr>
            </a:lvl1pPr>
          </a:lstStyle>
          <a:p>
            <a:r>
              <a:rPr lang="en-US" i="0" smtClean="0">
                <a:solidFill>
                  <a:srgbClr val="FF0000"/>
                </a:solidFill>
              </a:rPr>
              <a:t>Dr. Mohammad O. Hamdan</a:t>
            </a:r>
            <a:endParaRPr lang="en-US" i="0" dirty="0">
              <a:solidFill>
                <a:srgbClr val="FF0000"/>
              </a:solidFill>
            </a:endParaRPr>
          </a:p>
        </p:txBody>
      </p:sp>
    </p:spTree>
    <p:extLst>
      <p:ext uri="{BB962C8B-B14F-4D97-AF65-F5344CB8AC3E}">
        <p14:creationId xmlns:p14="http://schemas.microsoft.com/office/powerpoint/2010/main" val="775397700"/>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auto">
          <a:xfrm>
            <a:off x="0" y="-28575"/>
            <a:ext cx="9144000" cy="6886575"/>
          </a:xfrm>
          <a:prstGeom prst="rect">
            <a:avLst/>
          </a:prstGeom>
          <a:solidFill>
            <a:srgbClr val="006699"/>
          </a:solidFill>
          <a:ln w="12700">
            <a:no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50" name="Rectangle 26"/>
          <p:cNvSpPr>
            <a:spLocks noChangeArrowheads="1"/>
          </p:cNvSpPr>
          <p:nvPr/>
        </p:nvSpPr>
        <p:spPr bwMode="auto">
          <a:xfrm>
            <a:off x="185738" y="171450"/>
            <a:ext cx="8737600" cy="6545263"/>
          </a:xfrm>
          <a:prstGeom prst="rect">
            <a:avLst/>
          </a:prstGeom>
          <a:solidFill>
            <a:schemeClr val="bg1"/>
          </a:solidFill>
          <a:ln w="12700">
            <a:no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28" name="Rectangle 28"/>
          <p:cNvSpPr>
            <a:spLocks noChangeArrowheads="1"/>
          </p:cNvSpPr>
          <p:nvPr/>
        </p:nvSpPr>
        <p:spPr bwMode="auto">
          <a:xfrm>
            <a:off x="182563" y="169863"/>
            <a:ext cx="8740775" cy="112395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GB" i="0"/>
          </a:p>
        </p:txBody>
      </p:sp>
      <p:sp>
        <p:nvSpPr>
          <p:cNvPr id="1027" name="Rectangle 3"/>
          <p:cNvSpPr>
            <a:spLocks noGrp="1" noChangeArrowheads="1"/>
          </p:cNvSpPr>
          <p:nvPr>
            <p:ph type="body" idx="1"/>
          </p:nvPr>
        </p:nvSpPr>
        <p:spPr bwMode="auto">
          <a:xfrm>
            <a:off x="1782763" y="1584325"/>
            <a:ext cx="690403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982713" y="6377049"/>
            <a:ext cx="1905000" cy="339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effectLst/>
              </a:defRPr>
            </a:lvl1pPr>
          </a:lstStyle>
          <a:p>
            <a:pPr>
              <a:defRPr/>
            </a:pPr>
            <a:fld id="{D4DF1951-2BB1-47CB-B76C-00AF58E8FFF5}" type="slidenum">
              <a:rPr lang="en-US"/>
              <a:pPr>
                <a:defRPr/>
              </a:pPr>
              <a:t>‹#›</a:t>
            </a:fld>
            <a:endParaRPr lang="en-US"/>
          </a:p>
        </p:txBody>
      </p:sp>
      <p:sp>
        <p:nvSpPr>
          <p:cNvPr id="1026" name="Rectangle 2"/>
          <p:cNvSpPr>
            <a:spLocks noGrp="1" noChangeArrowheads="1"/>
          </p:cNvSpPr>
          <p:nvPr>
            <p:ph type="title"/>
          </p:nvPr>
        </p:nvSpPr>
        <p:spPr bwMode="auto">
          <a:xfrm>
            <a:off x="307975" y="204788"/>
            <a:ext cx="84534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4" name="Picture 39" descr="photo"/>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t="2242"/>
          <a:stretch>
            <a:fillRect/>
          </a:stretch>
        </p:blipFill>
        <p:spPr bwMode="auto">
          <a:xfrm>
            <a:off x="185738" y="1250950"/>
            <a:ext cx="1516062"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36"/>
          <p:cNvSpPr>
            <a:spLocks/>
          </p:cNvSpPr>
          <p:nvPr/>
        </p:nvSpPr>
        <p:spPr bwMode="auto">
          <a:xfrm>
            <a:off x="184150" y="869950"/>
            <a:ext cx="8739188" cy="439738"/>
          </a:xfrm>
          <a:custGeom>
            <a:avLst/>
            <a:gdLst/>
            <a:ahLst/>
            <a:cxnLst>
              <a:cxn ang="0">
                <a:pos x="0" y="275"/>
              </a:cxn>
              <a:cxn ang="0">
                <a:pos x="5505" y="277"/>
              </a:cxn>
              <a:cxn ang="0">
                <a:pos x="5505" y="86"/>
              </a:cxn>
              <a:cxn ang="0">
                <a:pos x="5205" y="108"/>
              </a:cxn>
              <a:cxn ang="0">
                <a:pos x="4847" y="141"/>
              </a:cxn>
              <a:cxn ang="0">
                <a:pos x="4421" y="75"/>
              </a:cxn>
              <a:cxn ang="0">
                <a:pos x="4134" y="126"/>
              </a:cxn>
              <a:cxn ang="0">
                <a:pos x="3781" y="100"/>
              </a:cxn>
              <a:cxn ang="0">
                <a:pos x="3297" y="83"/>
              </a:cxn>
              <a:cxn ang="0">
                <a:pos x="2871" y="115"/>
              </a:cxn>
              <a:cxn ang="0">
                <a:pos x="2603" y="119"/>
              </a:cxn>
              <a:cxn ang="0">
                <a:pos x="2217" y="93"/>
              </a:cxn>
              <a:cxn ang="0">
                <a:pos x="1841" y="129"/>
              </a:cxn>
              <a:cxn ang="0">
                <a:pos x="1649" y="161"/>
              </a:cxn>
              <a:cxn ang="0">
                <a:pos x="1300" y="93"/>
              </a:cxn>
              <a:cxn ang="0">
                <a:pos x="1004" y="86"/>
              </a:cxn>
              <a:cxn ang="0">
                <a:pos x="816" y="104"/>
              </a:cxn>
              <a:cxn ang="0">
                <a:pos x="650" y="158"/>
              </a:cxn>
              <a:cxn ang="0">
                <a:pos x="444" y="151"/>
              </a:cxn>
              <a:cxn ang="0">
                <a:pos x="350" y="100"/>
              </a:cxn>
              <a:cxn ang="0">
                <a:pos x="332" y="28"/>
              </a:cxn>
              <a:cxn ang="0">
                <a:pos x="292" y="0"/>
              </a:cxn>
              <a:cxn ang="0">
                <a:pos x="167" y="7"/>
              </a:cxn>
              <a:cxn ang="0">
                <a:pos x="117" y="25"/>
              </a:cxn>
              <a:cxn ang="0">
                <a:pos x="86" y="47"/>
              </a:cxn>
              <a:cxn ang="0">
                <a:pos x="0" y="84"/>
              </a:cxn>
              <a:cxn ang="0">
                <a:pos x="0" y="275"/>
              </a:cxn>
            </a:cxnLst>
            <a:rect l="0" t="0" r="r" b="b"/>
            <a:pathLst>
              <a:path w="5505" h="277">
                <a:moveTo>
                  <a:pt x="0" y="275"/>
                </a:moveTo>
                <a:lnTo>
                  <a:pt x="5505" y="277"/>
                </a:lnTo>
                <a:lnTo>
                  <a:pt x="5505" y="86"/>
                </a:lnTo>
                <a:lnTo>
                  <a:pt x="5205" y="108"/>
                </a:lnTo>
                <a:lnTo>
                  <a:pt x="4847" y="141"/>
                </a:lnTo>
                <a:lnTo>
                  <a:pt x="4421" y="75"/>
                </a:lnTo>
                <a:lnTo>
                  <a:pt x="4134" y="126"/>
                </a:lnTo>
                <a:lnTo>
                  <a:pt x="3781" y="100"/>
                </a:lnTo>
                <a:lnTo>
                  <a:pt x="3297" y="83"/>
                </a:lnTo>
                <a:lnTo>
                  <a:pt x="2871" y="115"/>
                </a:lnTo>
                <a:lnTo>
                  <a:pt x="2603" y="119"/>
                </a:lnTo>
                <a:lnTo>
                  <a:pt x="2217" y="93"/>
                </a:lnTo>
                <a:lnTo>
                  <a:pt x="1841" y="129"/>
                </a:lnTo>
                <a:lnTo>
                  <a:pt x="1649" y="161"/>
                </a:lnTo>
                <a:lnTo>
                  <a:pt x="1300" y="93"/>
                </a:lnTo>
                <a:lnTo>
                  <a:pt x="1004" y="86"/>
                </a:lnTo>
                <a:lnTo>
                  <a:pt x="816" y="104"/>
                </a:lnTo>
                <a:lnTo>
                  <a:pt x="650" y="158"/>
                </a:lnTo>
                <a:lnTo>
                  <a:pt x="444" y="151"/>
                </a:lnTo>
                <a:lnTo>
                  <a:pt x="350" y="100"/>
                </a:lnTo>
                <a:lnTo>
                  <a:pt x="332" y="28"/>
                </a:lnTo>
                <a:lnTo>
                  <a:pt x="292" y="0"/>
                </a:lnTo>
                <a:lnTo>
                  <a:pt x="167" y="7"/>
                </a:lnTo>
                <a:lnTo>
                  <a:pt x="117" y="25"/>
                </a:lnTo>
                <a:lnTo>
                  <a:pt x="86" y="47"/>
                </a:lnTo>
                <a:lnTo>
                  <a:pt x="0" y="84"/>
                </a:lnTo>
                <a:lnTo>
                  <a:pt x="0" y="275"/>
                </a:lnTo>
                <a:close/>
              </a:path>
            </a:pathLst>
          </a:cu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12700" cap="flat" cmpd="sng">
            <a:noFill/>
            <a:prstDash val="solid"/>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Line 10"/>
          <p:cNvSpPr>
            <a:spLocks noChangeShapeType="1"/>
          </p:cNvSpPr>
          <p:nvPr userDrawn="1"/>
        </p:nvSpPr>
        <p:spPr bwMode="auto">
          <a:xfrm flipV="1">
            <a:off x="1690688" y="1301750"/>
            <a:ext cx="0" cy="5422900"/>
          </a:xfrm>
          <a:prstGeom prst="lin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Rectangle 4"/>
          <p:cNvSpPr>
            <a:spLocks noGrp="1" noChangeArrowheads="1"/>
          </p:cNvSpPr>
          <p:nvPr>
            <p:ph type="dt" sz="half" idx="2"/>
          </p:nvPr>
        </p:nvSpPr>
        <p:spPr bwMode="auto">
          <a:xfrm>
            <a:off x="185738" y="6377049"/>
            <a:ext cx="1504950" cy="339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effectLst/>
              </a:defRPr>
            </a:lvl1pPr>
          </a:lstStyle>
          <a:p>
            <a:pPr>
              <a:defRPr/>
            </a:pPr>
            <a:fld id="{B704AEA5-9A52-402B-89A7-AE4687141146}" type="datetime1">
              <a:rPr lang="en-US" smtClean="0"/>
              <a:t>18-Mar-18</a:t>
            </a:fld>
            <a:endParaRPr lang="en-US" dirty="0"/>
          </a:p>
        </p:txBody>
      </p:sp>
      <p:sp>
        <p:nvSpPr>
          <p:cNvPr id="15" name="Footer Placeholder 6"/>
          <p:cNvSpPr>
            <a:spLocks noGrp="1"/>
          </p:cNvSpPr>
          <p:nvPr>
            <p:ph type="ftr" sz="quarter" idx="3"/>
          </p:nvPr>
        </p:nvSpPr>
        <p:spPr>
          <a:xfrm>
            <a:off x="1752600" y="6394451"/>
            <a:ext cx="3289300" cy="311150"/>
          </a:xfrm>
          <a:prstGeom prst="rect">
            <a:avLst/>
          </a:prstGeom>
        </p:spPr>
        <p:txBody>
          <a:bodyPr/>
          <a:lstStyle>
            <a:lvl1pPr algn="l">
              <a:defRPr sz="1400" b="0">
                <a:latin typeface="Edwardian Script ITC" pitchFamily="66" charset="0"/>
              </a:defRPr>
            </a:lvl1pPr>
          </a:lstStyle>
          <a:p>
            <a:r>
              <a:rPr lang="en-US" i="0" smtClean="0">
                <a:solidFill>
                  <a:srgbClr val="FF0000"/>
                </a:solidFill>
              </a:rPr>
              <a:t>Dr. Mohammad O. Hamdan</a:t>
            </a:r>
            <a:endParaRPr lang="en-US" i="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hf hd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eaLnBrk="0" fontAlgn="base" hangingPunct="0">
        <a:spcBef>
          <a:spcPct val="0"/>
        </a:spcBef>
        <a:spcAft>
          <a:spcPct val="0"/>
        </a:spcAft>
        <a:defRPr sz="3600">
          <a:solidFill>
            <a:schemeClr val="bg1"/>
          </a:solidFill>
          <a:latin typeface="Arial Black" pitchFamily="34" charset="0"/>
        </a:defRPr>
      </a:lvl6pPr>
      <a:lvl7pPr marL="914400" algn="ctr" rtl="0" eaLnBrk="0" fontAlgn="base" hangingPunct="0">
        <a:spcBef>
          <a:spcPct val="0"/>
        </a:spcBef>
        <a:spcAft>
          <a:spcPct val="0"/>
        </a:spcAft>
        <a:defRPr sz="3600">
          <a:solidFill>
            <a:schemeClr val="bg1"/>
          </a:solidFill>
          <a:latin typeface="Arial Black" pitchFamily="34" charset="0"/>
        </a:defRPr>
      </a:lvl7pPr>
      <a:lvl8pPr marL="1371600" algn="ctr" rtl="0" eaLnBrk="0" fontAlgn="base" hangingPunct="0">
        <a:spcBef>
          <a:spcPct val="0"/>
        </a:spcBef>
        <a:spcAft>
          <a:spcPct val="0"/>
        </a:spcAft>
        <a:defRPr sz="3600">
          <a:solidFill>
            <a:schemeClr val="bg1"/>
          </a:solidFill>
          <a:latin typeface="Arial Black" pitchFamily="34" charset="0"/>
        </a:defRPr>
      </a:lvl8pPr>
      <a:lvl9pPr marL="1828800" algn="ctr" rtl="0" eaLnBrk="0" fontAlgn="base" hangingPunct="0">
        <a:spcBef>
          <a:spcPct val="0"/>
        </a:spcBef>
        <a:spcAft>
          <a:spcPct val="0"/>
        </a:spcAft>
        <a:defRPr sz="36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defRPr>
      </a:lvl2pPr>
      <a:lvl3pPr marL="1143000" indent="-228600" algn="l" rtl="0" eaLnBrk="0" fontAlgn="base" hangingPunct="0">
        <a:spcBef>
          <a:spcPct val="20000"/>
        </a:spcBef>
        <a:spcAft>
          <a:spcPct val="0"/>
        </a:spcAft>
        <a:buChar char="•"/>
        <a:defRPr sz="2400">
          <a:solidFill>
            <a:srgbClr val="006699"/>
          </a:solidFill>
          <a:latin typeface="+mn-lt"/>
        </a:defRPr>
      </a:lvl3pPr>
      <a:lvl4pPr marL="1600200" indent="-228600" algn="l" rtl="0" eaLnBrk="0" fontAlgn="base" hangingPunct="0">
        <a:spcBef>
          <a:spcPct val="20000"/>
        </a:spcBef>
        <a:spcAft>
          <a:spcPct val="0"/>
        </a:spcAft>
        <a:buChar char="–"/>
        <a:defRPr sz="2000">
          <a:solidFill>
            <a:srgbClr val="006699"/>
          </a:solidFill>
          <a:latin typeface="+mn-lt"/>
        </a:defRPr>
      </a:lvl4pPr>
      <a:lvl5pPr marL="2057400" indent="-228600" algn="l" rtl="0" eaLnBrk="0" fontAlgn="base" hangingPunct="0">
        <a:spcBef>
          <a:spcPct val="20000"/>
        </a:spcBef>
        <a:spcAft>
          <a:spcPct val="0"/>
        </a:spcAft>
        <a:buChar char="»"/>
        <a:defRPr sz="2000">
          <a:solidFill>
            <a:srgbClr val="006699"/>
          </a:solidFill>
          <a:latin typeface="+mn-lt"/>
        </a:defRPr>
      </a:lvl5pPr>
      <a:lvl6pPr marL="2514600" indent="-228600" algn="l" rtl="0" eaLnBrk="0" fontAlgn="base" hangingPunct="0">
        <a:spcBef>
          <a:spcPct val="20000"/>
        </a:spcBef>
        <a:spcAft>
          <a:spcPct val="0"/>
        </a:spcAft>
        <a:buChar char="»"/>
        <a:defRPr sz="2000">
          <a:solidFill>
            <a:srgbClr val="006699"/>
          </a:solidFill>
          <a:latin typeface="+mn-lt"/>
        </a:defRPr>
      </a:lvl6pPr>
      <a:lvl7pPr marL="2971800" indent="-228600" algn="l" rtl="0" eaLnBrk="0" fontAlgn="base" hangingPunct="0">
        <a:spcBef>
          <a:spcPct val="20000"/>
        </a:spcBef>
        <a:spcAft>
          <a:spcPct val="0"/>
        </a:spcAft>
        <a:buChar char="»"/>
        <a:defRPr sz="2000">
          <a:solidFill>
            <a:srgbClr val="006699"/>
          </a:solidFill>
          <a:latin typeface="+mn-lt"/>
        </a:defRPr>
      </a:lvl7pPr>
      <a:lvl8pPr marL="3429000" indent="-228600" algn="l" rtl="0" eaLnBrk="0" fontAlgn="base" hangingPunct="0">
        <a:spcBef>
          <a:spcPct val="20000"/>
        </a:spcBef>
        <a:spcAft>
          <a:spcPct val="0"/>
        </a:spcAft>
        <a:buChar char="»"/>
        <a:defRPr sz="2000">
          <a:solidFill>
            <a:srgbClr val="006699"/>
          </a:solidFill>
          <a:latin typeface="+mn-lt"/>
        </a:defRPr>
      </a:lvl8pPr>
      <a:lvl9pPr marL="3886200" indent="-228600" algn="l" rtl="0" eaLnBrk="0" fontAlgn="base" hangingPunct="0">
        <a:spcBef>
          <a:spcPct val="20000"/>
        </a:spcBef>
        <a:spcAft>
          <a:spcPct val="0"/>
        </a:spcAft>
        <a:buChar char="»"/>
        <a:defRPr sz="2000">
          <a:solidFill>
            <a:srgbClr val="00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8DB012D4-A87C-47B2-A172-AFBE22678141}" type="slidenum">
              <a:rPr lang="en-US" altLang="en-US"/>
              <a:pPr/>
              <a:t>‹#›</a:t>
            </a:fld>
            <a:endParaRPr lang="en-US" altLang="en-US"/>
          </a:p>
        </p:txBody>
      </p:sp>
      <p:grpSp>
        <p:nvGrpSpPr>
          <p:cNvPr id="1066" name="Group 42"/>
          <p:cNvGrpSpPr>
            <a:grpSpLocks/>
          </p:cNvGrpSpPr>
          <p:nvPr/>
        </p:nvGrpSpPr>
        <p:grpSpPr bwMode="auto">
          <a:xfrm>
            <a:off x="146050" y="976313"/>
            <a:ext cx="8836025" cy="5256212"/>
            <a:chOff x="92" y="615"/>
            <a:chExt cx="5566" cy="3311"/>
          </a:xfrm>
        </p:grpSpPr>
        <p:grpSp>
          <p:nvGrpSpPr>
            <p:cNvPr id="1058" name="Group 34"/>
            <p:cNvGrpSpPr>
              <a:grpSpLocks/>
            </p:cNvGrpSpPr>
            <p:nvPr/>
          </p:nvGrpSpPr>
          <p:grpSpPr bwMode="auto">
            <a:xfrm>
              <a:off x="2314" y="617"/>
              <a:ext cx="3344" cy="3080"/>
              <a:chOff x="2314" y="617"/>
              <a:chExt cx="3344" cy="3080"/>
            </a:xfrm>
          </p:grpSpPr>
          <p:grpSp>
            <p:nvGrpSpPr>
              <p:cNvPr id="1034" name="Group 10"/>
              <p:cNvGrpSpPr>
                <a:grpSpLocks/>
              </p:cNvGrpSpPr>
              <p:nvPr/>
            </p:nvGrpSpPr>
            <p:grpSpPr bwMode="auto">
              <a:xfrm>
                <a:off x="5166" y="2575"/>
                <a:ext cx="492" cy="1122"/>
                <a:chOff x="5166" y="2575"/>
                <a:chExt cx="492" cy="1122"/>
              </a:xfrm>
            </p:grpSpPr>
            <p:grpSp>
              <p:nvGrpSpPr>
                <p:cNvPr id="1032" name="Group 8"/>
                <p:cNvGrpSpPr>
                  <a:grpSpLocks/>
                </p:cNvGrpSpPr>
                <p:nvPr/>
              </p:nvGrpSpPr>
              <p:grpSpPr bwMode="auto">
                <a:xfrm>
                  <a:off x="5166" y="3367"/>
                  <a:ext cx="492" cy="330"/>
                  <a:chOff x="5166" y="3367"/>
                  <a:chExt cx="492" cy="330"/>
                </a:xfrm>
              </p:grpSpPr>
              <p:sp>
                <p:nvSpPr>
                  <p:cNvPr id="1029" name="Freeform 5"/>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Freeform 6"/>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7"/>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3" name="Freeform 9"/>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8" name="Group 24"/>
              <p:cNvGrpSpPr>
                <a:grpSpLocks/>
              </p:cNvGrpSpPr>
              <p:nvPr/>
            </p:nvGrpSpPr>
            <p:grpSpPr bwMode="auto">
              <a:xfrm>
                <a:off x="4293" y="1104"/>
                <a:ext cx="1037" cy="2393"/>
                <a:chOff x="4293" y="1104"/>
                <a:chExt cx="1037" cy="2393"/>
              </a:xfrm>
            </p:grpSpPr>
            <p:grpSp>
              <p:nvGrpSpPr>
                <p:cNvPr id="1038" name="Group 14"/>
                <p:cNvGrpSpPr>
                  <a:grpSpLocks/>
                </p:cNvGrpSpPr>
                <p:nvPr/>
              </p:nvGrpSpPr>
              <p:grpSpPr bwMode="auto">
                <a:xfrm>
                  <a:off x="4460" y="1348"/>
                  <a:ext cx="232" cy="719"/>
                  <a:chOff x="4460" y="1348"/>
                  <a:chExt cx="232" cy="719"/>
                </a:xfrm>
              </p:grpSpPr>
              <p:sp>
                <p:nvSpPr>
                  <p:cNvPr id="1035" name="Freeform 11"/>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Freeform 12"/>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9" name="Freeform 15"/>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21"/>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22"/>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23"/>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7" name="Group 33"/>
              <p:cNvGrpSpPr>
                <a:grpSpLocks/>
              </p:cNvGrpSpPr>
              <p:nvPr/>
            </p:nvGrpSpPr>
            <p:grpSpPr bwMode="auto">
              <a:xfrm>
                <a:off x="2314" y="617"/>
                <a:ext cx="2387" cy="2766"/>
                <a:chOff x="2314" y="617"/>
                <a:chExt cx="2387" cy="2766"/>
              </a:xfrm>
            </p:grpSpPr>
            <p:sp>
              <p:nvSpPr>
                <p:cNvPr id="1049" name="Freeform 25"/>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54" name="Group 30"/>
                <p:cNvGrpSpPr>
                  <a:grpSpLocks/>
                </p:cNvGrpSpPr>
                <p:nvPr/>
              </p:nvGrpSpPr>
              <p:grpSpPr bwMode="auto">
                <a:xfrm>
                  <a:off x="2395" y="617"/>
                  <a:ext cx="526" cy="620"/>
                  <a:chOff x="2395" y="617"/>
                  <a:chExt cx="526" cy="620"/>
                </a:xfrm>
              </p:grpSpPr>
              <p:grpSp>
                <p:nvGrpSpPr>
                  <p:cNvPr id="1052" name="Group 28"/>
                  <p:cNvGrpSpPr>
                    <a:grpSpLocks/>
                  </p:cNvGrpSpPr>
                  <p:nvPr/>
                </p:nvGrpSpPr>
                <p:grpSpPr bwMode="auto">
                  <a:xfrm>
                    <a:off x="2603" y="1004"/>
                    <a:ext cx="165" cy="233"/>
                    <a:chOff x="2603" y="1004"/>
                    <a:chExt cx="165" cy="233"/>
                  </a:xfrm>
                </p:grpSpPr>
                <p:sp>
                  <p:nvSpPr>
                    <p:cNvPr id="1050" name="Freeform 26"/>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3" name="Freeform 29"/>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5" name="Freeform 31"/>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32"/>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65" name="Group 41"/>
            <p:cNvGrpSpPr>
              <a:grpSpLocks/>
            </p:cNvGrpSpPr>
            <p:nvPr/>
          </p:nvGrpSpPr>
          <p:grpSpPr bwMode="auto">
            <a:xfrm>
              <a:off x="92" y="615"/>
              <a:ext cx="1865" cy="3311"/>
              <a:chOff x="92" y="615"/>
              <a:chExt cx="1865" cy="3311"/>
            </a:xfrm>
          </p:grpSpPr>
          <p:sp>
            <p:nvSpPr>
              <p:cNvPr id="1059" name="Freeform 35"/>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Freeform 36"/>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 name="Freeform 37"/>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2" name="Freeform 38"/>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3" name="Freeform 39"/>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40"/>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67" name="Rectangle 43"/>
          <p:cNvSpPr>
            <a:spLocks noGrp="1" noChangeArrowheads="1"/>
          </p:cNvSpPr>
          <p:nvPr>
            <p:ph type="title"/>
          </p:nvPr>
        </p:nvSpPr>
        <p:spPr bwMode="auto">
          <a:xfrm>
            <a:off x="4572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68" name="Rectangle 4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9" name="Rectangle 45"/>
          <p:cNvSpPr>
            <a:spLocks noChangeArrowheads="1"/>
          </p:cNvSpPr>
          <p:nvPr/>
        </p:nvSpPr>
        <p:spPr bwMode="auto">
          <a:xfrm>
            <a:off x="90488" y="6469063"/>
            <a:ext cx="242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r>
              <a:rPr lang="en-US" altLang="en-US" sz="1600" b="1" i="1">
                <a:solidFill>
                  <a:srgbClr val="FFFFFF"/>
                </a:solidFill>
                <a:latin typeface="Arial" panose="020B0604020202020204" pitchFamily="34" charset="0"/>
              </a:rPr>
              <a:t>Besterfield, Mech. Eng.</a:t>
            </a:r>
          </a:p>
        </p:txBody>
      </p:sp>
      <p:sp>
        <p:nvSpPr>
          <p:cNvPr id="1070" name="Rectangle 46"/>
          <p:cNvSpPr>
            <a:spLocks noChangeArrowheads="1"/>
          </p:cNvSpPr>
          <p:nvPr/>
        </p:nvSpPr>
        <p:spPr bwMode="auto">
          <a:xfrm>
            <a:off x="8651875" y="6027738"/>
            <a:ext cx="40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A1659A9B-1E39-4EB5-852D-B7BBFFA9B58C}" type="slidenum">
              <a:rPr lang="en-US" altLang="en-US" sz="1400">
                <a:solidFill>
                  <a:srgbClr val="FFFFFF"/>
                </a:solidFill>
                <a:latin typeface="Arial" panose="020B0604020202020204" pitchFamily="34" charset="0"/>
              </a:rPr>
              <a:pPr algn="r"/>
              <a:t>‹#›</a:t>
            </a:fld>
            <a:endParaRPr lang="en-US" altLang="en-US" sz="1400">
              <a:solidFill>
                <a:srgbClr val="FFFFFF"/>
              </a:solidFill>
              <a:latin typeface="Arial" panose="020B0604020202020204" pitchFamily="34" charset="0"/>
            </a:endParaRPr>
          </a:p>
        </p:txBody>
      </p:sp>
      <p:pic>
        <p:nvPicPr>
          <p:cNvPr id="1071" name="Picture 47"/>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6391275"/>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69911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b="1" kern="1200">
          <a:solidFill>
            <a:srgbClr val="FFFFFF"/>
          </a:solidFill>
          <a:latin typeface="+mj-lt"/>
          <a:ea typeface="+mj-ea"/>
          <a:cs typeface="+mj-cs"/>
        </a:defRPr>
      </a:lvl1pPr>
      <a:lvl2pPr algn="ctr" rtl="0" eaLnBrk="0" fontAlgn="base" hangingPunct="0">
        <a:spcBef>
          <a:spcPct val="0"/>
        </a:spcBef>
        <a:spcAft>
          <a:spcPct val="0"/>
        </a:spcAft>
        <a:defRPr sz="4400" b="1">
          <a:solidFill>
            <a:srgbClr val="FFFFFF"/>
          </a:solidFill>
          <a:latin typeface="Arial" panose="020B0604020202020204" pitchFamily="34" charset="0"/>
        </a:defRPr>
      </a:lvl2pPr>
      <a:lvl3pPr algn="ctr" rtl="0" eaLnBrk="0" fontAlgn="base" hangingPunct="0">
        <a:spcBef>
          <a:spcPct val="0"/>
        </a:spcBef>
        <a:spcAft>
          <a:spcPct val="0"/>
        </a:spcAft>
        <a:defRPr sz="4400" b="1">
          <a:solidFill>
            <a:srgbClr val="FFFFFF"/>
          </a:solidFill>
          <a:latin typeface="Arial" panose="020B0604020202020204" pitchFamily="34" charset="0"/>
        </a:defRPr>
      </a:lvl3pPr>
      <a:lvl4pPr algn="ctr" rtl="0" eaLnBrk="0" fontAlgn="base" hangingPunct="0">
        <a:spcBef>
          <a:spcPct val="0"/>
        </a:spcBef>
        <a:spcAft>
          <a:spcPct val="0"/>
        </a:spcAft>
        <a:defRPr sz="4400" b="1">
          <a:solidFill>
            <a:srgbClr val="FFFFFF"/>
          </a:solidFill>
          <a:latin typeface="Arial" panose="020B0604020202020204" pitchFamily="34" charset="0"/>
        </a:defRPr>
      </a:lvl4pPr>
      <a:lvl5pPr algn="ctr" rtl="0" eaLnBrk="0" fontAlgn="base" hangingPunct="0">
        <a:spcBef>
          <a:spcPct val="0"/>
        </a:spcBef>
        <a:spcAft>
          <a:spcPct val="0"/>
        </a:spcAft>
        <a:defRPr sz="4400" b="1">
          <a:solidFill>
            <a:srgbClr val="FFFFFF"/>
          </a:solidFill>
          <a:latin typeface="Arial" panose="020B0604020202020204" pitchFamily="34" charset="0"/>
        </a:defRPr>
      </a:lvl5pPr>
      <a:lvl6pPr marL="457200" algn="ctr" rtl="0" eaLnBrk="0" fontAlgn="base" hangingPunct="0">
        <a:spcBef>
          <a:spcPct val="0"/>
        </a:spcBef>
        <a:spcAft>
          <a:spcPct val="0"/>
        </a:spcAft>
        <a:defRPr sz="4400" b="1">
          <a:solidFill>
            <a:srgbClr val="FFFFFF"/>
          </a:solidFill>
          <a:latin typeface="Arial" panose="020B0604020202020204" pitchFamily="34" charset="0"/>
        </a:defRPr>
      </a:lvl6pPr>
      <a:lvl7pPr marL="914400" algn="ctr" rtl="0" eaLnBrk="0" fontAlgn="base" hangingPunct="0">
        <a:spcBef>
          <a:spcPct val="0"/>
        </a:spcBef>
        <a:spcAft>
          <a:spcPct val="0"/>
        </a:spcAft>
        <a:defRPr sz="4400" b="1">
          <a:solidFill>
            <a:srgbClr val="FFFFFF"/>
          </a:solidFill>
          <a:latin typeface="Arial" panose="020B0604020202020204" pitchFamily="34" charset="0"/>
        </a:defRPr>
      </a:lvl7pPr>
      <a:lvl8pPr marL="1371600" algn="ctr" rtl="0" eaLnBrk="0" fontAlgn="base" hangingPunct="0">
        <a:spcBef>
          <a:spcPct val="0"/>
        </a:spcBef>
        <a:spcAft>
          <a:spcPct val="0"/>
        </a:spcAft>
        <a:defRPr sz="4400" b="1">
          <a:solidFill>
            <a:srgbClr val="FFFFFF"/>
          </a:solidFill>
          <a:latin typeface="Arial" panose="020B0604020202020204" pitchFamily="34" charset="0"/>
        </a:defRPr>
      </a:lvl8pPr>
      <a:lvl9pPr marL="1828800" algn="ctr" rtl="0" eaLnBrk="0" fontAlgn="base" hangingPunct="0">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100000"/>
        <a:buFont typeface="Wingdings" panose="05000000000000000000" pitchFamily="2" charset="2"/>
        <a:buChar char="l"/>
        <a:defRPr sz="3200" b="1" kern="1200">
          <a:solidFill>
            <a:srgbClr val="FFFFFF"/>
          </a:solidFill>
          <a:latin typeface="+mn-lt"/>
          <a:ea typeface="+mn-ea"/>
          <a:cs typeface="+mn-cs"/>
        </a:defRPr>
      </a:lvl1pPr>
      <a:lvl2pPr marL="742950" indent="-285750" algn="l" rtl="0" eaLnBrk="0" fontAlgn="base" hangingPunct="0">
        <a:spcBef>
          <a:spcPct val="20000"/>
        </a:spcBef>
        <a:spcAft>
          <a:spcPct val="0"/>
        </a:spcAft>
        <a:buClr>
          <a:srgbClr val="FFFFFF"/>
        </a:buClr>
        <a:buSzPct val="100000"/>
        <a:buFont typeface="Wingdings" panose="05000000000000000000" pitchFamily="2" charset="2"/>
        <a:buChar char="l"/>
        <a:defRPr sz="2800" b="1" kern="1200">
          <a:solidFill>
            <a:schemeClr val="accent2"/>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Font typeface="Wingdings" panose="05000000000000000000" pitchFamily="2" charset="2"/>
        <a:buChar char="l"/>
        <a:defRPr sz="2400" b="1" kern="1200">
          <a:solidFill>
            <a:srgbClr val="FFFFFF"/>
          </a:solidFill>
          <a:latin typeface="+mn-lt"/>
          <a:ea typeface="+mn-ea"/>
          <a:cs typeface="+mn-cs"/>
        </a:defRPr>
      </a:lvl3pPr>
      <a:lvl4pPr marL="1600200" indent="-228600" algn="l" rtl="0" eaLnBrk="0" fontAlgn="base" hangingPunct="0">
        <a:spcBef>
          <a:spcPct val="20000"/>
        </a:spcBef>
        <a:spcAft>
          <a:spcPct val="0"/>
        </a:spcAft>
        <a:buClr>
          <a:srgbClr val="FFFFFF"/>
        </a:buClr>
        <a:buSzPct val="100000"/>
        <a:buFont typeface="Wingdings" panose="05000000000000000000" pitchFamily="2" charset="2"/>
        <a:buChar char="l"/>
        <a:defRPr sz="2000" b="1" kern="1200">
          <a:solidFill>
            <a:schemeClr val="accent2"/>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Font typeface="Wingdings" panose="05000000000000000000" pitchFamily="2" charset="2"/>
        <a:buChar char="l"/>
        <a:defRPr sz="2000"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buddies.org/engineering-design-process/engineering-design-process-steps.shtml" TargetMode="External"/><Relationship Id="rId2" Type="http://schemas.openxmlformats.org/officeDocument/2006/relationships/hyperlink" Target="http://www.clemson.edu/ces/cedar/images/6/6e/Systematic_Design_Process.pdf" TargetMode="External"/><Relationship Id="rId1" Type="http://schemas.openxmlformats.org/officeDocument/2006/relationships/slideLayout" Target="../slideLayouts/slideLayout2.xml"/><Relationship Id="rId5" Type="http://schemas.openxmlformats.org/officeDocument/2006/relationships/hyperlink" Target="http://en.wikipedia.org/wiki/Engineering_design_process" TargetMode="External"/><Relationship Id="rId4" Type="http://schemas.openxmlformats.org/officeDocument/2006/relationships/hyperlink" Target="http://www.isixsigma.com/tools-templates/qfd-house-of-quality/quality-function-deployment-competitive-advantag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83168"/>
            <a:ext cx="6400800" cy="1752600"/>
          </a:xfrm>
        </p:spPr>
        <p:txBody>
          <a:bodyPr/>
          <a:lstStyle/>
          <a:p>
            <a:r>
              <a:rPr lang="en-US" dirty="0" smtClean="0"/>
              <a:t>Dr. Mohammad O. Hamdan</a:t>
            </a:r>
          </a:p>
          <a:p>
            <a:r>
              <a:rPr lang="en-US" sz="2000" dirty="0" smtClean="0">
                <a:solidFill>
                  <a:srgbClr val="000000"/>
                </a:solidFill>
              </a:rPr>
              <a:t>Mechanical Engineering Department</a:t>
            </a:r>
            <a:endParaRPr lang="en-US" sz="2000" dirty="0">
              <a:solidFill>
                <a:srgbClr val="000000"/>
              </a:solidFill>
            </a:endParaRPr>
          </a:p>
        </p:txBody>
      </p:sp>
      <p:sp>
        <p:nvSpPr>
          <p:cNvPr id="4" name="Title 3"/>
          <p:cNvSpPr>
            <a:spLocks noGrp="1"/>
          </p:cNvSpPr>
          <p:nvPr>
            <p:ph type="ctrTitle"/>
          </p:nvPr>
        </p:nvSpPr>
        <p:spPr/>
        <p:txBody>
          <a:bodyPr/>
          <a:lstStyle/>
          <a:p>
            <a:r>
              <a:rPr lang="en-US" dirty="0"/>
              <a:t>Engineering Design Process</a:t>
            </a:r>
            <a:br>
              <a:rPr lang="en-US" dirty="0"/>
            </a:br>
            <a:r>
              <a:rPr lang="en-US" sz="2800" dirty="0" smtClean="0">
                <a:solidFill>
                  <a:schemeClr val="bg1">
                    <a:lumMod val="50000"/>
                  </a:schemeClr>
                </a:solidFill>
              </a:rPr>
              <a:t>Systematic Design</a:t>
            </a:r>
            <a:endParaRPr lang="en-US" sz="2800" dirty="0">
              <a:solidFill>
                <a:schemeClr val="bg1">
                  <a:lumMod val="50000"/>
                </a:schemeClr>
              </a:solidFill>
            </a:endParaRPr>
          </a:p>
        </p:txBody>
      </p:sp>
    </p:spTree>
    <p:extLst>
      <p:ext uri="{BB962C8B-B14F-4D97-AF65-F5344CB8AC3E}">
        <p14:creationId xmlns:p14="http://schemas.microsoft.com/office/powerpoint/2010/main" val="912114676"/>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sz="3200" dirty="0" smtClean="0">
                <a:solidFill>
                  <a:srgbClr val="FFFF00"/>
                </a:solidFill>
              </a:rPr>
              <a:t>Problems </a:t>
            </a:r>
            <a:r>
              <a:rPr lang="en-US" sz="3200" dirty="0">
                <a:solidFill>
                  <a:srgbClr val="FFFF00"/>
                </a:solidFill>
              </a:rPr>
              <a:t>of requirements analysis</a:t>
            </a:r>
            <a:endParaRPr lang="en-US" sz="3200" dirty="0" smtClean="0">
              <a:solidFill>
                <a:srgbClr val="FFFF00"/>
              </a:solidFill>
            </a:endParaRPr>
          </a:p>
        </p:txBody>
      </p:sp>
      <p:sp>
        <p:nvSpPr>
          <p:cNvPr id="501763" name="Rectangle 3"/>
          <p:cNvSpPr>
            <a:spLocks noGrp="1" noChangeArrowheads="1"/>
          </p:cNvSpPr>
          <p:nvPr>
            <p:ph type="body" idx="1"/>
          </p:nvPr>
        </p:nvSpPr>
        <p:spPr>
          <a:xfrm>
            <a:off x="1935162" y="1625600"/>
            <a:ext cx="6848229" cy="4511675"/>
          </a:xfrm>
        </p:spPr>
        <p:txBody>
          <a:bodyPr/>
          <a:lstStyle/>
          <a:p>
            <a:pPr>
              <a:lnSpc>
                <a:spcPct val="90000"/>
              </a:lnSpc>
              <a:spcAft>
                <a:spcPct val="25000"/>
              </a:spcAft>
            </a:pPr>
            <a:r>
              <a:rPr lang="en-US" sz="2400" dirty="0"/>
              <a:t>Stakeholders don’t know what they really want.</a:t>
            </a:r>
          </a:p>
          <a:p>
            <a:pPr>
              <a:lnSpc>
                <a:spcPct val="90000"/>
              </a:lnSpc>
              <a:spcAft>
                <a:spcPct val="25000"/>
              </a:spcAft>
            </a:pPr>
            <a:r>
              <a:rPr lang="en-US" sz="2400" dirty="0"/>
              <a:t>Stakeholders express requirements in their own terms.</a:t>
            </a:r>
          </a:p>
          <a:p>
            <a:pPr>
              <a:lnSpc>
                <a:spcPct val="90000"/>
              </a:lnSpc>
              <a:spcAft>
                <a:spcPct val="25000"/>
              </a:spcAft>
            </a:pPr>
            <a:r>
              <a:rPr lang="en-US" sz="2400" dirty="0"/>
              <a:t>Different stakeholders may have conflicting requirements.</a:t>
            </a:r>
          </a:p>
          <a:p>
            <a:pPr>
              <a:lnSpc>
                <a:spcPct val="90000"/>
              </a:lnSpc>
              <a:spcAft>
                <a:spcPct val="25000"/>
              </a:spcAft>
            </a:pPr>
            <a:r>
              <a:rPr lang="en-US" sz="2400" dirty="0" smtClean="0"/>
              <a:t>Organizational </a:t>
            </a:r>
            <a:r>
              <a:rPr lang="en-US" sz="2400" dirty="0"/>
              <a:t>and political factors may influence the system requirements.</a:t>
            </a:r>
          </a:p>
          <a:p>
            <a:pPr>
              <a:lnSpc>
                <a:spcPct val="90000"/>
              </a:lnSpc>
              <a:spcAft>
                <a:spcPct val="25000"/>
              </a:spcAft>
            </a:pPr>
            <a:r>
              <a:rPr lang="en-US" sz="2400" dirty="0"/>
              <a:t>The requirements change during the analysis process. New stakeholders may emerge and the business environment may change</a:t>
            </a:r>
            <a:r>
              <a:rPr lang="en-US" sz="2400" dirty="0" smtClean="0"/>
              <a:t>.</a:t>
            </a:r>
            <a:endParaRPr lang="en-US" sz="2400" dirty="0"/>
          </a:p>
        </p:txBody>
      </p:sp>
      <p:sp>
        <p:nvSpPr>
          <p:cNvPr id="501764"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10</a:t>
            </a:fld>
            <a:endParaRPr lang="en-US"/>
          </a:p>
        </p:txBody>
      </p:sp>
    </p:spTree>
    <p:extLst>
      <p:ext uri="{BB962C8B-B14F-4D97-AF65-F5344CB8AC3E}">
        <p14:creationId xmlns:p14="http://schemas.microsoft.com/office/powerpoint/2010/main" val="261814575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62"/>
                                        </p:tgtEl>
                                        <p:attrNameLst>
                                          <p:attrName>style.visibility</p:attrName>
                                        </p:attrNameLst>
                                      </p:cBhvr>
                                      <p:to>
                                        <p:strVal val="visible"/>
                                      </p:to>
                                    </p:set>
                                    <p:anim calcmode="lin" valueType="num">
                                      <p:cBhvr additive="base">
                                        <p:cTn id="7" dur="500" fill="hold"/>
                                        <p:tgtEl>
                                          <p:spTgt spid="501762"/>
                                        </p:tgtEl>
                                        <p:attrNameLst>
                                          <p:attrName>ppt_x</p:attrName>
                                        </p:attrNameLst>
                                      </p:cBhvr>
                                      <p:tavLst>
                                        <p:tav tm="0">
                                          <p:val>
                                            <p:strVal val="#ppt_x"/>
                                          </p:val>
                                        </p:tav>
                                        <p:tav tm="100000">
                                          <p:val>
                                            <p:strVal val="#ppt_x"/>
                                          </p:val>
                                        </p:tav>
                                      </p:tavLst>
                                    </p:anim>
                                    <p:anim calcmode="lin" valueType="num">
                                      <p:cBhvr additive="base">
                                        <p:cTn id="8" dur="500" fill="hold"/>
                                        <p:tgtEl>
                                          <p:spTgt spid="501762"/>
                                        </p:tgtEl>
                                        <p:attrNameLst>
                                          <p:attrName>ppt_y</p:attrName>
                                        </p:attrNameLst>
                                      </p:cBhvr>
                                      <p:tavLst>
                                        <p:tav tm="0">
                                          <p:val>
                                            <p:strVal val="0-#ppt_h/2"/>
                                          </p:val>
                                        </p:tav>
                                        <p:tav tm="100000">
                                          <p:val>
                                            <p:strVal val="#ppt_y"/>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01764">
                                            <p:txEl>
                                              <p:pRg st="1" end="1"/>
                                            </p:txEl>
                                          </p:spTgt>
                                        </p:tgtEl>
                                        <p:attrNameLst>
                                          <p:attrName>ppt_x</p:attrName>
                                          <p:attrName>ppt_y</p:attrName>
                                        </p:attrNameLst>
                                      </p:cBhvr>
                                    </p:animMotion>
                                    <p:animRot by="1500000">
                                      <p:cBhvr>
                                        <p:cTn id="11" dur="125" fill="hold">
                                          <p:stCondLst>
                                            <p:cond delay="0"/>
                                          </p:stCondLst>
                                        </p:cTn>
                                        <p:tgtEl>
                                          <p:spTgt spid="501764">
                                            <p:txEl>
                                              <p:pRg st="1" end="1"/>
                                            </p:txEl>
                                          </p:spTgt>
                                        </p:tgtEl>
                                        <p:attrNameLst>
                                          <p:attrName>r</p:attrName>
                                        </p:attrNameLst>
                                      </p:cBhvr>
                                    </p:animRot>
                                    <p:animRot by="-1500000">
                                      <p:cBhvr>
                                        <p:cTn id="12" dur="125" fill="hold">
                                          <p:stCondLst>
                                            <p:cond delay="125"/>
                                          </p:stCondLst>
                                        </p:cTn>
                                        <p:tgtEl>
                                          <p:spTgt spid="501764">
                                            <p:txEl>
                                              <p:pRg st="1" end="1"/>
                                            </p:txEl>
                                          </p:spTgt>
                                        </p:tgtEl>
                                        <p:attrNameLst>
                                          <p:attrName>r</p:attrName>
                                        </p:attrNameLst>
                                      </p:cBhvr>
                                    </p:animRot>
                                    <p:animRot by="-1500000">
                                      <p:cBhvr>
                                        <p:cTn id="13" dur="125" fill="hold">
                                          <p:stCondLst>
                                            <p:cond delay="250"/>
                                          </p:stCondLst>
                                        </p:cTn>
                                        <p:tgtEl>
                                          <p:spTgt spid="501764">
                                            <p:txEl>
                                              <p:pRg st="1" end="1"/>
                                            </p:txEl>
                                          </p:spTgt>
                                        </p:tgtEl>
                                        <p:attrNameLst>
                                          <p:attrName>r</p:attrName>
                                        </p:attrNameLst>
                                      </p:cBhvr>
                                    </p:animRot>
                                    <p:animRot by="1500000">
                                      <p:cBhvr>
                                        <p:cTn id="14" dur="125" fill="hold">
                                          <p:stCondLst>
                                            <p:cond delay="375"/>
                                          </p:stCondLst>
                                        </p:cTn>
                                        <p:tgtEl>
                                          <p:spTgt spid="50176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01763">
                                            <p:txEl>
                                              <p:pRg st="0" end="0"/>
                                            </p:txEl>
                                          </p:spTgt>
                                        </p:tgtEl>
                                        <p:attrNameLst>
                                          <p:attrName>style.visibility</p:attrName>
                                        </p:attrNameLst>
                                      </p:cBhvr>
                                      <p:to>
                                        <p:strVal val="visible"/>
                                      </p:to>
                                    </p:set>
                                    <p:animEffect transition="in" filter="dissolve">
                                      <p:cBhvr>
                                        <p:cTn id="19" dur="500"/>
                                        <p:tgtEl>
                                          <p:spTgt spid="501763">
                                            <p:txEl>
                                              <p:pRg st="0" end="0"/>
                                            </p:txEl>
                                          </p:spTgt>
                                        </p:tgtEl>
                                      </p:cBhvr>
                                    </p:animEffect>
                                  </p:childTnLst>
                                  <p:subTnLst>
                                    <p:animClr clrSpc="rgb" dir="cw">
                                      <p:cBhvr override="childStyle">
                                        <p:cTn dur="1" fill="hold" display="0" masterRel="nextClick" afterEffect="1"/>
                                        <p:tgtEl>
                                          <p:spTgt spid="501763">
                                            <p:txEl>
                                              <p:pRg st="0" end="0"/>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01763">
                                            <p:txEl>
                                              <p:pRg st="1" end="1"/>
                                            </p:txEl>
                                          </p:spTgt>
                                        </p:tgtEl>
                                        <p:attrNameLst>
                                          <p:attrName>style.visibility</p:attrName>
                                        </p:attrNameLst>
                                      </p:cBhvr>
                                      <p:to>
                                        <p:strVal val="visible"/>
                                      </p:to>
                                    </p:set>
                                    <p:animEffect transition="in" filter="dissolve">
                                      <p:cBhvr>
                                        <p:cTn id="24" dur="500"/>
                                        <p:tgtEl>
                                          <p:spTgt spid="501763">
                                            <p:txEl>
                                              <p:pRg st="1" end="1"/>
                                            </p:txEl>
                                          </p:spTgt>
                                        </p:tgtEl>
                                      </p:cBhvr>
                                    </p:animEffect>
                                  </p:childTnLst>
                                  <p:subTnLst>
                                    <p:animClr clrSpc="rgb" dir="cw">
                                      <p:cBhvr override="childStyle">
                                        <p:cTn dur="1" fill="hold" display="0" masterRel="nextClick" afterEffect="1"/>
                                        <p:tgtEl>
                                          <p:spTgt spid="501763">
                                            <p:txEl>
                                              <p:pRg st="1" end="1"/>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01763">
                                            <p:txEl>
                                              <p:pRg st="2" end="2"/>
                                            </p:txEl>
                                          </p:spTgt>
                                        </p:tgtEl>
                                        <p:attrNameLst>
                                          <p:attrName>style.visibility</p:attrName>
                                        </p:attrNameLst>
                                      </p:cBhvr>
                                      <p:to>
                                        <p:strVal val="visible"/>
                                      </p:to>
                                    </p:set>
                                    <p:animEffect transition="in" filter="dissolve">
                                      <p:cBhvr>
                                        <p:cTn id="29" dur="500"/>
                                        <p:tgtEl>
                                          <p:spTgt spid="501763">
                                            <p:txEl>
                                              <p:pRg st="2" end="2"/>
                                            </p:txEl>
                                          </p:spTgt>
                                        </p:tgtEl>
                                      </p:cBhvr>
                                    </p:animEffect>
                                  </p:childTnLst>
                                  <p:subTnLst>
                                    <p:animClr clrSpc="rgb" dir="cw">
                                      <p:cBhvr override="childStyle">
                                        <p:cTn dur="1" fill="hold" display="0" masterRel="nextClick" afterEffect="1"/>
                                        <p:tgtEl>
                                          <p:spTgt spid="501763">
                                            <p:txEl>
                                              <p:pRg st="2" end="2"/>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01763">
                                            <p:txEl>
                                              <p:pRg st="3" end="3"/>
                                            </p:txEl>
                                          </p:spTgt>
                                        </p:tgtEl>
                                        <p:attrNameLst>
                                          <p:attrName>style.visibility</p:attrName>
                                        </p:attrNameLst>
                                      </p:cBhvr>
                                      <p:to>
                                        <p:strVal val="visible"/>
                                      </p:to>
                                    </p:set>
                                    <p:animEffect transition="in" filter="dissolve">
                                      <p:cBhvr>
                                        <p:cTn id="34" dur="500"/>
                                        <p:tgtEl>
                                          <p:spTgt spid="501763">
                                            <p:txEl>
                                              <p:pRg st="3" end="3"/>
                                            </p:txEl>
                                          </p:spTgt>
                                        </p:tgtEl>
                                      </p:cBhvr>
                                    </p:animEffect>
                                  </p:childTnLst>
                                  <p:subTnLst>
                                    <p:animClr clrSpc="rgb" dir="cw">
                                      <p:cBhvr override="childStyle">
                                        <p:cTn dur="1" fill="hold" display="0" masterRel="nextClick" afterEffect="1"/>
                                        <p:tgtEl>
                                          <p:spTgt spid="501763">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01763">
                                            <p:txEl>
                                              <p:pRg st="4" end="4"/>
                                            </p:txEl>
                                          </p:spTgt>
                                        </p:tgtEl>
                                        <p:attrNameLst>
                                          <p:attrName>style.visibility</p:attrName>
                                        </p:attrNameLst>
                                      </p:cBhvr>
                                      <p:to>
                                        <p:strVal val="visible"/>
                                      </p:to>
                                    </p:set>
                                    <p:animEffect transition="in" filter="dissolve">
                                      <p:cBhvr>
                                        <p:cTn id="39" dur="500"/>
                                        <p:tgtEl>
                                          <p:spTgt spid="501763">
                                            <p:txEl>
                                              <p:pRg st="4" end="4"/>
                                            </p:txEl>
                                          </p:spTgt>
                                        </p:tgtEl>
                                      </p:cBhvr>
                                    </p:animEffect>
                                  </p:childTnLst>
                                  <p:subTnLst>
                                    <p:animClr clrSpc="rgb" dir="cw">
                                      <p:cBhvr override="childStyle">
                                        <p:cTn dur="1" fill="hold" display="0" masterRel="nextClick" afterEffect="1"/>
                                        <p:tgtEl>
                                          <p:spTgt spid="50176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utoUpdateAnimBg="0"/>
      <p:bldP spid="501763"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sz="3200" dirty="0" smtClean="0">
                <a:solidFill>
                  <a:srgbClr val="FFFF00"/>
                </a:solidFill>
              </a:rPr>
              <a:t>Requirements elicitation(clarification)</a:t>
            </a: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11</a:t>
            </a:fld>
            <a:endParaRPr lang="en-US"/>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501764"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pic>
        <p:nvPicPr>
          <p:cNvPr id="8" name="Picture 3" descr="4.13 RequirementsElicitatio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3665" y="1803043"/>
            <a:ext cx="5667404" cy="372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44557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62"/>
                                        </p:tgtEl>
                                        <p:attrNameLst>
                                          <p:attrName>style.visibility</p:attrName>
                                        </p:attrNameLst>
                                      </p:cBhvr>
                                      <p:to>
                                        <p:strVal val="visible"/>
                                      </p:to>
                                    </p:set>
                                    <p:anim calcmode="lin" valueType="num">
                                      <p:cBhvr additive="base">
                                        <p:cTn id="7" dur="500" fill="hold"/>
                                        <p:tgtEl>
                                          <p:spTgt spid="501762"/>
                                        </p:tgtEl>
                                        <p:attrNameLst>
                                          <p:attrName>ppt_x</p:attrName>
                                        </p:attrNameLst>
                                      </p:cBhvr>
                                      <p:tavLst>
                                        <p:tav tm="0">
                                          <p:val>
                                            <p:strVal val="#ppt_x"/>
                                          </p:val>
                                        </p:tav>
                                        <p:tav tm="100000">
                                          <p:val>
                                            <p:strVal val="#ppt_x"/>
                                          </p:val>
                                        </p:tav>
                                      </p:tavLst>
                                    </p:anim>
                                    <p:anim calcmode="lin" valueType="num">
                                      <p:cBhvr additive="base">
                                        <p:cTn id="8" dur="500" fill="hold"/>
                                        <p:tgtEl>
                                          <p:spTgt spid="501762"/>
                                        </p:tgtEl>
                                        <p:attrNameLst>
                                          <p:attrName>ppt_y</p:attrName>
                                        </p:attrNameLst>
                                      </p:cBhvr>
                                      <p:tavLst>
                                        <p:tav tm="0">
                                          <p:val>
                                            <p:strVal val="0-#ppt_h/2"/>
                                          </p:val>
                                        </p:tav>
                                        <p:tav tm="100000">
                                          <p:val>
                                            <p:strVal val="#ppt_y"/>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01764">
                                            <p:txEl>
                                              <p:pRg st="1" end="1"/>
                                            </p:txEl>
                                          </p:spTgt>
                                        </p:tgtEl>
                                        <p:attrNameLst>
                                          <p:attrName>ppt_x</p:attrName>
                                          <p:attrName>ppt_y</p:attrName>
                                        </p:attrNameLst>
                                      </p:cBhvr>
                                    </p:animMotion>
                                    <p:animRot by="1500000">
                                      <p:cBhvr>
                                        <p:cTn id="11" dur="125" fill="hold">
                                          <p:stCondLst>
                                            <p:cond delay="0"/>
                                          </p:stCondLst>
                                        </p:cTn>
                                        <p:tgtEl>
                                          <p:spTgt spid="501764">
                                            <p:txEl>
                                              <p:pRg st="1" end="1"/>
                                            </p:txEl>
                                          </p:spTgt>
                                        </p:tgtEl>
                                        <p:attrNameLst>
                                          <p:attrName>r</p:attrName>
                                        </p:attrNameLst>
                                      </p:cBhvr>
                                    </p:animRot>
                                    <p:animRot by="-1500000">
                                      <p:cBhvr>
                                        <p:cTn id="12" dur="125" fill="hold">
                                          <p:stCondLst>
                                            <p:cond delay="125"/>
                                          </p:stCondLst>
                                        </p:cTn>
                                        <p:tgtEl>
                                          <p:spTgt spid="501764">
                                            <p:txEl>
                                              <p:pRg st="1" end="1"/>
                                            </p:txEl>
                                          </p:spTgt>
                                        </p:tgtEl>
                                        <p:attrNameLst>
                                          <p:attrName>r</p:attrName>
                                        </p:attrNameLst>
                                      </p:cBhvr>
                                    </p:animRot>
                                    <p:animRot by="-1500000">
                                      <p:cBhvr>
                                        <p:cTn id="13" dur="125" fill="hold">
                                          <p:stCondLst>
                                            <p:cond delay="250"/>
                                          </p:stCondLst>
                                        </p:cTn>
                                        <p:tgtEl>
                                          <p:spTgt spid="501764">
                                            <p:txEl>
                                              <p:pRg st="1" end="1"/>
                                            </p:txEl>
                                          </p:spTgt>
                                        </p:tgtEl>
                                        <p:attrNameLst>
                                          <p:attrName>r</p:attrName>
                                        </p:attrNameLst>
                                      </p:cBhvr>
                                    </p:animRot>
                                    <p:animRot by="1500000">
                                      <p:cBhvr>
                                        <p:cTn id="14" dur="125" fill="hold">
                                          <p:stCondLst>
                                            <p:cond delay="375"/>
                                          </p:stCondLst>
                                        </p:cTn>
                                        <p:tgtEl>
                                          <p:spTgt spid="50176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sz="3200" dirty="0" smtClean="0">
                <a:solidFill>
                  <a:srgbClr val="FFFF00"/>
                </a:solidFill>
              </a:rPr>
              <a:t>Requirements </a:t>
            </a:r>
            <a:r>
              <a:rPr lang="en-US" sz="3200" dirty="0">
                <a:solidFill>
                  <a:srgbClr val="FFFF00"/>
                </a:solidFill>
              </a:rPr>
              <a:t>elicitation</a:t>
            </a:r>
            <a:endParaRPr lang="en-US" sz="3200" dirty="0" smtClean="0">
              <a:solidFill>
                <a:srgbClr val="FFFF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12</a:t>
            </a:fld>
            <a:endParaRPr lang="en-US"/>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501764"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7" name="Rectangle 3"/>
          <p:cNvSpPr txBox="1">
            <a:spLocks noChangeArrowheads="1"/>
          </p:cNvSpPr>
          <p:nvPr/>
        </p:nvSpPr>
        <p:spPr>
          <a:xfrm>
            <a:off x="1935162" y="1625600"/>
            <a:ext cx="6848229" cy="4511675"/>
          </a:xfrm>
          <a:prstGeom prst="rect">
            <a:avLst/>
          </a:prstGeom>
        </p:spPr>
        <p:txBody>
          <a:bodyPr/>
          <a:lstStyle>
            <a:lvl1pPr marL="342900" indent="-342900" algn="l" rtl="0" eaLnBrk="0" fontAlgn="base" hangingPunct="0">
              <a:spcBef>
                <a:spcPct val="20000"/>
              </a:spcBef>
              <a:spcAft>
                <a:spcPct val="0"/>
              </a:spcAft>
              <a:buChar char="•"/>
              <a:defRPr sz="32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defRPr>
            </a:lvl2pPr>
            <a:lvl3pPr marL="1143000" indent="-228600" algn="l" rtl="0" eaLnBrk="0" fontAlgn="base" hangingPunct="0">
              <a:spcBef>
                <a:spcPct val="20000"/>
              </a:spcBef>
              <a:spcAft>
                <a:spcPct val="0"/>
              </a:spcAft>
              <a:buChar char="•"/>
              <a:defRPr sz="2400">
                <a:solidFill>
                  <a:srgbClr val="006699"/>
                </a:solidFill>
                <a:latin typeface="+mn-lt"/>
              </a:defRPr>
            </a:lvl3pPr>
            <a:lvl4pPr marL="1600200" indent="-228600" algn="l" rtl="0" eaLnBrk="0" fontAlgn="base" hangingPunct="0">
              <a:spcBef>
                <a:spcPct val="20000"/>
              </a:spcBef>
              <a:spcAft>
                <a:spcPct val="0"/>
              </a:spcAft>
              <a:buChar char="–"/>
              <a:defRPr sz="2000">
                <a:solidFill>
                  <a:srgbClr val="006699"/>
                </a:solidFill>
                <a:latin typeface="+mn-lt"/>
              </a:defRPr>
            </a:lvl4pPr>
            <a:lvl5pPr marL="2057400" indent="-228600" algn="l" rtl="0" eaLnBrk="0" fontAlgn="base" hangingPunct="0">
              <a:spcBef>
                <a:spcPct val="20000"/>
              </a:spcBef>
              <a:spcAft>
                <a:spcPct val="0"/>
              </a:spcAft>
              <a:buChar char="»"/>
              <a:defRPr sz="2000">
                <a:solidFill>
                  <a:srgbClr val="006699"/>
                </a:solidFill>
                <a:latin typeface="+mn-lt"/>
              </a:defRPr>
            </a:lvl5pPr>
            <a:lvl6pPr marL="2514600" indent="-228600" algn="l" rtl="0" eaLnBrk="0" fontAlgn="base" hangingPunct="0">
              <a:spcBef>
                <a:spcPct val="20000"/>
              </a:spcBef>
              <a:spcAft>
                <a:spcPct val="0"/>
              </a:spcAft>
              <a:buChar char="»"/>
              <a:defRPr sz="2000">
                <a:solidFill>
                  <a:srgbClr val="006699"/>
                </a:solidFill>
                <a:latin typeface="+mn-lt"/>
              </a:defRPr>
            </a:lvl6pPr>
            <a:lvl7pPr marL="2971800" indent="-228600" algn="l" rtl="0" eaLnBrk="0" fontAlgn="base" hangingPunct="0">
              <a:spcBef>
                <a:spcPct val="20000"/>
              </a:spcBef>
              <a:spcAft>
                <a:spcPct val="0"/>
              </a:spcAft>
              <a:buChar char="»"/>
              <a:defRPr sz="2000">
                <a:solidFill>
                  <a:srgbClr val="006699"/>
                </a:solidFill>
                <a:latin typeface="+mn-lt"/>
              </a:defRPr>
            </a:lvl7pPr>
            <a:lvl8pPr marL="3429000" indent="-228600" algn="l" rtl="0" eaLnBrk="0" fontAlgn="base" hangingPunct="0">
              <a:spcBef>
                <a:spcPct val="20000"/>
              </a:spcBef>
              <a:spcAft>
                <a:spcPct val="0"/>
              </a:spcAft>
              <a:buChar char="»"/>
              <a:defRPr sz="2000">
                <a:solidFill>
                  <a:srgbClr val="006699"/>
                </a:solidFill>
                <a:latin typeface="+mn-lt"/>
              </a:defRPr>
            </a:lvl8pPr>
            <a:lvl9pPr marL="3886200" indent="-228600" algn="l" rtl="0" eaLnBrk="0" fontAlgn="base" hangingPunct="0">
              <a:spcBef>
                <a:spcPct val="20000"/>
              </a:spcBef>
              <a:spcAft>
                <a:spcPct val="0"/>
              </a:spcAft>
              <a:buChar char="»"/>
              <a:defRPr sz="2000">
                <a:solidFill>
                  <a:srgbClr val="006699"/>
                </a:solidFill>
                <a:latin typeface="+mn-lt"/>
              </a:defRPr>
            </a:lvl9pPr>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 specification</a:t>
            </a:r>
          </a:p>
          <a:p>
            <a:pPr lvl="1">
              <a:lnSpc>
                <a:spcPct val="90000"/>
              </a:lnSpc>
            </a:pPr>
            <a:r>
              <a:rPr lang="en-GB" sz="2000" dirty="0"/>
              <a:t>Requirements are documented and input into the next round of the spiral.</a:t>
            </a:r>
          </a:p>
        </p:txBody>
      </p:sp>
    </p:spTree>
    <p:extLst>
      <p:ext uri="{BB962C8B-B14F-4D97-AF65-F5344CB8AC3E}">
        <p14:creationId xmlns:p14="http://schemas.microsoft.com/office/powerpoint/2010/main" val="382048485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62"/>
                                        </p:tgtEl>
                                        <p:attrNameLst>
                                          <p:attrName>style.visibility</p:attrName>
                                        </p:attrNameLst>
                                      </p:cBhvr>
                                      <p:to>
                                        <p:strVal val="visible"/>
                                      </p:to>
                                    </p:set>
                                    <p:anim calcmode="lin" valueType="num">
                                      <p:cBhvr additive="base">
                                        <p:cTn id="7" dur="500" fill="hold"/>
                                        <p:tgtEl>
                                          <p:spTgt spid="501762"/>
                                        </p:tgtEl>
                                        <p:attrNameLst>
                                          <p:attrName>ppt_x</p:attrName>
                                        </p:attrNameLst>
                                      </p:cBhvr>
                                      <p:tavLst>
                                        <p:tav tm="0">
                                          <p:val>
                                            <p:strVal val="#ppt_x"/>
                                          </p:val>
                                        </p:tav>
                                        <p:tav tm="100000">
                                          <p:val>
                                            <p:strVal val="#ppt_x"/>
                                          </p:val>
                                        </p:tav>
                                      </p:tavLst>
                                    </p:anim>
                                    <p:anim calcmode="lin" valueType="num">
                                      <p:cBhvr additive="base">
                                        <p:cTn id="8" dur="500" fill="hold"/>
                                        <p:tgtEl>
                                          <p:spTgt spid="501762"/>
                                        </p:tgtEl>
                                        <p:attrNameLst>
                                          <p:attrName>ppt_y</p:attrName>
                                        </p:attrNameLst>
                                      </p:cBhvr>
                                      <p:tavLst>
                                        <p:tav tm="0">
                                          <p:val>
                                            <p:strVal val="0-#ppt_h/2"/>
                                          </p:val>
                                        </p:tav>
                                        <p:tav tm="100000">
                                          <p:val>
                                            <p:strVal val="#ppt_y"/>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01764">
                                            <p:txEl>
                                              <p:pRg st="1" end="1"/>
                                            </p:txEl>
                                          </p:spTgt>
                                        </p:tgtEl>
                                        <p:attrNameLst>
                                          <p:attrName>ppt_x</p:attrName>
                                          <p:attrName>ppt_y</p:attrName>
                                        </p:attrNameLst>
                                      </p:cBhvr>
                                    </p:animMotion>
                                    <p:animRot by="1500000">
                                      <p:cBhvr>
                                        <p:cTn id="11" dur="125" fill="hold">
                                          <p:stCondLst>
                                            <p:cond delay="0"/>
                                          </p:stCondLst>
                                        </p:cTn>
                                        <p:tgtEl>
                                          <p:spTgt spid="501764">
                                            <p:txEl>
                                              <p:pRg st="1" end="1"/>
                                            </p:txEl>
                                          </p:spTgt>
                                        </p:tgtEl>
                                        <p:attrNameLst>
                                          <p:attrName>r</p:attrName>
                                        </p:attrNameLst>
                                      </p:cBhvr>
                                    </p:animRot>
                                    <p:animRot by="-1500000">
                                      <p:cBhvr>
                                        <p:cTn id="12" dur="125" fill="hold">
                                          <p:stCondLst>
                                            <p:cond delay="125"/>
                                          </p:stCondLst>
                                        </p:cTn>
                                        <p:tgtEl>
                                          <p:spTgt spid="501764">
                                            <p:txEl>
                                              <p:pRg st="1" end="1"/>
                                            </p:txEl>
                                          </p:spTgt>
                                        </p:tgtEl>
                                        <p:attrNameLst>
                                          <p:attrName>r</p:attrName>
                                        </p:attrNameLst>
                                      </p:cBhvr>
                                    </p:animRot>
                                    <p:animRot by="-1500000">
                                      <p:cBhvr>
                                        <p:cTn id="13" dur="125" fill="hold">
                                          <p:stCondLst>
                                            <p:cond delay="250"/>
                                          </p:stCondLst>
                                        </p:cTn>
                                        <p:tgtEl>
                                          <p:spTgt spid="501764">
                                            <p:txEl>
                                              <p:pRg st="1" end="1"/>
                                            </p:txEl>
                                          </p:spTgt>
                                        </p:tgtEl>
                                        <p:attrNameLst>
                                          <p:attrName>r</p:attrName>
                                        </p:attrNameLst>
                                      </p:cBhvr>
                                    </p:animRot>
                                    <p:animRot by="1500000">
                                      <p:cBhvr>
                                        <p:cTn id="14" dur="125" fill="hold">
                                          <p:stCondLst>
                                            <p:cond delay="375"/>
                                          </p:stCondLst>
                                        </p:cTn>
                                        <p:tgtEl>
                                          <p:spTgt spid="50176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dissolve">
                                      <p:cBhvr>
                                        <p:cTn id="19"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dissolve">
                                      <p:cBhvr>
                                        <p:cTn id="24"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dissolve">
                                      <p:cBhvr>
                                        <p:cTn id="29"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dissolve">
                                      <p:cBhvr>
                                        <p:cTn id="34"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dissolve">
                                      <p:cBhvr>
                                        <p:cTn id="44" dur="500"/>
                                        <p:tgtEl>
                                          <p:spTgt spid="7">
                                            <p:txEl>
                                              <p:pRg st="5" end="5"/>
                                            </p:txEl>
                                          </p:spTgt>
                                        </p:tgtEl>
                                      </p:cBhvr>
                                    </p:animEffect>
                                  </p:childTnLst>
                                  <p:subTnLst>
                                    <p:animClr clrSpc="rgb" dir="cw">
                                      <p:cBhvr override="childStyle">
                                        <p:cTn dur="1" fill="hold" display="0" masterRel="nextClick" afterEffect="1"/>
                                        <p:tgtEl>
                                          <p:spTgt spid="7">
                                            <p:txEl>
                                              <p:pRg st="5" end="5"/>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dissolve">
                                      <p:cBhvr>
                                        <p:cTn id="49"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chemeClr val="bg2"/>
                                      </p:to>
                                    </p:animClr>
                                  </p:sub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dissolve">
                                      <p:cBhvr>
                                        <p:cTn id="54" dur="5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utoUpdateAnimBg="0"/>
      <p:bldP spid="7"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algn="l"/>
            <a:r>
              <a:rPr lang="en-GB" dirty="0" smtClean="0"/>
              <a:t>(2) Specifications</a:t>
            </a:r>
          </a:p>
        </p:txBody>
      </p:sp>
      <p:sp>
        <p:nvSpPr>
          <p:cNvPr id="515075" name="Rectangle 3"/>
          <p:cNvSpPr>
            <a:spLocks noGrp="1" noChangeArrowheads="1"/>
          </p:cNvSpPr>
          <p:nvPr>
            <p:ph type="body" idx="1"/>
          </p:nvPr>
        </p:nvSpPr>
        <p:spPr>
          <a:xfrm>
            <a:off x="1971675" y="1406525"/>
            <a:ext cx="6904038" cy="4384675"/>
          </a:xfrm>
        </p:spPr>
        <p:txBody>
          <a:bodyPr/>
          <a:lstStyle/>
          <a:p>
            <a:pPr>
              <a:lnSpc>
                <a:spcPct val="80000"/>
              </a:lnSpc>
              <a:buFontTx/>
              <a:buNone/>
            </a:pPr>
            <a:endParaRPr lang="en-GB" sz="2400" dirty="0" smtClean="0">
              <a:solidFill>
                <a:srgbClr val="FF9900"/>
              </a:solidFill>
            </a:endParaRPr>
          </a:p>
          <a:p>
            <a:pPr>
              <a:lnSpc>
                <a:spcPct val="80000"/>
              </a:lnSpc>
              <a:spcAft>
                <a:spcPct val="25000"/>
              </a:spcAft>
            </a:pPr>
            <a:r>
              <a:rPr lang="en-GB" sz="2000" dirty="0" smtClean="0"/>
              <a:t>A </a:t>
            </a:r>
            <a:r>
              <a:rPr lang="en-GB" sz="2000" dirty="0" smtClean="0">
                <a:solidFill>
                  <a:srgbClr val="000000"/>
                </a:solidFill>
              </a:rPr>
              <a:t>specification</a:t>
            </a:r>
            <a:r>
              <a:rPr lang="en-GB" sz="2000" dirty="0" smtClean="0"/>
              <a:t> is a description of the product that is generated beforehand to guide the development of the product. </a:t>
            </a:r>
          </a:p>
          <a:p>
            <a:pPr>
              <a:lnSpc>
                <a:spcPct val="80000"/>
              </a:lnSpc>
              <a:spcAft>
                <a:spcPct val="25000"/>
              </a:spcAft>
            </a:pPr>
            <a:r>
              <a:rPr lang="en-GB" sz="2000" dirty="0" smtClean="0"/>
              <a:t>It lays down the requirements in technical terms for the product to be designed.</a:t>
            </a:r>
          </a:p>
          <a:p>
            <a:pPr>
              <a:lnSpc>
                <a:spcPct val="80000"/>
              </a:lnSpc>
              <a:spcAft>
                <a:spcPct val="25000"/>
              </a:spcAft>
            </a:pPr>
            <a:r>
              <a:rPr lang="en-GB" sz="2000" dirty="0" smtClean="0"/>
              <a:t>It usually converts the ‘requirements’ into Engineering terms.</a:t>
            </a:r>
          </a:p>
          <a:p>
            <a:pPr>
              <a:lnSpc>
                <a:spcPct val="80000"/>
              </a:lnSpc>
              <a:spcAft>
                <a:spcPct val="25000"/>
              </a:spcAft>
            </a:pPr>
            <a:r>
              <a:rPr lang="en-GB" sz="2000" u="sng" dirty="0" smtClean="0">
                <a:solidFill>
                  <a:srgbClr val="FF0000"/>
                </a:solidFill>
              </a:rPr>
              <a:t>Specifications</a:t>
            </a:r>
            <a:r>
              <a:rPr lang="en-GB" sz="2000" dirty="0" smtClean="0"/>
              <a:t> are what the product SHOULD DO.</a:t>
            </a:r>
          </a:p>
          <a:p>
            <a:pPr>
              <a:lnSpc>
                <a:spcPct val="80000"/>
              </a:lnSpc>
              <a:spcAft>
                <a:spcPct val="25000"/>
              </a:spcAft>
            </a:pPr>
            <a:r>
              <a:rPr lang="en-GB" sz="2000" u="sng" dirty="0" smtClean="0">
                <a:solidFill>
                  <a:srgbClr val="FF0000"/>
                </a:solidFill>
              </a:rPr>
              <a:t>Constraints</a:t>
            </a:r>
            <a:r>
              <a:rPr lang="en-GB" sz="2000" dirty="0" smtClean="0"/>
              <a:t> are the opposite of specifications and describe what the product CANNOT OR SHOULD NOT DO.</a:t>
            </a:r>
          </a:p>
          <a:p>
            <a:pPr>
              <a:lnSpc>
                <a:spcPct val="80000"/>
              </a:lnSpc>
              <a:spcAft>
                <a:spcPct val="25000"/>
              </a:spcAft>
            </a:pPr>
            <a:r>
              <a:rPr lang="en-GB" sz="2000" dirty="0"/>
              <a:t>They are usually defined in terms of </a:t>
            </a:r>
            <a:r>
              <a:rPr lang="en-GB" sz="2000" u="sng" dirty="0" smtClean="0">
                <a:solidFill>
                  <a:srgbClr val="FF0000"/>
                </a:solidFill>
              </a:rPr>
              <a:t>functions.</a:t>
            </a:r>
            <a:endParaRPr lang="en-GB" sz="2000" u="sng" dirty="0">
              <a:solidFill>
                <a:srgbClr val="FF0000"/>
              </a:solidFill>
            </a:endParaRPr>
          </a:p>
          <a:p>
            <a:pPr>
              <a:lnSpc>
                <a:spcPct val="80000"/>
              </a:lnSpc>
              <a:spcAft>
                <a:spcPct val="25000"/>
              </a:spcAft>
            </a:pPr>
            <a:endParaRPr lang="en-GB" sz="2000" dirty="0" smtClean="0"/>
          </a:p>
          <a:p>
            <a:pPr lvl="1">
              <a:lnSpc>
                <a:spcPct val="80000"/>
              </a:lnSpc>
            </a:pPr>
            <a:endParaRPr lang="en-GB" sz="2000" dirty="0" smtClean="0"/>
          </a:p>
          <a:p>
            <a:pPr>
              <a:lnSpc>
                <a:spcPct val="80000"/>
              </a:lnSpc>
            </a:pPr>
            <a:endParaRPr lang="en-GB" sz="2000" dirty="0" smtClean="0"/>
          </a:p>
        </p:txBody>
      </p:sp>
      <p:sp>
        <p:nvSpPr>
          <p:cNvPr id="515076" name="Text Box 4"/>
          <p:cNvSpPr txBox="1">
            <a:spLocks noChangeArrowheads="1"/>
          </p:cNvSpPr>
          <p:nvPr/>
        </p:nvSpPr>
        <p:spPr bwMode="auto">
          <a:xfrm>
            <a:off x="223838" y="1362075"/>
            <a:ext cx="1392237" cy="2997744"/>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Importance of 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13</a:t>
            </a:fld>
            <a:endParaRPr lang="en-US"/>
          </a:p>
        </p:txBody>
      </p:sp>
      <p:sp>
        <p:nvSpPr>
          <p:cNvPr id="7" name="Rectangle 6"/>
          <p:cNvSpPr/>
          <p:nvPr/>
        </p:nvSpPr>
        <p:spPr>
          <a:xfrm>
            <a:off x="2346156" y="5741190"/>
            <a:ext cx="5327484" cy="400110"/>
          </a:xfrm>
          <a:prstGeom prst="rect">
            <a:avLst/>
          </a:prstGeom>
          <a:solidFill>
            <a:srgbClr val="FFFF00"/>
          </a:solidFill>
        </p:spPr>
        <p:txBody>
          <a:bodyPr wrap="none">
            <a:spAutoFit/>
          </a:bodyPr>
          <a:lstStyle/>
          <a:p>
            <a:r>
              <a:rPr lang="en-US" b="1" i="0" dirty="0" smtClean="0">
                <a:latin typeface="Cambria" pitchFamily="18" charset="0"/>
              </a:rPr>
              <a:t>How to determine the most important one?</a:t>
            </a:r>
            <a:endParaRPr lang="en-US" b="1" i="0" dirty="0">
              <a:latin typeface="Cambria" pitchFamily="18" charset="0"/>
            </a:endParaRPr>
          </a:p>
        </p:txBody>
      </p:sp>
      <p:sp>
        <p:nvSpPr>
          <p:cNvPr id="8" name="Rectangle 7"/>
          <p:cNvSpPr/>
          <p:nvPr/>
        </p:nvSpPr>
        <p:spPr>
          <a:xfrm>
            <a:off x="2382599" y="5438103"/>
            <a:ext cx="5174430" cy="400110"/>
          </a:xfrm>
          <a:prstGeom prst="rect">
            <a:avLst/>
          </a:prstGeom>
        </p:spPr>
        <p:txBody>
          <a:bodyPr wrap="none">
            <a:spAutoFit/>
          </a:bodyPr>
          <a:lstStyle/>
          <a:p>
            <a:r>
              <a:rPr lang="en-US" i="0" dirty="0" smtClean="0">
                <a:latin typeface="Cambria" pitchFamily="18" charset="0"/>
              </a:rPr>
              <a:t>Invest on the </a:t>
            </a:r>
            <a:r>
              <a:rPr lang="en-US" b="1" i="0" dirty="0" smtClean="0">
                <a:latin typeface="Cambria" pitchFamily="18" charset="0"/>
              </a:rPr>
              <a:t>most important specifications</a:t>
            </a:r>
            <a:endParaRPr lang="en-US" b="1" i="0" dirty="0">
              <a:latin typeface="Cambria" pitchFamily="18" charset="0"/>
            </a:endParaRPr>
          </a:p>
        </p:txBody>
      </p:sp>
      <p:sp>
        <p:nvSpPr>
          <p:cNvPr id="9" name="Rectangle 8"/>
          <p:cNvSpPr/>
          <p:nvPr/>
        </p:nvSpPr>
        <p:spPr>
          <a:xfrm>
            <a:off x="7587945" y="5741190"/>
            <a:ext cx="768159" cy="400110"/>
          </a:xfrm>
          <a:prstGeom prst="rect">
            <a:avLst/>
          </a:prstGeom>
          <a:solidFill>
            <a:srgbClr val="FFFF00"/>
          </a:solidFill>
        </p:spPr>
        <p:txBody>
          <a:bodyPr wrap="none">
            <a:spAutoFit/>
          </a:bodyPr>
          <a:lstStyle/>
          <a:p>
            <a:r>
              <a:rPr lang="en-US" b="1" i="0" dirty="0" smtClean="0">
                <a:latin typeface="+mj-lt"/>
              </a:rPr>
              <a:t>QFD</a:t>
            </a:r>
            <a:endParaRPr lang="en-US" b="1" i="0" dirty="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5074"/>
                                        </p:tgtEl>
                                        <p:attrNameLst>
                                          <p:attrName>style.visibility</p:attrName>
                                        </p:attrNameLst>
                                      </p:cBhvr>
                                      <p:to>
                                        <p:strVal val="visible"/>
                                      </p:to>
                                    </p:set>
                                    <p:anim calcmode="lin" valueType="num">
                                      <p:cBhvr additive="base">
                                        <p:cTn id="7" dur="500" fill="hold"/>
                                        <p:tgtEl>
                                          <p:spTgt spid="515074"/>
                                        </p:tgtEl>
                                        <p:attrNameLst>
                                          <p:attrName>ppt_x</p:attrName>
                                        </p:attrNameLst>
                                      </p:cBhvr>
                                      <p:tavLst>
                                        <p:tav tm="0">
                                          <p:val>
                                            <p:strVal val="#ppt_x"/>
                                          </p:val>
                                        </p:tav>
                                        <p:tav tm="100000">
                                          <p:val>
                                            <p:strVal val="#ppt_x"/>
                                          </p:val>
                                        </p:tav>
                                      </p:tavLst>
                                    </p:anim>
                                    <p:anim calcmode="lin" valueType="num">
                                      <p:cBhvr additive="base">
                                        <p:cTn id="8" dur="500" fill="hold"/>
                                        <p:tgtEl>
                                          <p:spTgt spid="515074"/>
                                        </p:tgtEl>
                                        <p:attrNameLst>
                                          <p:attrName>ppt_y</p:attrName>
                                        </p:attrNameLst>
                                      </p:cBhvr>
                                      <p:tavLst>
                                        <p:tav tm="0">
                                          <p:val>
                                            <p:strVal val="0-#ppt_h/2"/>
                                          </p:val>
                                        </p:tav>
                                        <p:tav tm="100000">
                                          <p:val>
                                            <p:strVal val="#ppt_y"/>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15076">
                                            <p:txEl>
                                              <p:pRg st="2" end="2"/>
                                            </p:txEl>
                                          </p:spTgt>
                                        </p:tgtEl>
                                        <p:attrNameLst>
                                          <p:attrName>ppt_x</p:attrName>
                                          <p:attrName>ppt_y</p:attrName>
                                        </p:attrNameLst>
                                      </p:cBhvr>
                                    </p:animMotion>
                                    <p:animRot by="1500000">
                                      <p:cBhvr>
                                        <p:cTn id="11" dur="125" fill="hold">
                                          <p:stCondLst>
                                            <p:cond delay="0"/>
                                          </p:stCondLst>
                                        </p:cTn>
                                        <p:tgtEl>
                                          <p:spTgt spid="515076">
                                            <p:txEl>
                                              <p:pRg st="2" end="2"/>
                                            </p:txEl>
                                          </p:spTgt>
                                        </p:tgtEl>
                                        <p:attrNameLst>
                                          <p:attrName>r</p:attrName>
                                        </p:attrNameLst>
                                      </p:cBhvr>
                                    </p:animRot>
                                    <p:animRot by="-1500000">
                                      <p:cBhvr>
                                        <p:cTn id="12" dur="125" fill="hold">
                                          <p:stCondLst>
                                            <p:cond delay="125"/>
                                          </p:stCondLst>
                                        </p:cTn>
                                        <p:tgtEl>
                                          <p:spTgt spid="515076">
                                            <p:txEl>
                                              <p:pRg st="2" end="2"/>
                                            </p:txEl>
                                          </p:spTgt>
                                        </p:tgtEl>
                                        <p:attrNameLst>
                                          <p:attrName>r</p:attrName>
                                        </p:attrNameLst>
                                      </p:cBhvr>
                                    </p:animRot>
                                    <p:animRot by="-1500000">
                                      <p:cBhvr>
                                        <p:cTn id="13" dur="125" fill="hold">
                                          <p:stCondLst>
                                            <p:cond delay="250"/>
                                          </p:stCondLst>
                                        </p:cTn>
                                        <p:tgtEl>
                                          <p:spTgt spid="515076">
                                            <p:txEl>
                                              <p:pRg st="2" end="2"/>
                                            </p:txEl>
                                          </p:spTgt>
                                        </p:tgtEl>
                                        <p:attrNameLst>
                                          <p:attrName>r</p:attrName>
                                        </p:attrNameLst>
                                      </p:cBhvr>
                                    </p:animRot>
                                    <p:animRot by="1500000">
                                      <p:cBhvr>
                                        <p:cTn id="14" dur="125" fill="hold">
                                          <p:stCondLst>
                                            <p:cond delay="375"/>
                                          </p:stCondLst>
                                        </p:cTn>
                                        <p:tgtEl>
                                          <p:spTgt spid="515076">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5075">
                                            <p:txEl>
                                              <p:pRg st="1" end="1"/>
                                            </p:txEl>
                                          </p:spTgt>
                                        </p:tgtEl>
                                        <p:attrNameLst>
                                          <p:attrName>style.visibility</p:attrName>
                                        </p:attrNameLst>
                                      </p:cBhvr>
                                      <p:to>
                                        <p:strVal val="visible"/>
                                      </p:to>
                                    </p:set>
                                    <p:animEffect transition="in" filter="dissolve">
                                      <p:cBhvr>
                                        <p:cTn id="19" dur="500"/>
                                        <p:tgtEl>
                                          <p:spTgt spid="515075">
                                            <p:txEl>
                                              <p:pRg st="1" end="1"/>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15075">
                                            <p:txEl>
                                              <p:pRg st="2" end="2"/>
                                            </p:txEl>
                                          </p:spTgt>
                                        </p:tgtEl>
                                        <p:attrNameLst>
                                          <p:attrName>style.visibility</p:attrName>
                                        </p:attrNameLst>
                                      </p:cBhvr>
                                      <p:to>
                                        <p:strVal val="visible"/>
                                      </p:to>
                                    </p:set>
                                    <p:animEffect transition="in" filter="dissolve">
                                      <p:cBhvr>
                                        <p:cTn id="22" dur="500"/>
                                        <p:tgtEl>
                                          <p:spTgt spid="515075">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15075">
                                            <p:txEl>
                                              <p:pRg st="3" end="3"/>
                                            </p:txEl>
                                          </p:spTgt>
                                        </p:tgtEl>
                                        <p:attrNameLst>
                                          <p:attrName>style.visibility</p:attrName>
                                        </p:attrNameLst>
                                      </p:cBhvr>
                                      <p:to>
                                        <p:strVal val="visible"/>
                                      </p:to>
                                    </p:set>
                                    <p:animEffect transition="in" filter="dissolve">
                                      <p:cBhvr>
                                        <p:cTn id="25" dur="500"/>
                                        <p:tgtEl>
                                          <p:spTgt spid="515075">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5075">
                                            <p:txEl>
                                              <p:pRg st="4" end="4"/>
                                            </p:txEl>
                                          </p:spTgt>
                                        </p:tgtEl>
                                        <p:attrNameLst>
                                          <p:attrName>style.visibility</p:attrName>
                                        </p:attrNameLst>
                                      </p:cBhvr>
                                      <p:to>
                                        <p:strVal val="visible"/>
                                      </p:to>
                                    </p:set>
                                    <p:animEffect transition="in" filter="dissolve">
                                      <p:cBhvr>
                                        <p:cTn id="28" dur="500"/>
                                        <p:tgtEl>
                                          <p:spTgt spid="515075">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15075">
                                            <p:txEl>
                                              <p:pRg st="5" end="5"/>
                                            </p:txEl>
                                          </p:spTgt>
                                        </p:tgtEl>
                                        <p:attrNameLst>
                                          <p:attrName>style.visibility</p:attrName>
                                        </p:attrNameLst>
                                      </p:cBhvr>
                                      <p:to>
                                        <p:strVal val="visible"/>
                                      </p:to>
                                    </p:set>
                                    <p:animEffect transition="in" filter="dissolve">
                                      <p:cBhvr>
                                        <p:cTn id="31" dur="500"/>
                                        <p:tgtEl>
                                          <p:spTgt spid="515075">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5075">
                                            <p:txEl>
                                              <p:pRg st="6" end="6"/>
                                            </p:txEl>
                                          </p:spTgt>
                                        </p:tgtEl>
                                        <p:attrNameLst>
                                          <p:attrName>style.visibility</p:attrName>
                                        </p:attrNameLst>
                                      </p:cBhvr>
                                      <p:to>
                                        <p:strVal val="visible"/>
                                      </p:to>
                                    </p:set>
                                    <p:animEffect transition="in" filter="dissolve">
                                      <p:cBhvr>
                                        <p:cTn id="34" dur="500"/>
                                        <p:tgtEl>
                                          <p:spTgt spid="51507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4" grpId="0" autoUpdateAnimBg="0"/>
      <p:bldP spid="515075" grpId="0" uiExpand="1" build="p" autoUpdateAnimBg="0"/>
      <p:bldP spid="7"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GB" smtClean="0"/>
              <a:t>Coffee Cup Example</a:t>
            </a:r>
          </a:p>
        </p:txBody>
      </p:sp>
      <p:sp>
        <p:nvSpPr>
          <p:cNvPr id="519171" name="Rectangle 3"/>
          <p:cNvSpPr>
            <a:spLocks noGrp="1" noChangeArrowheads="1"/>
          </p:cNvSpPr>
          <p:nvPr>
            <p:ph type="body" idx="1"/>
          </p:nvPr>
        </p:nvSpPr>
        <p:spPr>
          <a:xfrm>
            <a:off x="2008188" y="1417638"/>
            <a:ext cx="6780212" cy="2355850"/>
          </a:xfrm>
        </p:spPr>
        <p:txBody>
          <a:bodyPr/>
          <a:lstStyle/>
          <a:p>
            <a:pPr>
              <a:buFontTx/>
              <a:buNone/>
            </a:pPr>
            <a:r>
              <a:rPr lang="en-GB" sz="2400" dirty="0" smtClean="0">
                <a:solidFill>
                  <a:srgbClr val="FF9900"/>
                </a:solidFill>
              </a:rPr>
              <a:t>The requirements of a Coffee cup</a:t>
            </a:r>
          </a:p>
          <a:p>
            <a:r>
              <a:rPr lang="en-GB" sz="2000" dirty="0" smtClean="0">
                <a:solidFill>
                  <a:schemeClr val="accent6"/>
                </a:solidFill>
              </a:rPr>
              <a:t>Reasonable size for sufficient quantity of hot coffee with minimum possibility of accidental spilling.</a:t>
            </a:r>
          </a:p>
          <a:p>
            <a:r>
              <a:rPr lang="en-GB" sz="2000" dirty="0" smtClean="0">
                <a:solidFill>
                  <a:srgbClr val="000000"/>
                </a:solidFill>
              </a:rPr>
              <a:t>Carried by hand without burning the hand.</a:t>
            </a:r>
          </a:p>
          <a:p>
            <a:r>
              <a:rPr lang="en-GB" sz="2000" dirty="0" smtClean="0">
                <a:solidFill>
                  <a:srgbClr val="FF0000"/>
                </a:solidFill>
              </a:rPr>
              <a:t>Aesthetically pleasing.</a:t>
            </a:r>
          </a:p>
        </p:txBody>
      </p:sp>
      <p:sp>
        <p:nvSpPr>
          <p:cNvPr id="519172" name="Rectangle 4"/>
          <p:cNvSpPr>
            <a:spLocks noChangeArrowheads="1"/>
          </p:cNvSpPr>
          <p:nvPr/>
        </p:nvSpPr>
        <p:spPr bwMode="auto">
          <a:xfrm>
            <a:off x="2089150" y="3411538"/>
            <a:ext cx="6757988"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pPr>
            <a:r>
              <a:rPr lang="en-GB" sz="2400" i="0" dirty="0">
                <a:solidFill>
                  <a:srgbClr val="FF9900"/>
                </a:solidFill>
                <a:latin typeface="Swis721 BlkCn BT" pitchFamily="34" charset="0"/>
              </a:rPr>
              <a:t>Specifications of a Coffee Cup </a:t>
            </a:r>
            <a:r>
              <a:rPr lang="en-GB" sz="1800" i="0" dirty="0">
                <a:solidFill>
                  <a:srgbClr val="FF9900"/>
                </a:solidFill>
                <a:latin typeface="Swis721 BlkCn BT" pitchFamily="34" charset="0"/>
              </a:rPr>
              <a:t>(without measure)</a:t>
            </a:r>
            <a:endParaRPr lang="en-GB" sz="2400" i="0" dirty="0">
              <a:solidFill>
                <a:srgbClr val="FF9900"/>
              </a:solidFill>
              <a:latin typeface="Swis721 BlkCn BT" pitchFamily="34" charset="0"/>
            </a:endParaRPr>
          </a:p>
          <a:p>
            <a:pPr marL="342900" indent="-342900" algn="l">
              <a:spcBef>
                <a:spcPct val="20000"/>
              </a:spcBef>
              <a:buFontTx/>
              <a:buChar char="•"/>
            </a:pPr>
            <a:r>
              <a:rPr lang="en-GB" sz="1800" i="0" dirty="0">
                <a:solidFill>
                  <a:schemeClr val="accent6"/>
                </a:solidFill>
                <a:latin typeface="Swis721 BlkCn BT" pitchFamily="34" charset="0"/>
              </a:rPr>
              <a:t>Provide 	Storage for hot coffee</a:t>
            </a:r>
          </a:p>
          <a:p>
            <a:pPr marL="342900" indent="-342900" algn="l">
              <a:spcBef>
                <a:spcPct val="20000"/>
              </a:spcBef>
              <a:buFontTx/>
              <a:buChar char="•"/>
            </a:pPr>
            <a:r>
              <a:rPr lang="en-GB" sz="1800" i="0" dirty="0" smtClean="0">
                <a:solidFill>
                  <a:schemeClr val="accent6"/>
                </a:solidFill>
                <a:latin typeface="Swis721 BlkCn BT" pitchFamily="34" charset="0"/>
              </a:rPr>
              <a:t>Provide</a:t>
            </a:r>
            <a:r>
              <a:rPr lang="en-GB" sz="1800" i="0" dirty="0">
                <a:solidFill>
                  <a:schemeClr val="accent6"/>
                </a:solidFill>
                <a:latin typeface="Swis721 BlkCn BT" pitchFamily="34" charset="0"/>
              </a:rPr>
              <a:t>	Stability when placed on the tray or table</a:t>
            </a:r>
          </a:p>
          <a:p>
            <a:pPr marL="342900" indent="-342900" algn="l">
              <a:spcBef>
                <a:spcPct val="20000"/>
              </a:spcBef>
              <a:buFontTx/>
              <a:buChar char="•"/>
            </a:pPr>
            <a:r>
              <a:rPr lang="en-GB" sz="1800" i="0" dirty="0">
                <a:solidFill>
                  <a:srgbClr val="000000"/>
                </a:solidFill>
                <a:latin typeface="Swis721 BlkCn BT" pitchFamily="34" charset="0"/>
              </a:rPr>
              <a:t>Allow 	Minimum heat </a:t>
            </a:r>
            <a:r>
              <a:rPr lang="en-GB" sz="1800" i="0" dirty="0" smtClean="0">
                <a:solidFill>
                  <a:srgbClr val="000000"/>
                </a:solidFill>
                <a:latin typeface="Swis721 BlkCn BT" pitchFamily="34" charset="0"/>
              </a:rPr>
              <a:t>loss</a:t>
            </a:r>
          </a:p>
          <a:p>
            <a:pPr marL="342900" indent="-342900" algn="l">
              <a:spcBef>
                <a:spcPct val="20000"/>
              </a:spcBef>
              <a:buFontTx/>
              <a:buChar char="•"/>
            </a:pPr>
            <a:r>
              <a:rPr lang="en-GB" sz="1800" i="0" dirty="0">
                <a:solidFill>
                  <a:srgbClr val="000000"/>
                </a:solidFill>
                <a:latin typeface="Swis721 BlkCn BT" pitchFamily="34" charset="0"/>
              </a:rPr>
              <a:t>Allow		For easy holding and tipping</a:t>
            </a:r>
          </a:p>
          <a:p>
            <a:pPr marL="342900" indent="-342900" algn="l">
              <a:spcBef>
                <a:spcPct val="20000"/>
              </a:spcBef>
              <a:buFontTx/>
              <a:buChar char="•"/>
            </a:pPr>
            <a:r>
              <a:rPr lang="en-GB" sz="1800" i="0" dirty="0" smtClean="0">
                <a:solidFill>
                  <a:srgbClr val="000000"/>
                </a:solidFill>
                <a:latin typeface="Swis721 BlkCn BT" pitchFamily="34" charset="0"/>
              </a:rPr>
              <a:t>Protect</a:t>
            </a:r>
            <a:r>
              <a:rPr lang="en-GB" sz="1800" i="0" dirty="0">
                <a:solidFill>
                  <a:srgbClr val="000000"/>
                </a:solidFill>
                <a:latin typeface="Swis721 BlkCn BT" pitchFamily="34" charset="0"/>
              </a:rPr>
              <a:t>	Hands from burning</a:t>
            </a:r>
          </a:p>
          <a:p>
            <a:pPr marL="342900" indent="-342900" algn="l">
              <a:spcBef>
                <a:spcPct val="20000"/>
              </a:spcBef>
              <a:buFontTx/>
              <a:buChar char="•"/>
            </a:pPr>
            <a:r>
              <a:rPr lang="en-GB" sz="1800" i="0" dirty="0">
                <a:solidFill>
                  <a:srgbClr val="FF0000"/>
                </a:solidFill>
                <a:latin typeface="Swis721 BlkCn BT" pitchFamily="34" charset="0"/>
              </a:rPr>
              <a:t>Provide 	Easily washable surfaces (smooth, non-sticky)</a:t>
            </a:r>
          </a:p>
          <a:p>
            <a:pPr marL="342900" indent="-342900" algn="l">
              <a:spcBef>
                <a:spcPct val="20000"/>
              </a:spcBef>
              <a:buFontTx/>
              <a:buChar char="•"/>
            </a:pPr>
            <a:r>
              <a:rPr lang="en-GB" sz="1800" i="0" dirty="0">
                <a:solidFill>
                  <a:srgbClr val="FF0000"/>
                </a:solidFill>
                <a:latin typeface="Swis721 BlkCn BT" pitchFamily="34" charset="0"/>
              </a:rPr>
              <a:t>Provide 	Aesthetically pleasing appearance</a:t>
            </a:r>
          </a:p>
        </p:txBody>
      </p:sp>
      <p:sp>
        <p:nvSpPr>
          <p:cNvPr id="519173" name="Text Box 5"/>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14</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9170"/>
                                        </p:tgtEl>
                                        <p:attrNameLst>
                                          <p:attrName>style.visibility</p:attrName>
                                        </p:attrNameLst>
                                      </p:cBhvr>
                                      <p:to>
                                        <p:strVal val="visible"/>
                                      </p:to>
                                    </p:set>
                                    <p:anim calcmode="lin" valueType="num">
                                      <p:cBhvr additive="base">
                                        <p:cTn id="7" dur="500" fill="hold"/>
                                        <p:tgtEl>
                                          <p:spTgt spid="519170"/>
                                        </p:tgtEl>
                                        <p:attrNameLst>
                                          <p:attrName>ppt_x</p:attrName>
                                        </p:attrNameLst>
                                      </p:cBhvr>
                                      <p:tavLst>
                                        <p:tav tm="0">
                                          <p:val>
                                            <p:strVal val="#ppt_x"/>
                                          </p:val>
                                        </p:tav>
                                        <p:tav tm="100000">
                                          <p:val>
                                            <p:strVal val="#ppt_x"/>
                                          </p:val>
                                        </p:tav>
                                      </p:tavLst>
                                    </p:anim>
                                    <p:anim calcmode="lin" valueType="num">
                                      <p:cBhvr additive="base">
                                        <p:cTn id="8" dur="500" fill="hold"/>
                                        <p:tgtEl>
                                          <p:spTgt spid="5191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9171">
                                            <p:txEl>
                                              <p:pRg st="0" end="0"/>
                                            </p:txEl>
                                          </p:spTgt>
                                        </p:tgtEl>
                                        <p:attrNameLst>
                                          <p:attrName>style.visibility</p:attrName>
                                        </p:attrNameLst>
                                      </p:cBhvr>
                                      <p:to>
                                        <p:strVal val="visible"/>
                                      </p:to>
                                    </p:set>
                                    <p:animEffect transition="in" filter="dissolve">
                                      <p:cBhvr>
                                        <p:cTn id="13" dur="500"/>
                                        <p:tgtEl>
                                          <p:spTgt spid="5191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9171">
                                            <p:txEl>
                                              <p:pRg st="1" end="1"/>
                                            </p:txEl>
                                          </p:spTgt>
                                        </p:tgtEl>
                                        <p:attrNameLst>
                                          <p:attrName>style.visibility</p:attrName>
                                        </p:attrNameLst>
                                      </p:cBhvr>
                                      <p:to>
                                        <p:strVal val="visible"/>
                                      </p:to>
                                    </p:set>
                                    <p:animEffect transition="in" filter="dissolve">
                                      <p:cBhvr>
                                        <p:cTn id="18" dur="500"/>
                                        <p:tgtEl>
                                          <p:spTgt spid="519171">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19171">
                                            <p:txEl>
                                              <p:pRg st="2" end="2"/>
                                            </p:txEl>
                                          </p:spTgt>
                                        </p:tgtEl>
                                        <p:attrNameLst>
                                          <p:attrName>style.visibility</p:attrName>
                                        </p:attrNameLst>
                                      </p:cBhvr>
                                      <p:to>
                                        <p:strVal val="visible"/>
                                      </p:to>
                                    </p:set>
                                    <p:animEffect transition="in" filter="dissolve">
                                      <p:cBhvr>
                                        <p:cTn id="21" dur="500"/>
                                        <p:tgtEl>
                                          <p:spTgt spid="519171">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19171">
                                            <p:txEl>
                                              <p:pRg st="3" end="3"/>
                                            </p:txEl>
                                          </p:spTgt>
                                        </p:tgtEl>
                                        <p:attrNameLst>
                                          <p:attrName>style.visibility</p:attrName>
                                        </p:attrNameLst>
                                      </p:cBhvr>
                                      <p:to>
                                        <p:strVal val="visible"/>
                                      </p:to>
                                    </p:set>
                                    <p:animEffect transition="in" filter="dissolve">
                                      <p:cBhvr>
                                        <p:cTn id="24" dur="500"/>
                                        <p:tgtEl>
                                          <p:spTgt spid="519171">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9172">
                                            <p:txEl>
                                              <p:pRg st="0" end="0"/>
                                            </p:txEl>
                                          </p:spTgt>
                                        </p:tgtEl>
                                        <p:attrNameLst>
                                          <p:attrName>style.visibility</p:attrName>
                                        </p:attrNameLst>
                                      </p:cBhvr>
                                      <p:to>
                                        <p:strVal val="visible"/>
                                      </p:to>
                                    </p:set>
                                    <p:animEffect transition="in" filter="dissolve">
                                      <p:cBhvr>
                                        <p:cTn id="29" dur="500"/>
                                        <p:tgtEl>
                                          <p:spTgt spid="51917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19172">
                                            <p:txEl>
                                              <p:pRg st="1" end="1"/>
                                            </p:txEl>
                                          </p:spTgt>
                                        </p:tgtEl>
                                        <p:attrNameLst>
                                          <p:attrName>style.visibility</p:attrName>
                                        </p:attrNameLst>
                                      </p:cBhvr>
                                      <p:to>
                                        <p:strVal val="visible"/>
                                      </p:to>
                                    </p:set>
                                    <p:animEffect transition="in" filter="dissolve">
                                      <p:cBhvr>
                                        <p:cTn id="34" dur="500"/>
                                        <p:tgtEl>
                                          <p:spTgt spid="519172">
                                            <p:txEl>
                                              <p:pRg st="1" end="1"/>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19172">
                                            <p:txEl>
                                              <p:pRg st="2" end="2"/>
                                            </p:txEl>
                                          </p:spTgt>
                                        </p:tgtEl>
                                        <p:attrNameLst>
                                          <p:attrName>style.visibility</p:attrName>
                                        </p:attrNameLst>
                                      </p:cBhvr>
                                      <p:to>
                                        <p:strVal val="visible"/>
                                      </p:to>
                                    </p:set>
                                    <p:animEffect transition="in" filter="dissolve">
                                      <p:cBhvr>
                                        <p:cTn id="37" dur="500"/>
                                        <p:tgtEl>
                                          <p:spTgt spid="51917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9172">
                                            <p:txEl>
                                              <p:pRg st="3" end="3"/>
                                            </p:txEl>
                                          </p:spTgt>
                                        </p:tgtEl>
                                        <p:attrNameLst>
                                          <p:attrName>style.visibility</p:attrName>
                                        </p:attrNameLst>
                                      </p:cBhvr>
                                      <p:to>
                                        <p:strVal val="visible"/>
                                      </p:to>
                                    </p:set>
                                    <p:animEffect transition="in" filter="dissolve">
                                      <p:cBhvr>
                                        <p:cTn id="42" dur="500"/>
                                        <p:tgtEl>
                                          <p:spTgt spid="519172">
                                            <p:txEl>
                                              <p:pRg st="3" end="3"/>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19172">
                                            <p:txEl>
                                              <p:pRg st="4" end="4"/>
                                            </p:txEl>
                                          </p:spTgt>
                                        </p:tgtEl>
                                        <p:attrNameLst>
                                          <p:attrName>style.visibility</p:attrName>
                                        </p:attrNameLst>
                                      </p:cBhvr>
                                      <p:to>
                                        <p:strVal val="visible"/>
                                      </p:to>
                                    </p:set>
                                    <p:animEffect transition="in" filter="dissolve">
                                      <p:cBhvr>
                                        <p:cTn id="45" dur="500"/>
                                        <p:tgtEl>
                                          <p:spTgt spid="519172">
                                            <p:txEl>
                                              <p:pRg st="4" end="4"/>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19172">
                                            <p:txEl>
                                              <p:pRg st="5" end="5"/>
                                            </p:txEl>
                                          </p:spTgt>
                                        </p:tgtEl>
                                        <p:attrNameLst>
                                          <p:attrName>style.visibility</p:attrName>
                                        </p:attrNameLst>
                                      </p:cBhvr>
                                      <p:to>
                                        <p:strVal val="visible"/>
                                      </p:to>
                                    </p:set>
                                    <p:animEffect transition="in" filter="dissolve">
                                      <p:cBhvr>
                                        <p:cTn id="48" dur="500"/>
                                        <p:tgtEl>
                                          <p:spTgt spid="519172">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19172">
                                            <p:txEl>
                                              <p:pRg st="6" end="6"/>
                                            </p:txEl>
                                          </p:spTgt>
                                        </p:tgtEl>
                                        <p:attrNameLst>
                                          <p:attrName>style.visibility</p:attrName>
                                        </p:attrNameLst>
                                      </p:cBhvr>
                                      <p:to>
                                        <p:strVal val="visible"/>
                                      </p:to>
                                    </p:set>
                                    <p:animEffect transition="in" filter="dissolve">
                                      <p:cBhvr>
                                        <p:cTn id="53" dur="500"/>
                                        <p:tgtEl>
                                          <p:spTgt spid="519172">
                                            <p:txEl>
                                              <p:pRg st="6" end="6"/>
                                            </p:tx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19172">
                                            <p:txEl>
                                              <p:pRg st="7" end="7"/>
                                            </p:txEl>
                                          </p:spTgt>
                                        </p:tgtEl>
                                        <p:attrNameLst>
                                          <p:attrName>style.visibility</p:attrName>
                                        </p:attrNameLst>
                                      </p:cBhvr>
                                      <p:to>
                                        <p:strVal val="visible"/>
                                      </p:to>
                                    </p:set>
                                    <p:animEffect transition="in" filter="dissolve">
                                      <p:cBhvr>
                                        <p:cTn id="56" dur="500"/>
                                        <p:tgtEl>
                                          <p:spTgt spid="519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autoUpdateAnimBg="0"/>
      <p:bldP spid="519171" grpId="0" uiExpand="1" build="p" autoUpdateAnimBg="0"/>
      <p:bldP spid="519172"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dirty="0" smtClean="0"/>
              <a:t>e.g. Khalifa Tower</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Specifications and Constraints!!!</a:t>
            </a:r>
            <a:endParaRPr lang="en-GB" sz="3200" dirty="0" smtClean="0">
              <a:solidFill>
                <a:srgbClr val="FFFF00"/>
              </a:solidFill>
            </a:endParaRPr>
          </a:p>
        </p:txBody>
      </p:sp>
      <p:pic>
        <p:nvPicPr>
          <p:cNvPr id="537618" name="Picture 18" descr="burj-dubai-skyscrap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1609860"/>
            <a:ext cx="6230954" cy="464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21" name="Text Box 21"/>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15</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7618"/>
                                        </p:tgtEl>
                                        <p:attrNameLst>
                                          <p:attrName>style.visibility</p:attrName>
                                        </p:attrNameLst>
                                      </p:cBhvr>
                                      <p:to>
                                        <p:strVal val="visible"/>
                                      </p:to>
                                    </p:set>
                                    <p:animEffect transition="in" filter="fade">
                                      <p:cBhvr>
                                        <p:cTn id="7" dur="1000"/>
                                        <p:tgtEl>
                                          <p:spTgt spid="537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GB" sz="3200" dirty="0" smtClean="0">
                <a:solidFill>
                  <a:srgbClr val="FFFF00"/>
                </a:solidFill>
              </a:rPr>
              <a:t>Requirements vs. Specifications</a:t>
            </a:r>
          </a:p>
        </p:txBody>
      </p:sp>
      <p:sp>
        <p:nvSpPr>
          <p:cNvPr id="516100"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16</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836618437"/>
              </p:ext>
            </p:extLst>
          </p:nvPr>
        </p:nvGraphicFramePr>
        <p:xfrm>
          <a:off x="1833094" y="1725295"/>
          <a:ext cx="6757114" cy="2296160"/>
        </p:xfrm>
        <a:graphic>
          <a:graphicData uri="http://schemas.openxmlformats.org/drawingml/2006/table">
            <a:tbl>
              <a:tblPr firstRow="1" bandRow="1">
                <a:tableStyleId>{5C22544A-7EE6-4342-B048-85BDC9FD1C3A}</a:tableStyleId>
              </a:tblPr>
              <a:tblGrid>
                <a:gridCol w="3241182">
                  <a:extLst>
                    <a:ext uri="{9D8B030D-6E8A-4147-A177-3AD203B41FA5}">
                      <a16:colId xmlns:a16="http://schemas.microsoft.com/office/drawing/2014/main" val="20000"/>
                    </a:ext>
                  </a:extLst>
                </a:gridCol>
                <a:gridCol w="3515932">
                  <a:extLst>
                    <a:ext uri="{9D8B030D-6E8A-4147-A177-3AD203B41FA5}">
                      <a16:colId xmlns:a16="http://schemas.microsoft.com/office/drawing/2014/main" val="20001"/>
                    </a:ext>
                  </a:extLst>
                </a:gridCol>
              </a:tblGrid>
              <a:tr h="370840">
                <a:tc>
                  <a:txBody>
                    <a:bodyPr/>
                    <a:lstStyle/>
                    <a:p>
                      <a:pPr algn="ctr"/>
                      <a:r>
                        <a:rPr lang="en-US" b="1" dirty="0" smtClean="0">
                          <a:latin typeface="Cambria" pitchFamily="18" charset="0"/>
                        </a:rPr>
                        <a:t>Requirements</a:t>
                      </a:r>
                      <a:endParaRPr lang="en-US" b="1" dirty="0">
                        <a:latin typeface="Cambria" pitchFamily="18" charset="0"/>
                      </a:endParaRPr>
                    </a:p>
                  </a:txBody>
                  <a:tcPr/>
                </a:tc>
                <a:tc>
                  <a:txBody>
                    <a:bodyPr/>
                    <a:lstStyle/>
                    <a:p>
                      <a:pPr algn="ctr"/>
                      <a:r>
                        <a:rPr lang="en-US" b="1" dirty="0" smtClean="0">
                          <a:latin typeface="Cambria" pitchFamily="18" charset="0"/>
                        </a:rPr>
                        <a:t>Specifications</a:t>
                      </a:r>
                      <a:endParaRPr lang="en-US" b="1" dirty="0">
                        <a:latin typeface="Cambria" pitchFamily="18" charset="0"/>
                      </a:endParaRPr>
                    </a:p>
                  </a:txBody>
                  <a:tcPr/>
                </a:tc>
                <a:extLst>
                  <a:ext uri="{0D108BD9-81ED-4DB2-BD59-A6C34878D82A}">
                    <a16:rowId xmlns:a16="http://schemas.microsoft.com/office/drawing/2014/main" val="10000"/>
                  </a:ext>
                </a:extLst>
              </a:tr>
              <a:tr h="370840">
                <a:tc>
                  <a:txBody>
                    <a:bodyPr/>
                    <a:lstStyle/>
                    <a:p>
                      <a:r>
                        <a:rPr lang="en-US" dirty="0" smtClean="0"/>
                        <a:t>Wish list for the product EXPECT to do</a:t>
                      </a:r>
                      <a:endParaRPr lang="en-US" dirty="0"/>
                    </a:p>
                  </a:txBody>
                  <a:tcPr/>
                </a:tc>
                <a:tc>
                  <a:txBody>
                    <a:bodyPr/>
                    <a:lstStyle/>
                    <a:p>
                      <a:r>
                        <a:rPr lang="en-US" dirty="0" smtClean="0"/>
                        <a:t>What the product SHOULD</a:t>
                      </a:r>
                      <a:r>
                        <a:rPr lang="en-US" baseline="0" dirty="0" smtClean="0"/>
                        <a:t> DD</a:t>
                      </a:r>
                    </a:p>
                    <a:p>
                      <a:r>
                        <a:rPr lang="en-US" dirty="0" smtClean="0"/>
                        <a:t>What the product SHOULD NOT</a:t>
                      </a:r>
                      <a:r>
                        <a:rPr lang="en-US" baseline="0" dirty="0" smtClean="0"/>
                        <a:t> DO</a:t>
                      </a:r>
                      <a:endParaRPr lang="en-US" dirty="0"/>
                    </a:p>
                  </a:txBody>
                  <a:tcPr/>
                </a:tc>
                <a:extLst>
                  <a:ext uri="{0D108BD9-81ED-4DB2-BD59-A6C34878D82A}">
                    <a16:rowId xmlns:a16="http://schemas.microsoft.com/office/drawing/2014/main" val="10001"/>
                  </a:ext>
                </a:extLst>
              </a:tr>
              <a:tr h="370840">
                <a:tc>
                  <a:txBody>
                    <a:bodyPr/>
                    <a:lstStyle/>
                    <a:p>
                      <a:r>
                        <a:rPr lang="en-US" dirty="0" smtClean="0"/>
                        <a:t>From</a:t>
                      </a:r>
                      <a:r>
                        <a:rPr lang="en-US" baseline="0" dirty="0" smtClean="0"/>
                        <a:t> stakeholder (Customer, Designer, R&amp;D, Political-Economical conditions)</a:t>
                      </a:r>
                      <a:endParaRPr lang="en-US" dirty="0"/>
                    </a:p>
                  </a:txBody>
                  <a:tcPr/>
                </a:tc>
                <a:tc>
                  <a:txBody>
                    <a:bodyPr/>
                    <a:lstStyle/>
                    <a:p>
                      <a:r>
                        <a:rPr lang="en-US" dirty="0" smtClean="0"/>
                        <a:t>From Designer</a:t>
                      </a:r>
                      <a:endParaRPr lang="en-US" dirty="0"/>
                    </a:p>
                  </a:txBody>
                  <a:tcPr/>
                </a:tc>
                <a:extLst>
                  <a:ext uri="{0D108BD9-81ED-4DB2-BD59-A6C34878D82A}">
                    <a16:rowId xmlns:a16="http://schemas.microsoft.com/office/drawing/2014/main" val="10002"/>
                  </a:ext>
                </a:extLst>
              </a:tr>
              <a:tr h="370840">
                <a:tc>
                  <a:txBody>
                    <a:bodyPr/>
                    <a:lstStyle/>
                    <a:p>
                      <a:r>
                        <a:rPr lang="en-US" dirty="0" smtClean="0"/>
                        <a:t>Not technical terms</a:t>
                      </a:r>
                      <a:endParaRPr lang="en-US" dirty="0"/>
                    </a:p>
                  </a:txBody>
                  <a:tcPr/>
                </a:tc>
                <a:tc>
                  <a:txBody>
                    <a:bodyPr/>
                    <a:lstStyle/>
                    <a:p>
                      <a:r>
                        <a:rPr lang="en-US" dirty="0" smtClean="0"/>
                        <a:t>Usually</a:t>
                      </a:r>
                      <a:r>
                        <a:rPr lang="en-US" baseline="0" dirty="0" smtClean="0"/>
                        <a:t> technical terms</a:t>
                      </a:r>
                      <a:endParaRPr lang="en-US" dirty="0"/>
                    </a:p>
                  </a:txBody>
                  <a:tcPr/>
                </a:tc>
                <a:extLst>
                  <a:ext uri="{0D108BD9-81ED-4DB2-BD59-A6C34878D82A}">
                    <a16:rowId xmlns:a16="http://schemas.microsoft.com/office/drawing/2014/main" val="10003"/>
                  </a:ext>
                </a:extLst>
              </a:tr>
            </a:tbl>
          </a:graphicData>
        </a:graphic>
      </p:graphicFrame>
      <p:sp>
        <p:nvSpPr>
          <p:cNvPr id="10" name="Rectangle 9"/>
          <p:cNvSpPr/>
          <p:nvPr/>
        </p:nvSpPr>
        <p:spPr>
          <a:xfrm>
            <a:off x="2295815" y="5438103"/>
            <a:ext cx="5991961" cy="400110"/>
          </a:xfrm>
          <a:prstGeom prst="rect">
            <a:avLst/>
          </a:prstGeom>
          <a:solidFill>
            <a:schemeClr val="bg1"/>
          </a:solidFill>
          <a:ln>
            <a:solidFill>
              <a:srgbClr val="000000"/>
            </a:solidFill>
          </a:ln>
        </p:spPr>
        <p:txBody>
          <a:bodyPr wrap="none">
            <a:spAutoFit/>
          </a:bodyPr>
          <a:lstStyle/>
          <a:p>
            <a:r>
              <a:rPr lang="en-US" i="0" dirty="0" smtClean="0">
                <a:latin typeface="Cambria" pitchFamily="18" charset="0"/>
              </a:rPr>
              <a:t>There is many specifications. </a:t>
            </a:r>
            <a:r>
              <a:rPr lang="en-US" b="1" i="0" dirty="0" smtClean="0">
                <a:latin typeface="Cambria" pitchFamily="18" charset="0"/>
              </a:rPr>
              <a:t>How to itemize them? </a:t>
            </a:r>
            <a:endParaRPr lang="en-US" b="1" i="0" dirty="0">
              <a:latin typeface="Cambria" pitchFamily="18" charset="0"/>
            </a:endParaRPr>
          </a:p>
        </p:txBody>
      </p:sp>
      <p:sp>
        <p:nvSpPr>
          <p:cNvPr id="11" name="Rectangle 10"/>
          <p:cNvSpPr/>
          <p:nvPr/>
        </p:nvSpPr>
        <p:spPr>
          <a:xfrm>
            <a:off x="4225092" y="5838213"/>
            <a:ext cx="2133405" cy="400110"/>
          </a:xfrm>
          <a:prstGeom prst="rect">
            <a:avLst/>
          </a:prstGeom>
          <a:solidFill>
            <a:srgbClr val="FFFF00"/>
          </a:solidFill>
          <a:ln>
            <a:solidFill>
              <a:srgbClr val="000000"/>
            </a:solidFill>
          </a:ln>
        </p:spPr>
        <p:txBody>
          <a:bodyPr wrap="none">
            <a:spAutoFit/>
          </a:bodyPr>
          <a:lstStyle/>
          <a:p>
            <a:r>
              <a:rPr lang="en-US" b="1" i="0" dirty="0" smtClean="0">
                <a:latin typeface="+mj-lt"/>
              </a:rPr>
              <a:t>Function Tree</a:t>
            </a:r>
            <a:endParaRPr lang="en-US" b="1" i="0" dirty="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6098"/>
                                        </p:tgtEl>
                                        <p:attrNameLst>
                                          <p:attrName>style.visibility</p:attrName>
                                        </p:attrNameLst>
                                      </p:cBhvr>
                                      <p:to>
                                        <p:strVal val="visible"/>
                                      </p:to>
                                    </p:set>
                                    <p:anim calcmode="lin" valueType="num">
                                      <p:cBhvr additive="base">
                                        <p:cTn id="7" dur="500" fill="hold"/>
                                        <p:tgtEl>
                                          <p:spTgt spid="516098"/>
                                        </p:tgtEl>
                                        <p:attrNameLst>
                                          <p:attrName>ppt_x</p:attrName>
                                        </p:attrNameLst>
                                      </p:cBhvr>
                                      <p:tavLst>
                                        <p:tav tm="0">
                                          <p:val>
                                            <p:strVal val="#ppt_x"/>
                                          </p:val>
                                        </p:tav>
                                        <p:tav tm="100000">
                                          <p:val>
                                            <p:strVal val="#ppt_x"/>
                                          </p:val>
                                        </p:tav>
                                      </p:tavLst>
                                    </p:anim>
                                    <p:anim calcmode="lin" valueType="num">
                                      <p:cBhvr additive="base">
                                        <p:cTn id="8" dur="500" fill="hold"/>
                                        <p:tgtEl>
                                          <p:spTgt spid="516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autoUpdateAnimBg="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smtClean="0"/>
              <a:t>Systematising Functions To </a:t>
            </a:r>
            <a:r>
              <a:rPr lang="en-GB" dirty="0" smtClean="0">
                <a:solidFill>
                  <a:srgbClr val="FFFF00"/>
                </a:solidFill>
              </a:rPr>
              <a:t>Function Tree</a:t>
            </a:r>
          </a:p>
        </p:txBody>
      </p:sp>
      <p:sp>
        <p:nvSpPr>
          <p:cNvPr id="15363" name="Rectangle 3"/>
          <p:cNvSpPr>
            <a:spLocks noGrp="1" noChangeArrowheads="1"/>
          </p:cNvSpPr>
          <p:nvPr>
            <p:ph type="body" idx="1"/>
          </p:nvPr>
        </p:nvSpPr>
        <p:spPr>
          <a:xfrm>
            <a:off x="1922463" y="1624013"/>
            <a:ext cx="6548437" cy="4471987"/>
          </a:xfrm>
        </p:spPr>
        <p:txBody>
          <a:bodyPr/>
          <a:lstStyle/>
          <a:p>
            <a:r>
              <a:rPr lang="en-GB" sz="2000" dirty="0"/>
              <a:t>Specifications </a:t>
            </a:r>
            <a:r>
              <a:rPr lang="en-GB" sz="2000" u="sng" dirty="0">
                <a:solidFill>
                  <a:srgbClr val="FF0000"/>
                </a:solidFill>
              </a:rPr>
              <a:t>describe the functions</a:t>
            </a:r>
            <a:r>
              <a:rPr lang="en-GB" sz="2000" dirty="0">
                <a:solidFill>
                  <a:srgbClr val="FF0000"/>
                </a:solidFill>
              </a:rPr>
              <a:t> </a:t>
            </a:r>
            <a:r>
              <a:rPr lang="en-GB" sz="2000" dirty="0"/>
              <a:t>performed by the product in order to meet the requirements of the customer. They usually have a measure attached to them. e.g. power source should last more than 36 hours of continuous use</a:t>
            </a:r>
            <a:r>
              <a:rPr lang="en-GB" sz="2000" dirty="0" smtClean="0"/>
              <a:t>.</a:t>
            </a:r>
          </a:p>
          <a:p>
            <a:endParaRPr lang="en-GB" sz="2000" dirty="0"/>
          </a:p>
          <a:p>
            <a:r>
              <a:rPr lang="en-GB" sz="2000" dirty="0" smtClean="0">
                <a:solidFill>
                  <a:srgbClr val="FF0000"/>
                </a:solidFill>
              </a:rPr>
              <a:t>Functions</a:t>
            </a:r>
            <a:r>
              <a:rPr lang="en-GB" sz="2000" dirty="0" smtClean="0"/>
              <a:t> </a:t>
            </a:r>
            <a:r>
              <a:rPr lang="en-GB" sz="2000" dirty="0"/>
              <a:t>often have underlying law of physics or </a:t>
            </a:r>
            <a:r>
              <a:rPr lang="en-GB" sz="2000" dirty="0" smtClean="0"/>
              <a:t>engineering.</a:t>
            </a:r>
          </a:p>
          <a:p>
            <a:endParaRPr lang="en-GB" sz="2000" dirty="0"/>
          </a:p>
          <a:p>
            <a:pPr algn="just"/>
            <a:r>
              <a:rPr lang="en-GB" sz="2000" dirty="0" smtClean="0">
                <a:solidFill>
                  <a:srgbClr val="FF0000"/>
                </a:solidFill>
              </a:rPr>
              <a:t>Systematising Functions </a:t>
            </a:r>
            <a:r>
              <a:rPr lang="en-GB" sz="2000" dirty="0" smtClean="0"/>
              <a:t>means drawing relationships between individual functions that need to be performed by the object of analysis, and then showing those relationships on a chart (</a:t>
            </a:r>
            <a:r>
              <a:rPr lang="en-GB" sz="2000" dirty="0" smtClean="0">
                <a:solidFill>
                  <a:srgbClr val="000000"/>
                </a:solidFill>
              </a:rPr>
              <a:t>Function Tree</a:t>
            </a:r>
            <a:r>
              <a:rPr lang="en-GB" sz="2000" dirty="0" smtClean="0"/>
              <a:t>).</a:t>
            </a:r>
            <a:endParaRPr lang="en-GB" sz="1800" dirty="0" smtClean="0"/>
          </a:p>
          <a:p>
            <a:endParaRPr lang="en-GB" sz="2000" dirty="0" smtClean="0"/>
          </a:p>
        </p:txBody>
      </p:sp>
      <p:sp>
        <p:nvSpPr>
          <p:cNvPr id="4" name="Text Box 5"/>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6" name="Footer Placeholder 5"/>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7" name="Slide Number Placeholder 6"/>
          <p:cNvSpPr>
            <a:spLocks noGrp="1"/>
          </p:cNvSpPr>
          <p:nvPr>
            <p:ph type="sldNum" sz="quarter" idx="11"/>
          </p:nvPr>
        </p:nvSpPr>
        <p:spPr/>
        <p:txBody>
          <a:bodyPr/>
          <a:lstStyle/>
          <a:p>
            <a:pPr>
              <a:defRPr/>
            </a:pPr>
            <a:fld id="{85A93E0C-4A07-4FA8-8456-8F892097E582}" type="slidenum">
              <a:rPr lang="en-US" smtClean="0"/>
              <a:pPr>
                <a:defRPr/>
              </a:pPr>
              <a:t>17</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3" end="3"/>
                                            </p:txEl>
                                          </p:spTgt>
                                        </p:tgtEl>
                                        <p:attrNameLst>
                                          <p:attrName>ppt_x</p:attrName>
                                          <p:attrName>ppt_y</p:attrName>
                                        </p:attrNameLst>
                                      </p:cBhvr>
                                    </p:animMotion>
                                    <p:animRot by="1500000">
                                      <p:cBhvr>
                                        <p:cTn id="7" dur="125" fill="hold">
                                          <p:stCondLst>
                                            <p:cond delay="0"/>
                                          </p:stCondLst>
                                        </p:cTn>
                                        <p:tgtEl>
                                          <p:spTgt spid="4">
                                            <p:txEl>
                                              <p:pRg st="3" end="3"/>
                                            </p:txEl>
                                          </p:spTgt>
                                        </p:tgtEl>
                                        <p:attrNameLst>
                                          <p:attrName>r</p:attrName>
                                        </p:attrNameLst>
                                      </p:cBhvr>
                                    </p:animRot>
                                    <p:animRot by="-1500000">
                                      <p:cBhvr>
                                        <p:cTn id="8" dur="125" fill="hold">
                                          <p:stCondLst>
                                            <p:cond delay="125"/>
                                          </p:stCondLst>
                                        </p:cTn>
                                        <p:tgtEl>
                                          <p:spTgt spid="4">
                                            <p:txEl>
                                              <p:pRg st="3" end="3"/>
                                            </p:txEl>
                                          </p:spTgt>
                                        </p:tgtEl>
                                        <p:attrNameLst>
                                          <p:attrName>r</p:attrName>
                                        </p:attrNameLst>
                                      </p:cBhvr>
                                    </p:animRot>
                                    <p:animRot by="-1500000">
                                      <p:cBhvr>
                                        <p:cTn id="9" dur="125" fill="hold">
                                          <p:stCondLst>
                                            <p:cond delay="250"/>
                                          </p:stCondLst>
                                        </p:cTn>
                                        <p:tgtEl>
                                          <p:spTgt spid="4">
                                            <p:txEl>
                                              <p:pRg st="3" end="3"/>
                                            </p:txEl>
                                          </p:spTgt>
                                        </p:tgtEl>
                                        <p:attrNameLst>
                                          <p:attrName>r</p:attrName>
                                        </p:attrNameLst>
                                      </p:cBhvr>
                                    </p:animRot>
                                    <p:animRot by="1500000">
                                      <p:cBhvr>
                                        <p:cTn id="10" dur="125" fill="hold">
                                          <p:stCondLst>
                                            <p:cond delay="375"/>
                                          </p:stCondLst>
                                        </p:cTn>
                                        <p:tgtEl>
                                          <p:spTgt spid="4">
                                            <p:txEl>
                                              <p:pRg st="3" end="3"/>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Effect transition="in" filter="dissolve">
                                      <p:cBhvr>
                                        <p:cTn id="15" dur="500"/>
                                        <p:tgtEl>
                                          <p:spTgt spid="153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dissolve">
                                      <p:cBhvr>
                                        <p:cTn id="20" dur="500"/>
                                        <p:tgtEl>
                                          <p:spTgt spid="153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dissolve">
                                      <p:cBhvr>
                                        <p:cTn id="25"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Function Tree</a:t>
            </a:r>
            <a:endParaRPr lang="en-GB" dirty="0" smtClean="0"/>
          </a:p>
        </p:txBody>
      </p:sp>
      <p:pic>
        <p:nvPicPr>
          <p:cNvPr id="413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788" y="1540792"/>
            <a:ext cx="55118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6" name="Footer Placeholder 5"/>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7" name="Slide Number Placeholder 6"/>
          <p:cNvSpPr>
            <a:spLocks noGrp="1"/>
          </p:cNvSpPr>
          <p:nvPr>
            <p:ph type="sldNum" sz="quarter" idx="11"/>
          </p:nvPr>
        </p:nvSpPr>
        <p:spPr/>
        <p:txBody>
          <a:bodyPr/>
          <a:lstStyle/>
          <a:p>
            <a:pPr>
              <a:defRPr/>
            </a:pPr>
            <a:fld id="{85A93E0C-4A07-4FA8-8456-8F892097E582}" type="slidenum">
              <a:rPr lang="en-US" smtClean="0"/>
              <a:pPr>
                <a:defRPr/>
              </a:pPr>
              <a:t>18</a:t>
            </a:fld>
            <a:endParaRPr lang="en-US"/>
          </a:p>
        </p:txBody>
      </p:sp>
      <p:sp>
        <p:nvSpPr>
          <p:cNvPr id="8" name="Rectangle 3"/>
          <p:cNvSpPr txBox="1">
            <a:spLocks noChangeArrowheads="1"/>
          </p:cNvSpPr>
          <p:nvPr/>
        </p:nvSpPr>
        <p:spPr bwMode="auto">
          <a:xfrm>
            <a:off x="1922463" y="4456090"/>
            <a:ext cx="6548437" cy="163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defRPr>
            </a:lvl2pPr>
            <a:lvl3pPr marL="1143000" indent="-228600" algn="l" rtl="0" eaLnBrk="0" fontAlgn="base" hangingPunct="0">
              <a:spcBef>
                <a:spcPct val="20000"/>
              </a:spcBef>
              <a:spcAft>
                <a:spcPct val="0"/>
              </a:spcAft>
              <a:buChar char="•"/>
              <a:defRPr sz="2400">
                <a:solidFill>
                  <a:srgbClr val="006699"/>
                </a:solidFill>
                <a:latin typeface="+mn-lt"/>
              </a:defRPr>
            </a:lvl3pPr>
            <a:lvl4pPr marL="1600200" indent="-228600" algn="l" rtl="0" eaLnBrk="0" fontAlgn="base" hangingPunct="0">
              <a:spcBef>
                <a:spcPct val="20000"/>
              </a:spcBef>
              <a:spcAft>
                <a:spcPct val="0"/>
              </a:spcAft>
              <a:buChar char="–"/>
              <a:defRPr sz="2000">
                <a:solidFill>
                  <a:srgbClr val="006699"/>
                </a:solidFill>
                <a:latin typeface="+mn-lt"/>
              </a:defRPr>
            </a:lvl4pPr>
            <a:lvl5pPr marL="2057400" indent="-228600" algn="l" rtl="0" eaLnBrk="0" fontAlgn="base" hangingPunct="0">
              <a:spcBef>
                <a:spcPct val="20000"/>
              </a:spcBef>
              <a:spcAft>
                <a:spcPct val="0"/>
              </a:spcAft>
              <a:buChar char="»"/>
              <a:defRPr sz="2000">
                <a:solidFill>
                  <a:srgbClr val="006699"/>
                </a:solidFill>
                <a:latin typeface="+mn-lt"/>
              </a:defRPr>
            </a:lvl5pPr>
            <a:lvl6pPr marL="2514600" indent="-228600" algn="l" rtl="0" eaLnBrk="0" fontAlgn="base" hangingPunct="0">
              <a:spcBef>
                <a:spcPct val="20000"/>
              </a:spcBef>
              <a:spcAft>
                <a:spcPct val="0"/>
              </a:spcAft>
              <a:buChar char="»"/>
              <a:defRPr sz="2000">
                <a:solidFill>
                  <a:srgbClr val="006699"/>
                </a:solidFill>
                <a:latin typeface="+mn-lt"/>
              </a:defRPr>
            </a:lvl6pPr>
            <a:lvl7pPr marL="2971800" indent="-228600" algn="l" rtl="0" eaLnBrk="0" fontAlgn="base" hangingPunct="0">
              <a:spcBef>
                <a:spcPct val="20000"/>
              </a:spcBef>
              <a:spcAft>
                <a:spcPct val="0"/>
              </a:spcAft>
              <a:buChar char="»"/>
              <a:defRPr sz="2000">
                <a:solidFill>
                  <a:srgbClr val="006699"/>
                </a:solidFill>
                <a:latin typeface="+mn-lt"/>
              </a:defRPr>
            </a:lvl7pPr>
            <a:lvl8pPr marL="3429000" indent="-228600" algn="l" rtl="0" eaLnBrk="0" fontAlgn="base" hangingPunct="0">
              <a:spcBef>
                <a:spcPct val="20000"/>
              </a:spcBef>
              <a:spcAft>
                <a:spcPct val="0"/>
              </a:spcAft>
              <a:buChar char="»"/>
              <a:defRPr sz="2000">
                <a:solidFill>
                  <a:srgbClr val="006699"/>
                </a:solidFill>
                <a:latin typeface="+mn-lt"/>
              </a:defRPr>
            </a:lvl8pPr>
            <a:lvl9pPr marL="3886200" indent="-228600" algn="l" rtl="0" eaLnBrk="0" fontAlgn="base" hangingPunct="0">
              <a:spcBef>
                <a:spcPct val="20000"/>
              </a:spcBef>
              <a:spcAft>
                <a:spcPct val="0"/>
              </a:spcAft>
              <a:buChar char="»"/>
              <a:defRPr sz="2000">
                <a:solidFill>
                  <a:srgbClr val="006699"/>
                </a:solidFill>
                <a:latin typeface="+mn-lt"/>
              </a:defRPr>
            </a:lvl9pPr>
          </a:lstStyle>
          <a:p>
            <a:pPr algn="just"/>
            <a:r>
              <a:rPr lang="en-GB" sz="2000" dirty="0" smtClean="0">
                <a:solidFill>
                  <a:srgbClr val="000000"/>
                </a:solidFill>
              </a:rPr>
              <a:t>Why we need Function Tree. </a:t>
            </a:r>
            <a:r>
              <a:rPr lang="en-GB" sz="2000" dirty="0"/>
              <a:t>To h</a:t>
            </a:r>
            <a:r>
              <a:rPr lang="en-GB" sz="2000" dirty="0" smtClean="0"/>
              <a:t>elps the designer:</a:t>
            </a:r>
          </a:p>
          <a:p>
            <a:pPr marL="800100" lvl="1" indent="-342900" algn="just">
              <a:buFont typeface="+mj-lt"/>
              <a:buAutoNum type="arabicParenR"/>
            </a:pPr>
            <a:r>
              <a:rPr lang="en-GB" sz="1800" dirty="0" smtClean="0"/>
              <a:t>To identify the </a:t>
            </a:r>
            <a:r>
              <a:rPr lang="en-GB" sz="1800" u="sng" dirty="0" smtClean="0">
                <a:solidFill>
                  <a:srgbClr val="FF0000"/>
                </a:solidFill>
              </a:rPr>
              <a:t>high order</a:t>
            </a:r>
            <a:r>
              <a:rPr lang="en-GB" sz="1800" dirty="0" smtClean="0">
                <a:solidFill>
                  <a:srgbClr val="FF0000"/>
                </a:solidFill>
              </a:rPr>
              <a:t> </a:t>
            </a:r>
            <a:r>
              <a:rPr lang="en-GB" sz="1800" dirty="0" smtClean="0"/>
              <a:t>functions (</a:t>
            </a:r>
            <a:r>
              <a:rPr lang="en-GB" sz="1800" dirty="0" smtClean="0">
                <a:solidFill>
                  <a:srgbClr val="000000"/>
                </a:solidFill>
              </a:rPr>
              <a:t>Level One</a:t>
            </a:r>
            <a:r>
              <a:rPr lang="en-GB" sz="1800" dirty="0" smtClean="0"/>
              <a:t>).</a:t>
            </a:r>
          </a:p>
          <a:p>
            <a:pPr marL="800100" lvl="1" indent="-342900" algn="just">
              <a:buFont typeface="+mj-lt"/>
              <a:buAutoNum type="arabicParenR"/>
            </a:pPr>
            <a:r>
              <a:rPr lang="en-GB" sz="1800" dirty="0" smtClean="0"/>
              <a:t>To identify the </a:t>
            </a:r>
            <a:r>
              <a:rPr lang="en-GB" sz="1800" u="sng" dirty="0" smtClean="0">
                <a:solidFill>
                  <a:srgbClr val="FF0000"/>
                </a:solidFill>
              </a:rPr>
              <a:t>links</a:t>
            </a:r>
            <a:r>
              <a:rPr lang="en-GB" sz="1800" dirty="0" smtClean="0"/>
              <a:t> among functions of the product.</a:t>
            </a:r>
          </a:p>
          <a:p>
            <a:pPr marL="800100" lvl="1" indent="-342900" algn="just">
              <a:buFont typeface="+mj-lt"/>
              <a:buAutoNum type="arabicParenR"/>
            </a:pPr>
            <a:r>
              <a:rPr lang="en-GB" sz="1800" dirty="0" smtClean="0"/>
              <a:t>To create </a:t>
            </a:r>
            <a:r>
              <a:rPr lang="en-GB" sz="1800" u="sng" dirty="0" smtClean="0">
                <a:solidFill>
                  <a:srgbClr val="FF0000"/>
                </a:solidFill>
              </a:rPr>
              <a:t>alternatives</a:t>
            </a:r>
            <a:r>
              <a:rPr lang="en-GB" sz="1800" dirty="0" smtClean="0"/>
              <a:t> to be designed or improved.</a:t>
            </a:r>
          </a:p>
          <a:p>
            <a:pPr algn="just"/>
            <a:endParaRPr lang="en-GB" sz="1800" dirty="0" smtClean="0"/>
          </a:p>
          <a:p>
            <a:endParaRPr lang="en-GB" sz="2000" dirty="0" smtClean="0"/>
          </a:p>
        </p:txBody>
      </p:sp>
      <p:grpSp>
        <p:nvGrpSpPr>
          <p:cNvPr id="5" name="Group 4"/>
          <p:cNvGrpSpPr/>
          <p:nvPr/>
        </p:nvGrpSpPr>
        <p:grpSpPr>
          <a:xfrm>
            <a:off x="2640169" y="2466975"/>
            <a:ext cx="5885645" cy="2594423"/>
            <a:chOff x="2640169" y="2466975"/>
            <a:chExt cx="5885645" cy="2594423"/>
          </a:xfrm>
        </p:grpSpPr>
        <p:sp>
          <p:nvSpPr>
            <p:cNvPr id="2" name="Rectangle 1"/>
            <p:cNvSpPr/>
            <p:nvPr/>
          </p:nvSpPr>
          <p:spPr bwMode="auto">
            <a:xfrm>
              <a:off x="2640169" y="2466975"/>
              <a:ext cx="5550794" cy="804259"/>
            </a:xfrm>
            <a:prstGeom prst="rect">
              <a:avLst/>
            </a:prstGeom>
            <a:solidFill>
              <a:schemeClr val="accent6">
                <a:alpha val="20000"/>
              </a:schemeClr>
            </a:solidFill>
            <a:ln w="38100" cap="sq" cmpd="sng" algn="ctr">
              <a:solidFill>
                <a:schemeClr val="accent6"/>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Freeform 2"/>
            <p:cNvSpPr/>
            <p:nvPr/>
          </p:nvSpPr>
          <p:spPr bwMode="auto">
            <a:xfrm>
              <a:off x="7366715" y="2975020"/>
              <a:ext cx="1159099" cy="2086378"/>
            </a:xfrm>
            <a:custGeom>
              <a:avLst/>
              <a:gdLst>
                <a:gd name="connsiteX0" fmla="*/ 811369 w 1159099"/>
                <a:gd name="connsiteY0" fmla="*/ 0 h 2137893"/>
                <a:gd name="connsiteX1" fmla="*/ 1159099 w 1159099"/>
                <a:gd name="connsiteY1" fmla="*/ 0 h 2137893"/>
                <a:gd name="connsiteX2" fmla="*/ 1159099 w 1159099"/>
                <a:gd name="connsiteY2" fmla="*/ 2137893 h 2137893"/>
                <a:gd name="connsiteX3" fmla="*/ 0 w 1159099"/>
                <a:gd name="connsiteY3" fmla="*/ 2137893 h 2137893"/>
              </a:gdLst>
              <a:ahLst/>
              <a:cxnLst>
                <a:cxn ang="0">
                  <a:pos x="connsiteX0" y="connsiteY0"/>
                </a:cxn>
                <a:cxn ang="0">
                  <a:pos x="connsiteX1" y="connsiteY1"/>
                </a:cxn>
                <a:cxn ang="0">
                  <a:pos x="connsiteX2" y="connsiteY2"/>
                </a:cxn>
                <a:cxn ang="0">
                  <a:pos x="connsiteX3" y="connsiteY3"/>
                </a:cxn>
              </a:cxnLst>
              <a:rect l="l" t="t" r="r" b="b"/>
              <a:pathLst>
                <a:path w="1159099" h="2137893">
                  <a:moveTo>
                    <a:pt x="811369" y="0"/>
                  </a:moveTo>
                  <a:lnTo>
                    <a:pt x="1159099" y="0"/>
                  </a:lnTo>
                  <a:lnTo>
                    <a:pt x="1159099" y="2137893"/>
                  </a:lnTo>
                  <a:lnTo>
                    <a:pt x="0" y="2137893"/>
                  </a:lnTo>
                </a:path>
              </a:pathLst>
            </a:custGeom>
            <a:noFill/>
            <a:ln w="38100" cap="flat" cmpd="sng" algn="ctr">
              <a:solidFill>
                <a:schemeClr val="accent6"/>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5" name="Group 14"/>
          <p:cNvGrpSpPr/>
          <p:nvPr/>
        </p:nvGrpSpPr>
        <p:grpSpPr>
          <a:xfrm>
            <a:off x="2910625" y="3155324"/>
            <a:ext cx="1094704" cy="502276"/>
            <a:chOff x="2923504" y="3155324"/>
            <a:chExt cx="1094704" cy="502276"/>
          </a:xfrm>
        </p:grpSpPr>
        <p:sp>
          <p:nvSpPr>
            <p:cNvPr id="9" name="Freeform 8"/>
            <p:cNvSpPr/>
            <p:nvPr/>
          </p:nvSpPr>
          <p:spPr bwMode="auto">
            <a:xfrm>
              <a:off x="2923504" y="3400023"/>
              <a:ext cx="1094704" cy="257577"/>
            </a:xfrm>
            <a:custGeom>
              <a:avLst/>
              <a:gdLst>
                <a:gd name="connsiteX0" fmla="*/ 0 w 1094704"/>
                <a:gd name="connsiteY0" fmla="*/ 244698 h 257577"/>
                <a:gd name="connsiteX1" fmla="*/ 0 w 1094704"/>
                <a:gd name="connsiteY1" fmla="*/ 0 h 257577"/>
                <a:gd name="connsiteX2" fmla="*/ 1094704 w 1094704"/>
                <a:gd name="connsiteY2" fmla="*/ 0 h 257577"/>
                <a:gd name="connsiteX3" fmla="*/ 1094704 w 1094704"/>
                <a:gd name="connsiteY3" fmla="*/ 257577 h 257577"/>
                <a:gd name="connsiteX4" fmla="*/ 1094704 w 1094704"/>
                <a:gd name="connsiteY4" fmla="*/ 257577 h 25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704" h="257577">
                  <a:moveTo>
                    <a:pt x="0" y="244698"/>
                  </a:moveTo>
                  <a:lnTo>
                    <a:pt x="0" y="0"/>
                  </a:lnTo>
                  <a:lnTo>
                    <a:pt x="1094704" y="0"/>
                  </a:lnTo>
                  <a:lnTo>
                    <a:pt x="1094704" y="257577"/>
                  </a:lnTo>
                  <a:lnTo>
                    <a:pt x="1094704" y="257577"/>
                  </a:lnTo>
                </a:path>
              </a:pathLst>
            </a:cu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cxnSp>
          <p:nvCxnSpPr>
            <p:cNvPr id="13" name="Straight Connector 12"/>
            <p:cNvCxnSpPr/>
            <p:nvPr/>
          </p:nvCxnSpPr>
          <p:spPr bwMode="auto">
            <a:xfrm flipV="1">
              <a:off x="3470856" y="3155324"/>
              <a:ext cx="0" cy="244699"/>
            </a:xfrm>
            <a:prstGeom prst="line">
              <a:avLst/>
            </a:prstGeom>
            <a:solidFill>
              <a:schemeClr val="accent1"/>
            </a:solidFill>
            <a:ln w="63500" cap="flat" cmpd="sng" algn="ctr">
              <a:solidFill>
                <a:srgbClr val="FF0000"/>
              </a:solidFill>
              <a:prstDash val="solid"/>
              <a:round/>
              <a:headEnd type="none" w="med" len="med"/>
              <a:tailEnd type="none" w="med" len="med"/>
            </a:ln>
            <a:effectLst/>
          </p:spPr>
        </p:cxn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3700"/>
                                        </p:tgtEl>
                                        <p:attrNameLst>
                                          <p:attrName>style.visibility</p:attrName>
                                        </p:attrNameLst>
                                      </p:cBhvr>
                                      <p:to>
                                        <p:strVal val="visible"/>
                                      </p:to>
                                    </p:set>
                                    <p:animEffect transition="in" filter="fade">
                                      <p:cBhvr>
                                        <p:cTn id="7" dur="1000"/>
                                        <p:tgtEl>
                                          <p:spTgt spid="4137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par>
                                <p:cTn id="18" presetID="47"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dissolve">
                                      <p:cBhvr>
                                        <p:cTn id="27" dur="500"/>
                                        <p:tgtEl>
                                          <p:spTgt spid="8">
                                            <p:txEl>
                                              <p:pRg st="2" end="2"/>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dissolv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GB" sz="3200" smtClean="0"/>
              <a:t>Components of Function Description</a:t>
            </a:r>
          </a:p>
        </p:txBody>
      </p:sp>
      <p:sp>
        <p:nvSpPr>
          <p:cNvPr id="517123" name="Rectangle 3"/>
          <p:cNvSpPr>
            <a:spLocks noGrp="1" noChangeArrowheads="1"/>
          </p:cNvSpPr>
          <p:nvPr>
            <p:ph type="body" idx="1"/>
          </p:nvPr>
        </p:nvSpPr>
        <p:spPr/>
        <p:txBody>
          <a:bodyPr/>
          <a:lstStyle/>
          <a:p>
            <a:r>
              <a:rPr lang="en-GB" sz="2400" dirty="0" smtClean="0"/>
              <a:t>Involves asking the question </a:t>
            </a:r>
            <a:r>
              <a:rPr lang="en-GB" sz="2400" dirty="0" smtClean="0">
                <a:solidFill>
                  <a:schemeClr val="tx1"/>
                </a:solidFill>
              </a:rPr>
              <a:t>What is its action?</a:t>
            </a:r>
            <a:r>
              <a:rPr lang="en-GB" sz="2400" dirty="0" smtClean="0"/>
              <a:t> </a:t>
            </a:r>
          </a:p>
          <a:p>
            <a:r>
              <a:rPr lang="en-GB" sz="2400" dirty="0" smtClean="0"/>
              <a:t>Example of Functions</a:t>
            </a:r>
          </a:p>
          <a:p>
            <a:pPr lvl="1"/>
            <a:r>
              <a:rPr lang="en-GB" sz="1800" dirty="0" smtClean="0"/>
              <a:t>Glue A and B</a:t>
            </a:r>
          </a:p>
          <a:p>
            <a:pPr lvl="1"/>
            <a:r>
              <a:rPr lang="en-GB" sz="1800" dirty="0" smtClean="0"/>
              <a:t>Separate C and D</a:t>
            </a:r>
          </a:p>
          <a:p>
            <a:r>
              <a:rPr lang="en-GB" sz="2400" dirty="0" smtClean="0"/>
              <a:t>Advantages:</a:t>
            </a:r>
          </a:p>
          <a:p>
            <a:pPr lvl="1"/>
            <a:r>
              <a:rPr lang="en-GB" sz="2000" dirty="0" smtClean="0"/>
              <a:t>Makes it possible to identify each function clearly.</a:t>
            </a:r>
          </a:p>
          <a:p>
            <a:pPr lvl="1"/>
            <a:r>
              <a:rPr lang="en-GB" sz="2000" dirty="0" smtClean="0"/>
              <a:t>Makes functions understandable to anyone.</a:t>
            </a:r>
          </a:p>
          <a:p>
            <a:pPr lvl="1"/>
            <a:r>
              <a:rPr lang="en-GB" sz="2000" dirty="0" smtClean="0"/>
              <a:t>Makes it easier to come up with ideas</a:t>
            </a:r>
            <a:r>
              <a:rPr lang="en-GB" sz="2400" dirty="0" smtClean="0"/>
              <a:t>.</a:t>
            </a:r>
          </a:p>
        </p:txBody>
      </p:sp>
      <p:sp>
        <p:nvSpPr>
          <p:cNvPr id="517124"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Function</a:t>
            </a:r>
            <a:r>
              <a:rPr lang="en-GB" sz="1600" b="1" dirty="0">
                <a:solidFill>
                  <a:srgbClr val="006699"/>
                </a:solidFill>
                <a:effectLst>
                  <a:outerShdw blurRad="38100" dist="38100" dir="2700000" algn="tl">
                    <a:srgbClr val="C0C0C0"/>
                  </a:outerShdw>
                </a:effectLst>
                <a:latin typeface="Arial Narrow" pitchFamily="34" charset="0"/>
                <a:cs typeface="Arial" charset="0"/>
              </a:rPr>
              <a:t> </a:t>
            </a:r>
            <a:r>
              <a:rPr lang="en-GB" sz="1600" b="1" dirty="0">
                <a:effectLst>
                  <a:outerShdw blurRad="38100" dist="38100" dir="2700000" algn="tl">
                    <a:srgbClr val="C0C0C0"/>
                  </a:outerShdw>
                </a:effectLst>
                <a:latin typeface="Arial Narrow" pitchFamily="34" charset="0"/>
                <a:cs typeface="Arial" charset="0"/>
              </a:rPr>
              <a:t>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19</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7122"/>
                                        </p:tgtEl>
                                        <p:attrNameLst>
                                          <p:attrName>style.visibility</p:attrName>
                                        </p:attrNameLst>
                                      </p:cBhvr>
                                      <p:to>
                                        <p:strVal val="visible"/>
                                      </p:to>
                                    </p:set>
                                    <p:anim calcmode="lin" valueType="num">
                                      <p:cBhvr additive="base">
                                        <p:cTn id="7" dur="500" fill="hold"/>
                                        <p:tgtEl>
                                          <p:spTgt spid="517122"/>
                                        </p:tgtEl>
                                        <p:attrNameLst>
                                          <p:attrName>ppt_x</p:attrName>
                                        </p:attrNameLst>
                                      </p:cBhvr>
                                      <p:tavLst>
                                        <p:tav tm="0">
                                          <p:val>
                                            <p:strVal val="#ppt_x"/>
                                          </p:val>
                                        </p:tav>
                                        <p:tav tm="100000">
                                          <p:val>
                                            <p:strVal val="#ppt_x"/>
                                          </p:val>
                                        </p:tav>
                                      </p:tavLst>
                                    </p:anim>
                                    <p:anim calcmode="lin" valueType="num">
                                      <p:cBhvr additive="base">
                                        <p:cTn id="8" dur="500" fill="hold"/>
                                        <p:tgtEl>
                                          <p:spTgt spid="5171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7123">
                                            <p:txEl>
                                              <p:pRg st="0" end="0"/>
                                            </p:txEl>
                                          </p:spTgt>
                                        </p:tgtEl>
                                        <p:attrNameLst>
                                          <p:attrName>style.visibility</p:attrName>
                                        </p:attrNameLst>
                                      </p:cBhvr>
                                      <p:to>
                                        <p:strVal val="visible"/>
                                      </p:to>
                                    </p:set>
                                    <p:animEffect transition="in" filter="dissolve">
                                      <p:cBhvr>
                                        <p:cTn id="13" dur="500"/>
                                        <p:tgtEl>
                                          <p:spTgt spid="517123">
                                            <p:txEl>
                                              <p:pRg st="0" end="0"/>
                                            </p:txEl>
                                          </p:spTgt>
                                        </p:tgtEl>
                                      </p:cBhvr>
                                    </p:animEffect>
                                  </p:childTnLst>
                                  <p:subTnLst>
                                    <p:animClr clrSpc="rgb" dir="cw">
                                      <p:cBhvr override="childStyle">
                                        <p:cTn dur="1" fill="hold" display="0" masterRel="nextClick" afterEffect="1"/>
                                        <p:tgtEl>
                                          <p:spTgt spid="517123">
                                            <p:txEl>
                                              <p:pRg st="0" end="0"/>
                                            </p:txEl>
                                          </p:spTgt>
                                        </p:tgtEl>
                                        <p:attrNameLst>
                                          <p:attrName>ppt_c</p:attrName>
                                        </p:attrNameLst>
                                      </p:cBhvr>
                                      <p:to>
                                        <a:schemeClr val="bg2"/>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7123">
                                            <p:txEl>
                                              <p:pRg st="1" end="1"/>
                                            </p:txEl>
                                          </p:spTgt>
                                        </p:tgtEl>
                                        <p:attrNameLst>
                                          <p:attrName>style.visibility</p:attrName>
                                        </p:attrNameLst>
                                      </p:cBhvr>
                                      <p:to>
                                        <p:strVal val="visible"/>
                                      </p:to>
                                    </p:set>
                                    <p:animEffect transition="in" filter="dissolve">
                                      <p:cBhvr>
                                        <p:cTn id="18" dur="500"/>
                                        <p:tgtEl>
                                          <p:spTgt spid="517123">
                                            <p:txEl>
                                              <p:pRg st="1" end="1"/>
                                            </p:txEl>
                                          </p:spTgt>
                                        </p:tgtEl>
                                      </p:cBhvr>
                                    </p:animEffect>
                                  </p:childTnLst>
                                  <p:subTnLst>
                                    <p:animClr clrSpc="rgb" dir="cw">
                                      <p:cBhvr override="childStyle">
                                        <p:cTn dur="1" fill="hold" display="0" masterRel="nextClick" afterEffect="1"/>
                                        <p:tgtEl>
                                          <p:spTgt spid="517123">
                                            <p:txEl>
                                              <p:pRg st="1" end="1"/>
                                            </p:txEl>
                                          </p:spTgt>
                                        </p:tgtEl>
                                        <p:attrNameLst>
                                          <p:attrName>ppt_c</p:attrName>
                                        </p:attrNameLst>
                                      </p:cBhvr>
                                      <p:to>
                                        <a:schemeClr val="bg2"/>
                                      </p:to>
                                    </p:animClr>
                                  </p:subTnLst>
                                </p:cTn>
                              </p:par>
                              <p:par>
                                <p:cTn id="19" presetID="9" presetClass="entr" presetSubtype="0" fill="hold" grpId="0" nodeType="withEffect">
                                  <p:stCondLst>
                                    <p:cond delay="0"/>
                                  </p:stCondLst>
                                  <p:childTnLst>
                                    <p:set>
                                      <p:cBhvr>
                                        <p:cTn id="20" dur="1" fill="hold">
                                          <p:stCondLst>
                                            <p:cond delay="0"/>
                                          </p:stCondLst>
                                        </p:cTn>
                                        <p:tgtEl>
                                          <p:spTgt spid="517123">
                                            <p:txEl>
                                              <p:pRg st="2" end="2"/>
                                            </p:txEl>
                                          </p:spTgt>
                                        </p:tgtEl>
                                        <p:attrNameLst>
                                          <p:attrName>style.visibility</p:attrName>
                                        </p:attrNameLst>
                                      </p:cBhvr>
                                      <p:to>
                                        <p:strVal val="visible"/>
                                      </p:to>
                                    </p:set>
                                    <p:animEffect transition="in" filter="dissolve">
                                      <p:cBhvr>
                                        <p:cTn id="21" dur="500"/>
                                        <p:tgtEl>
                                          <p:spTgt spid="517123">
                                            <p:txEl>
                                              <p:pRg st="2" end="2"/>
                                            </p:txEl>
                                          </p:spTgt>
                                        </p:tgtEl>
                                      </p:cBhvr>
                                    </p:animEffect>
                                  </p:childTnLst>
                                  <p:subTnLst>
                                    <p:animClr clrSpc="rgb" dir="cw">
                                      <p:cBhvr override="childStyle">
                                        <p:cTn dur="1" fill="hold" display="0" masterRel="nextClick" afterEffect="1"/>
                                        <p:tgtEl>
                                          <p:spTgt spid="517123">
                                            <p:txEl>
                                              <p:pRg st="2" end="2"/>
                                            </p:txEl>
                                          </p:spTgt>
                                        </p:tgtEl>
                                        <p:attrNameLst>
                                          <p:attrName>ppt_c</p:attrName>
                                        </p:attrNameLst>
                                      </p:cBhvr>
                                      <p:to>
                                        <a:schemeClr val="bg2"/>
                                      </p:to>
                                    </p:animClr>
                                  </p:subTnLst>
                                </p:cTn>
                              </p:par>
                              <p:par>
                                <p:cTn id="22" presetID="9" presetClass="entr" presetSubtype="0" fill="hold" grpId="0" nodeType="withEffect">
                                  <p:stCondLst>
                                    <p:cond delay="0"/>
                                  </p:stCondLst>
                                  <p:childTnLst>
                                    <p:set>
                                      <p:cBhvr>
                                        <p:cTn id="23" dur="1" fill="hold">
                                          <p:stCondLst>
                                            <p:cond delay="0"/>
                                          </p:stCondLst>
                                        </p:cTn>
                                        <p:tgtEl>
                                          <p:spTgt spid="517123">
                                            <p:txEl>
                                              <p:pRg st="3" end="3"/>
                                            </p:txEl>
                                          </p:spTgt>
                                        </p:tgtEl>
                                        <p:attrNameLst>
                                          <p:attrName>style.visibility</p:attrName>
                                        </p:attrNameLst>
                                      </p:cBhvr>
                                      <p:to>
                                        <p:strVal val="visible"/>
                                      </p:to>
                                    </p:set>
                                    <p:animEffect transition="in" filter="dissolve">
                                      <p:cBhvr>
                                        <p:cTn id="24" dur="500"/>
                                        <p:tgtEl>
                                          <p:spTgt spid="517123">
                                            <p:txEl>
                                              <p:pRg st="3" end="3"/>
                                            </p:txEl>
                                          </p:spTgt>
                                        </p:tgtEl>
                                      </p:cBhvr>
                                    </p:animEffect>
                                  </p:childTnLst>
                                  <p:subTnLst>
                                    <p:animClr clrSpc="rgb" dir="cw">
                                      <p:cBhvr override="childStyle">
                                        <p:cTn dur="1" fill="hold" display="0" masterRel="nextClick" afterEffect="1"/>
                                        <p:tgtEl>
                                          <p:spTgt spid="517123">
                                            <p:txEl>
                                              <p:pRg st="3" end="3"/>
                                            </p:txEl>
                                          </p:spTgt>
                                        </p:tgtEl>
                                        <p:attrNameLst>
                                          <p:attrName>ppt_c</p:attrName>
                                        </p:attrNameLst>
                                      </p:cBhvr>
                                      <p:to>
                                        <a:schemeClr val="bg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7123">
                                            <p:txEl>
                                              <p:pRg st="4" end="4"/>
                                            </p:txEl>
                                          </p:spTgt>
                                        </p:tgtEl>
                                        <p:attrNameLst>
                                          <p:attrName>style.visibility</p:attrName>
                                        </p:attrNameLst>
                                      </p:cBhvr>
                                      <p:to>
                                        <p:strVal val="visible"/>
                                      </p:to>
                                    </p:set>
                                    <p:animEffect transition="in" filter="dissolve">
                                      <p:cBhvr>
                                        <p:cTn id="29" dur="500"/>
                                        <p:tgtEl>
                                          <p:spTgt spid="517123">
                                            <p:txEl>
                                              <p:pRg st="4" end="4"/>
                                            </p:txEl>
                                          </p:spTgt>
                                        </p:tgtEl>
                                      </p:cBhvr>
                                    </p:animEffect>
                                  </p:childTnLst>
                                  <p:subTnLst>
                                    <p:animClr clrSpc="rgb" dir="cw">
                                      <p:cBhvr override="childStyle">
                                        <p:cTn dur="1" fill="hold" display="0" masterRel="nextClick" afterEffect="1"/>
                                        <p:tgtEl>
                                          <p:spTgt spid="517123">
                                            <p:txEl>
                                              <p:pRg st="4" end="4"/>
                                            </p:txEl>
                                          </p:spTgt>
                                        </p:tgtEl>
                                        <p:attrNameLst>
                                          <p:attrName>ppt_c</p:attrName>
                                        </p:attrNameLst>
                                      </p:cBhvr>
                                      <p:to>
                                        <a:schemeClr val="bg2"/>
                                      </p:to>
                                    </p:animClr>
                                  </p:subTnLst>
                                </p:cTn>
                              </p:par>
                              <p:par>
                                <p:cTn id="30" presetID="9" presetClass="entr" presetSubtype="0" fill="hold" grpId="0" nodeType="withEffect">
                                  <p:stCondLst>
                                    <p:cond delay="0"/>
                                  </p:stCondLst>
                                  <p:childTnLst>
                                    <p:set>
                                      <p:cBhvr>
                                        <p:cTn id="31" dur="1" fill="hold">
                                          <p:stCondLst>
                                            <p:cond delay="0"/>
                                          </p:stCondLst>
                                        </p:cTn>
                                        <p:tgtEl>
                                          <p:spTgt spid="517123">
                                            <p:txEl>
                                              <p:pRg st="5" end="5"/>
                                            </p:txEl>
                                          </p:spTgt>
                                        </p:tgtEl>
                                        <p:attrNameLst>
                                          <p:attrName>style.visibility</p:attrName>
                                        </p:attrNameLst>
                                      </p:cBhvr>
                                      <p:to>
                                        <p:strVal val="visible"/>
                                      </p:to>
                                    </p:set>
                                    <p:animEffect transition="in" filter="dissolve">
                                      <p:cBhvr>
                                        <p:cTn id="32" dur="500"/>
                                        <p:tgtEl>
                                          <p:spTgt spid="517123">
                                            <p:txEl>
                                              <p:pRg st="5" end="5"/>
                                            </p:txEl>
                                          </p:spTgt>
                                        </p:tgtEl>
                                      </p:cBhvr>
                                    </p:animEffect>
                                  </p:childTnLst>
                                  <p:subTnLst>
                                    <p:animClr clrSpc="rgb" dir="cw">
                                      <p:cBhvr override="childStyle">
                                        <p:cTn dur="1" fill="hold" display="0" masterRel="nextClick" afterEffect="1"/>
                                        <p:tgtEl>
                                          <p:spTgt spid="517123">
                                            <p:txEl>
                                              <p:pRg st="5" end="5"/>
                                            </p:txEl>
                                          </p:spTgt>
                                        </p:tgtEl>
                                        <p:attrNameLst>
                                          <p:attrName>ppt_c</p:attrName>
                                        </p:attrNameLst>
                                      </p:cBhvr>
                                      <p:to>
                                        <a:schemeClr val="bg2"/>
                                      </p:to>
                                    </p:animClr>
                                  </p:subTnLst>
                                </p:cTn>
                              </p:par>
                              <p:par>
                                <p:cTn id="33" presetID="9" presetClass="entr" presetSubtype="0" fill="hold" grpId="0" nodeType="withEffect">
                                  <p:stCondLst>
                                    <p:cond delay="0"/>
                                  </p:stCondLst>
                                  <p:childTnLst>
                                    <p:set>
                                      <p:cBhvr>
                                        <p:cTn id="34" dur="1" fill="hold">
                                          <p:stCondLst>
                                            <p:cond delay="0"/>
                                          </p:stCondLst>
                                        </p:cTn>
                                        <p:tgtEl>
                                          <p:spTgt spid="517123">
                                            <p:txEl>
                                              <p:pRg st="6" end="6"/>
                                            </p:txEl>
                                          </p:spTgt>
                                        </p:tgtEl>
                                        <p:attrNameLst>
                                          <p:attrName>style.visibility</p:attrName>
                                        </p:attrNameLst>
                                      </p:cBhvr>
                                      <p:to>
                                        <p:strVal val="visible"/>
                                      </p:to>
                                    </p:set>
                                    <p:animEffect transition="in" filter="dissolve">
                                      <p:cBhvr>
                                        <p:cTn id="35" dur="500"/>
                                        <p:tgtEl>
                                          <p:spTgt spid="517123">
                                            <p:txEl>
                                              <p:pRg st="6" end="6"/>
                                            </p:txEl>
                                          </p:spTgt>
                                        </p:tgtEl>
                                      </p:cBhvr>
                                    </p:animEffect>
                                  </p:childTnLst>
                                  <p:subTnLst>
                                    <p:animClr clrSpc="rgb" dir="cw">
                                      <p:cBhvr override="childStyle">
                                        <p:cTn dur="1" fill="hold" display="0" masterRel="nextClick" afterEffect="1"/>
                                        <p:tgtEl>
                                          <p:spTgt spid="517123">
                                            <p:txEl>
                                              <p:pRg st="6" end="6"/>
                                            </p:txEl>
                                          </p:spTgt>
                                        </p:tgtEl>
                                        <p:attrNameLst>
                                          <p:attrName>ppt_c</p:attrName>
                                        </p:attrNameLst>
                                      </p:cBhvr>
                                      <p:to>
                                        <a:schemeClr val="bg2"/>
                                      </p:to>
                                    </p:animClr>
                                  </p:subTnLst>
                                </p:cTn>
                              </p:par>
                              <p:par>
                                <p:cTn id="36" presetID="9" presetClass="entr" presetSubtype="0" fill="hold" grpId="0" nodeType="withEffect">
                                  <p:stCondLst>
                                    <p:cond delay="0"/>
                                  </p:stCondLst>
                                  <p:childTnLst>
                                    <p:set>
                                      <p:cBhvr>
                                        <p:cTn id="37" dur="1" fill="hold">
                                          <p:stCondLst>
                                            <p:cond delay="0"/>
                                          </p:stCondLst>
                                        </p:cTn>
                                        <p:tgtEl>
                                          <p:spTgt spid="517123">
                                            <p:txEl>
                                              <p:pRg st="7" end="7"/>
                                            </p:txEl>
                                          </p:spTgt>
                                        </p:tgtEl>
                                        <p:attrNameLst>
                                          <p:attrName>style.visibility</p:attrName>
                                        </p:attrNameLst>
                                      </p:cBhvr>
                                      <p:to>
                                        <p:strVal val="visible"/>
                                      </p:to>
                                    </p:set>
                                    <p:animEffect transition="in" filter="dissolve">
                                      <p:cBhvr>
                                        <p:cTn id="38" dur="500"/>
                                        <p:tgtEl>
                                          <p:spTgt spid="517123">
                                            <p:txEl>
                                              <p:pRg st="7" end="7"/>
                                            </p:txEl>
                                          </p:spTgt>
                                        </p:tgtEl>
                                      </p:cBhvr>
                                    </p:animEffect>
                                  </p:childTnLst>
                                  <p:subTnLst>
                                    <p:animClr clrSpc="rgb" dir="cw">
                                      <p:cBhvr override="childStyle">
                                        <p:cTn dur="1" fill="hold" display="0" masterRel="nextClick" afterEffect="1"/>
                                        <p:tgtEl>
                                          <p:spTgt spid="51712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autoUpdateAnimBg="0"/>
      <p:bldP spid="5171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66" name="Rectangle 14"/>
          <p:cNvSpPr>
            <a:spLocks noGrp="1" noChangeArrowheads="1"/>
          </p:cNvSpPr>
          <p:nvPr>
            <p:ph type="title"/>
          </p:nvPr>
        </p:nvSpPr>
        <p:spPr/>
        <p:txBody>
          <a:bodyPr/>
          <a:lstStyle/>
          <a:p>
            <a:r>
              <a:rPr lang="en-GB" smtClean="0"/>
              <a:t>Objectives of this lecture</a:t>
            </a:r>
            <a:endParaRPr lang="en-US" smtClean="0"/>
          </a:p>
        </p:txBody>
      </p:sp>
      <p:sp>
        <p:nvSpPr>
          <p:cNvPr id="407567" name="Rectangle 15"/>
          <p:cNvSpPr>
            <a:spLocks noGrp="1" noChangeArrowheads="1"/>
          </p:cNvSpPr>
          <p:nvPr>
            <p:ph idx="1"/>
          </p:nvPr>
        </p:nvSpPr>
        <p:spPr>
          <a:xfrm>
            <a:off x="1705489" y="1584325"/>
            <a:ext cx="7258206" cy="2603790"/>
          </a:xfrm>
          <a:noFill/>
        </p:spPr>
        <p:txBody>
          <a:bodyPr wrap="square" lIns="198000">
            <a:spAutoFit/>
          </a:bodyPr>
          <a:lstStyle/>
          <a:p>
            <a:pPr marL="457200" indent="-457200" algn="l">
              <a:buFont typeface="+mj-lt"/>
              <a:buAutoNum type="arabicParenR"/>
            </a:pPr>
            <a:r>
              <a:rPr lang="en-US" sz="2400" dirty="0" smtClean="0">
                <a:solidFill>
                  <a:srgbClr val="FF0000"/>
                </a:solidFill>
              </a:rPr>
              <a:t>Systematic Design </a:t>
            </a:r>
            <a:r>
              <a:rPr lang="en-US" sz="2400" dirty="0"/>
              <a:t>process</a:t>
            </a:r>
            <a:r>
              <a:rPr lang="en-US" sz="2400" dirty="0" smtClean="0"/>
              <a:t>.</a:t>
            </a:r>
          </a:p>
          <a:p>
            <a:pPr marL="457200" indent="-457200" algn="l">
              <a:buFont typeface="+mj-lt"/>
              <a:buAutoNum type="arabicParenR"/>
            </a:pPr>
            <a:r>
              <a:rPr lang="en-US" sz="2400" dirty="0" smtClean="0"/>
              <a:t>Understand </a:t>
            </a:r>
            <a:r>
              <a:rPr lang="en-US" sz="2400" dirty="0" smtClean="0">
                <a:solidFill>
                  <a:srgbClr val="FF0000"/>
                </a:solidFill>
              </a:rPr>
              <a:t>Requirements</a:t>
            </a:r>
            <a:r>
              <a:rPr lang="en-US" sz="2400" dirty="0" smtClean="0"/>
              <a:t> and </a:t>
            </a:r>
            <a:r>
              <a:rPr lang="en-US" sz="2400" dirty="0" smtClean="0">
                <a:solidFill>
                  <a:srgbClr val="FF0000"/>
                </a:solidFill>
              </a:rPr>
              <a:t>Specifications</a:t>
            </a:r>
          </a:p>
          <a:p>
            <a:pPr marL="457200" indent="-457200" algn="l">
              <a:buFont typeface="+mj-lt"/>
              <a:buAutoNum type="arabicParenR"/>
            </a:pPr>
            <a:r>
              <a:rPr lang="en-US" sz="2400" dirty="0" smtClean="0"/>
              <a:t>Introduction to </a:t>
            </a:r>
            <a:r>
              <a:rPr lang="en-US" sz="2400" dirty="0" smtClean="0">
                <a:solidFill>
                  <a:srgbClr val="FF0000"/>
                </a:solidFill>
              </a:rPr>
              <a:t>Function Tree</a:t>
            </a:r>
            <a:r>
              <a:rPr lang="en-US" sz="2400" dirty="0" smtClean="0"/>
              <a:t>.</a:t>
            </a:r>
          </a:p>
          <a:p>
            <a:pPr marL="457200" indent="-457200" algn="l">
              <a:buFont typeface="+mj-lt"/>
              <a:buAutoNum type="arabicParenR"/>
            </a:pPr>
            <a:r>
              <a:rPr lang="en-US" sz="2400" dirty="0" smtClean="0"/>
              <a:t>Introduction to Quality Function Deployment (</a:t>
            </a:r>
            <a:r>
              <a:rPr lang="en-US" sz="2400" dirty="0" smtClean="0">
                <a:solidFill>
                  <a:srgbClr val="FF0000"/>
                </a:solidFill>
              </a:rPr>
              <a:t>QFD</a:t>
            </a:r>
            <a:r>
              <a:rPr lang="en-US" sz="2400" dirty="0" smtClean="0"/>
              <a:t>).</a:t>
            </a:r>
          </a:p>
          <a:p>
            <a:pPr marL="457200" indent="-457200" algn="l">
              <a:buFont typeface="+mj-lt"/>
              <a:buAutoNum type="arabicParenR"/>
            </a:pPr>
            <a:r>
              <a:rPr lang="en-US" sz="2400" dirty="0" smtClean="0"/>
              <a:t>Ethics at the Requirements, Specifications and QFD stages.</a:t>
            </a: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2</a:t>
            </a:fld>
            <a:endParaRPr lang="en-US"/>
          </a:p>
        </p:txBody>
      </p:sp>
      <p:sp>
        <p:nvSpPr>
          <p:cNvPr id="7" name="Text Box 7"/>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smtClean="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smtClean="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7566"/>
                                        </p:tgtEl>
                                        <p:attrNameLst>
                                          <p:attrName>style.visibility</p:attrName>
                                        </p:attrNameLst>
                                      </p:cBhvr>
                                      <p:to>
                                        <p:strVal val="visible"/>
                                      </p:to>
                                    </p:set>
                                    <p:anim calcmode="lin" valueType="num">
                                      <p:cBhvr additive="base">
                                        <p:cTn id="7" dur="500" fill="hold"/>
                                        <p:tgtEl>
                                          <p:spTgt spid="407566"/>
                                        </p:tgtEl>
                                        <p:attrNameLst>
                                          <p:attrName>ppt_x</p:attrName>
                                        </p:attrNameLst>
                                      </p:cBhvr>
                                      <p:tavLst>
                                        <p:tav tm="0">
                                          <p:val>
                                            <p:strVal val="#ppt_x"/>
                                          </p:val>
                                        </p:tav>
                                        <p:tav tm="100000">
                                          <p:val>
                                            <p:strVal val="#ppt_x"/>
                                          </p:val>
                                        </p:tav>
                                      </p:tavLst>
                                    </p:anim>
                                    <p:anim calcmode="lin" valueType="num">
                                      <p:cBhvr additive="base">
                                        <p:cTn id="8" dur="500" fill="hold"/>
                                        <p:tgtEl>
                                          <p:spTgt spid="4075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Function Tree</a:t>
            </a:r>
            <a:br>
              <a:rPr lang="en-US" dirty="0" smtClean="0"/>
            </a:br>
            <a:r>
              <a:rPr lang="en-US" dirty="0" smtClean="0">
                <a:solidFill>
                  <a:srgbClr val="FFFF00"/>
                </a:solidFill>
              </a:rPr>
              <a:t>e.g. Light Bulb</a:t>
            </a:r>
            <a:endParaRPr lang="en-GB" dirty="0" smtClean="0">
              <a:solidFill>
                <a:srgbClr val="FFFF00"/>
              </a:solidFill>
            </a:endParaRP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120" y="1788265"/>
            <a:ext cx="598011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 name="Text Box 5"/>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Function</a:t>
            </a:r>
            <a:r>
              <a:rPr lang="en-GB" sz="1600" b="1" dirty="0">
                <a:solidFill>
                  <a:srgbClr val="006699"/>
                </a:solidFill>
                <a:effectLst>
                  <a:outerShdw blurRad="38100" dist="38100" dir="2700000" algn="tl">
                    <a:srgbClr val="C0C0C0"/>
                  </a:outerShdw>
                </a:effectLst>
                <a:latin typeface="Arial Narrow" pitchFamily="34" charset="0"/>
                <a:cs typeface="Arial" charset="0"/>
              </a:rPr>
              <a:t> </a:t>
            </a:r>
            <a:r>
              <a:rPr lang="en-GB" sz="1600" b="1" dirty="0">
                <a:effectLst>
                  <a:outerShdw blurRad="38100" dist="38100" dir="2700000" algn="tl">
                    <a:srgbClr val="C0C0C0"/>
                  </a:outerShdw>
                </a:effectLst>
                <a:latin typeface="Arial Narrow" pitchFamily="34" charset="0"/>
                <a:cs typeface="Arial" charset="0"/>
              </a:rPr>
              <a:t>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grpSp>
        <p:nvGrpSpPr>
          <p:cNvPr id="5" name="Group 4"/>
          <p:cNvGrpSpPr/>
          <p:nvPr/>
        </p:nvGrpSpPr>
        <p:grpSpPr>
          <a:xfrm>
            <a:off x="3528812" y="2032966"/>
            <a:ext cx="1455311" cy="4187530"/>
            <a:chOff x="3464417" y="1865539"/>
            <a:chExt cx="1455311" cy="4187530"/>
          </a:xfrm>
        </p:grpSpPr>
        <p:sp>
          <p:nvSpPr>
            <p:cNvPr id="3" name="Rounded Rectangle 2"/>
            <p:cNvSpPr/>
            <p:nvPr/>
          </p:nvSpPr>
          <p:spPr bwMode="auto">
            <a:xfrm>
              <a:off x="3464417" y="2351064"/>
              <a:ext cx="1455311" cy="3702005"/>
            </a:xfrm>
            <a:prstGeom prst="roundRect">
              <a:avLst>
                <a:gd name="adj" fmla="val 5162"/>
              </a:avLst>
            </a:prstGeom>
            <a:solidFill>
              <a:schemeClr val="accent2">
                <a:lumMod val="60000"/>
                <a:lumOff val="40000"/>
                <a:alpha val="3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Rounded Rectangle 6"/>
            <p:cNvSpPr/>
            <p:nvPr/>
          </p:nvSpPr>
          <p:spPr bwMode="auto">
            <a:xfrm>
              <a:off x="3464417" y="1865539"/>
              <a:ext cx="1455311" cy="426903"/>
            </a:xfrm>
            <a:prstGeom prst="roundRect">
              <a:avLst>
                <a:gd name="adj" fmla="val 11357"/>
              </a:avLst>
            </a:prstGeom>
            <a:solidFill>
              <a:schemeClr val="accent2">
                <a:lumMod val="60000"/>
                <a:lumOff val="40000"/>
                <a:alpha val="3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latin typeface="+mj-lt"/>
                </a:rPr>
                <a:t>Level One</a:t>
              </a:r>
            </a:p>
          </p:txBody>
        </p:sp>
      </p:grpSp>
      <p:grpSp>
        <p:nvGrpSpPr>
          <p:cNvPr id="9" name="Group 8"/>
          <p:cNvGrpSpPr/>
          <p:nvPr/>
        </p:nvGrpSpPr>
        <p:grpSpPr>
          <a:xfrm>
            <a:off x="5136523" y="1398815"/>
            <a:ext cx="1455311" cy="4821682"/>
            <a:chOff x="3464417" y="3061692"/>
            <a:chExt cx="1455311" cy="3015289"/>
          </a:xfrm>
        </p:grpSpPr>
        <p:sp>
          <p:nvSpPr>
            <p:cNvPr id="10" name="Rounded Rectangle 9"/>
            <p:cNvSpPr/>
            <p:nvPr/>
          </p:nvSpPr>
          <p:spPr bwMode="auto">
            <a:xfrm>
              <a:off x="3464417" y="3338642"/>
              <a:ext cx="1455311" cy="2738339"/>
            </a:xfrm>
            <a:prstGeom prst="roundRect">
              <a:avLst>
                <a:gd name="adj" fmla="val 6047"/>
              </a:avLst>
            </a:prstGeom>
            <a:solidFill>
              <a:schemeClr val="accent1">
                <a:alpha val="3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3464417" y="3061692"/>
              <a:ext cx="1455311" cy="243547"/>
            </a:xfrm>
            <a:prstGeom prst="roundRect">
              <a:avLst>
                <a:gd name="adj" fmla="val 11357"/>
              </a:avLst>
            </a:prstGeom>
            <a:solidFill>
              <a:schemeClr val="accent1">
                <a:alpha val="3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latin typeface="+mj-lt"/>
                </a:rPr>
                <a:t>Level Two</a:t>
              </a:r>
            </a:p>
          </p:txBody>
        </p:sp>
      </p:grpSp>
      <p:sp>
        <p:nvSpPr>
          <p:cNvPr id="8" name="Slide Number Placeholder 7"/>
          <p:cNvSpPr>
            <a:spLocks noGrp="1"/>
          </p:cNvSpPr>
          <p:nvPr>
            <p:ph type="sldNum" sz="quarter" idx="11"/>
          </p:nvPr>
        </p:nvSpPr>
        <p:spPr/>
        <p:txBody>
          <a:bodyPr/>
          <a:lstStyle/>
          <a:p>
            <a:pPr>
              <a:defRPr/>
            </a:pPr>
            <a:fld id="{711F65EB-6557-4ED5-9A86-97C36D31871B}" type="slidenum">
              <a:rPr lang="en-US" smtClean="0"/>
              <a:pPr>
                <a:defRPr/>
              </a:pPr>
              <a:t>20</a:t>
            </a:fld>
            <a:endParaRPr lang="en-US"/>
          </a:p>
        </p:txBody>
      </p:sp>
      <p:sp>
        <p:nvSpPr>
          <p:cNvPr id="13" name="Footer Placeholder 12"/>
          <p:cNvSpPr>
            <a:spLocks noGrp="1"/>
          </p:cNvSpPr>
          <p:nvPr>
            <p:ph type="ftr" sz="quarter" idx="12"/>
          </p:nvPr>
        </p:nvSpPr>
        <p:spPr>
          <a:xfrm>
            <a:off x="1765300" y="6381751"/>
            <a:ext cx="2895600" cy="336549"/>
          </a:xfrm>
        </p:spPr>
        <p:txBody>
          <a:bodyPr/>
          <a:lstStyle/>
          <a:p>
            <a:r>
              <a:rPr lang="en-US" smtClean="0"/>
              <a:t>Dr. Mohammad O. Hamdan</a:t>
            </a:r>
            <a:endParaRPr lang="en-US" dirty="0"/>
          </a:p>
        </p:txBody>
      </p:sp>
      <p:grpSp>
        <p:nvGrpSpPr>
          <p:cNvPr id="15" name="Group 14"/>
          <p:cNvGrpSpPr/>
          <p:nvPr/>
        </p:nvGrpSpPr>
        <p:grpSpPr>
          <a:xfrm>
            <a:off x="6706922" y="1398815"/>
            <a:ext cx="1455311" cy="4821681"/>
            <a:chOff x="3464417" y="1865539"/>
            <a:chExt cx="1455311" cy="4187530"/>
          </a:xfrm>
        </p:grpSpPr>
        <p:sp>
          <p:nvSpPr>
            <p:cNvPr id="16" name="Rounded Rectangle 15"/>
            <p:cNvSpPr/>
            <p:nvPr/>
          </p:nvSpPr>
          <p:spPr bwMode="auto">
            <a:xfrm>
              <a:off x="3464417" y="2250157"/>
              <a:ext cx="1455311" cy="3802912"/>
            </a:xfrm>
            <a:prstGeom prst="roundRect">
              <a:avLst>
                <a:gd name="adj" fmla="val 5162"/>
              </a:avLst>
            </a:prstGeom>
            <a:solidFill>
              <a:srgbClr val="FFC000">
                <a:alpha val="3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Rounded Rectangle 16"/>
            <p:cNvSpPr/>
            <p:nvPr/>
          </p:nvSpPr>
          <p:spPr bwMode="auto">
            <a:xfrm>
              <a:off x="3464417" y="1865539"/>
              <a:ext cx="1455311" cy="354317"/>
            </a:xfrm>
            <a:prstGeom prst="roundRect">
              <a:avLst>
                <a:gd name="adj" fmla="val 11357"/>
              </a:avLst>
            </a:prstGeom>
            <a:solidFill>
              <a:srgbClr val="FFC000">
                <a:alpha val="3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latin typeface="+mj-lt"/>
                </a:rPr>
                <a:t>Level Three</a:t>
              </a:r>
            </a:p>
          </p:txBody>
        </p:sp>
      </p:grpSp>
      <p:sp>
        <p:nvSpPr>
          <p:cNvPr id="6" name="Rectangle 5"/>
          <p:cNvSpPr/>
          <p:nvPr/>
        </p:nvSpPr>
        <p:spPr bwMode="auto">
          <a:xfrm>
            <a:off x="2279559" y="3952027"/>
            <a:ext cx="1171978" cy="365950"/>
          </a:xfrm>
          <a:prstGeom prst="rect">
            <a:avLst/>
          </a:prstGeom>
          <a:solidFill>
            <a:srgbClr val="FFFF00">
              <a:alpha val="20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bwMode="auto">
          <a:xfrm>
            <a:off x="3709115" y="2855176"/>
            <a:ext cx="1171978" cy="365950"/>
          </a:xfrm>
          <a:prstGeom prst="rect">
            <a:avLst/>
          </a:prstGeom>
          <a:solidFill>
            <a:srgbClr val="FFFF00">
              <a:alpha val="20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bwMode="auto">
          <a:xfrm>
            <a:off x="5239552" y="2387032"/>
            <a:ext cx="1171978" cy="365950"/>
          </a:xfrm>
          <a:prstGeom prst="rect">
            <a:avLst/>
          </a:prstGeom>
          <a:solidFill>
            <a:srgbClr val="FFFF00">
              <a:alpha val="20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1" name="Rectangle 20"/>
          <p:cNvSpPr/>
          <p:nvPr/>
        </p:nvSpPr>
        <p:spPr bwMode="auto">
          <a:xfrm>
            <a:off x="6797072" y="2387032"/>
            <a:ext cx="1171978" cy="365950"/>
          </a:xfrm>
          <a:prstGeom prst="rect">
            <a:avLst/>
          </a:prstGeom>
          <a:solidFill>
            <a:srgbClr val="FFFF00">
              <a:alpha val="20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Rectangle 13"/>
          <p:cNvSpPr/>
          <p:nvPr/>
        </p:nvSpPr>
        <p:spPr>
          <a:xfrm>
            <a:off x="3425779" y="1466749"/>
            <a:ext cx="1789432" cy="584775"/>
          </a:xfrm>
          <a:prstGeom prst="rect">
            <a:avLst/>
          </a:prstGeom>
        </p:spPr>
        <p:txBody>
          <a:bodyPr wrap="square">
            <a:spAutoFit/>
          </a:bodyPr>
          <a:lstStyle/>
          <a:p>
            <a:r>
              <a:rPr lang="en-GB" sz="1600" u="sng" dirty="0">
                <a:solidFill>
                  <a:srgbClr val="FF0000"/>
                </a:solidFill>
                <a:latin typeface="+mj-lt"/>
              </a:rPr>
              <a:t>high order</a:t>
            </a:r>
            <a:r>
              <a:rPr lang="en-GB" sz="1600" dirty="0">
                <a:solidFill>
                  <a:srgbClr val="FF0000"/>
                </a:solidFill>
                <a:latin typeface="+mj-lt"/>
              </a:rPr>
              <a:t> </a:t>
            </a:r>
            <a:r>
              <a:rPr lang="en-GB" sz="1600" dirty="0">
                <a:latin typeface="+mj-lt"/>
              </a:rPr>
              <a:t>functions </a:t>
            </a:r>
            <a:endParaRPr lang="en-US" sz="1600" dirty="0">
              <a:latin typeface="+mj-lt"/>
            </a:endParaRPr>
          </a:p>
        </p:txBody>
      </p:sp>
      <p:sp>
        <p:nvSpPr>
          <p:cNvPr id="22" name="Rectangle 21"/>
          <p:cNvSpPr/>
          <p:nvPr/>
        </p:nvSpPr>
        <p:spPr>
          <a:xfrm>
            <a:off x="2217556" y="5438103"/>
            <a:ext cx="6148479" cy="400110"/>
          </a:xfrm>
          <a:prstGeom prst="rect">
            <a:avLst/>
          </a:prstGeom>
          <a:solidFill>
            <a:schemeClr val="bg1"/>
          </a:solidFill>
          <a:ln>
            <a:solidFill>
              <a:srgbClr val="000000"/>
            </a:solidFill>
          </a:ln>
        </p:spPr>
        <p:txBody>
          <a:bodyPr wrap="none">
            <a:spAutoFit/>
          </a:bodyPr>
          <a:lstStyle/>
          <a:p>
            <a:r>
              <a:rPr lang="en-US" i="0" dirty="0" smtClean="0">
                <a:latin typeface="Cambria" pitchFamily="18" charset="0"/>
              </a:rPr>
              <a:t>There </a:t>
            </a:r>
            <a:r>
              <a:rPr lang="en-US" i="0" dirty="0" smtClean="0">
                <a:latin typeface="Cambria" pitchFamily="18" charset="0"/>
              </a:rPr>
              <a:t>are</a:t>
            </a:r>
            <a:r>
              <a:rPr lang="en-US" i="0" dirty="0" smtClean="0">
                <a:latin typeface="Cambria" pitchFamily="18" charset="0"/>
              </a:rPr>
              <a:t> </a:t>
            </a:r>
            <a:r>
              <a:rPr lang="en-US" i="0" dirty="0" smtClean="0">
                <a:latin typeface="Cambria" pitchFamily="18" charset="0"/>
              </a:rPr>
              <a:t>many specifications. </a:t>
            </a:r>
            <a:r>
              <a:rPr lang="en-US" b="1" i="0" dirty="0" smtClean="0">
                <a:latin typeface="Cambria" pitchFamily="18" charset="0"/>
              </a:rPr>
              <a:t>How to itemize them? </a:t>
            </a:r>
            <a:endParaRPr lang="en-US" b="1" i="0" dirty="0">
              <a:latin typeface="Cambria" pitchFamily="18" charset="0"/>
            </a:endParaRPr>
          </a:p>
        </p:txBody>
      </p:sp>
      <p:sp>
        <p:nvSpPr>
          <p:cNvPr id="23" name="Rectangle 22"/>
          <p:cNvSpPr/>
          <p:nvPr/>
        </p:nvSpPr>
        <p:spPr>
          <a:xfrm>
            <a:off x="4225092" y="5838213"/>
            <a:ext cx="2133405" cy="400110"/>
          </a:xfrm>
          <a:prstGeom prst="rect">
            <a:avLst/>
          </a:prstGeom>
          <a:solidFill>
            <a:srgbClr val="FFFF00"/>
          </a:solidFill>
          <a:ln>
            <a:solidFill>
              <a:srgbClr val="000000"/>
            </a:solidFill>
          </a:ln>
        </p:spPr>
        <p:txBody>
          <a:bodyPr wrap="none">
            <a:spAutoFit/>
          </a:bodyPr>
          <a:lstStyle/>
          <a:p>
            <a:r>
              <a:rPr lang="en-US" b="1" i="0" dirty="0" smtClean="0">
                <a:latin typeface="+mj-lt"/>
              </a:rPr>
              <a:t>Function Tree</a:t>
            </a:r>
            <a:endParaRPr lang="en-US" b="1" i="0" dirty="0">
              <a:latin typeface="+mj-l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14"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20" name="Rectangle 8"/>
          <p:cNvSpPr>
            <a:spLocks noChangeArrowheads="1"/>
          </p:cNvSpPr>
          <p:nvPr/>
        </p:nvSpPr>
        <p:spPr bwMode="auto">
          <a:xfrm>
            <a:off x="1835377" y="1552575"/>
            <a:ext cx="3792691" cy="955675"/>
          </a:xfrm>
          <a:prstGeom prst="rect">
            <a:avLst/>
          </a:prstGeom>
          <a:solidFill>
            <a:schemeClr val="hlink"/>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9715" name="Rectangle 3"/>
          <p:cNvSpPr>
            <a:spLocks noGrp="1" noChangeArrowheads="1"/>
          </p:cNvSpPr>
          <p:nvPr>
            <p:ph type="body" idx="1"/>
          </p:nvPr>
        </p:nvSpPr>
        <p:spPr>
          <a:xfrm>
            <a:off x="1847158" y="1584325"/>
            <a:ext cx="4591050" cy="2876550"/>
          </a:xfrm>
        </p:spPr>
        <p:txBody>
          <a:bodyPr/>
          <a:lstStyle/>
          <a:p>
            <a:pPr marL="457200" indent="-457200">
              <a:buFont typeface="+mj-lt"/>
              <a:buAutoNum type="arabicParenR"/>
            </a:pPr>
            <a:r>
              <a:rPr lang="en-GB" sz="2400" dirty="0" smtClean="0"/>
              <a:t>Requirements</a:t>
            </a:r>
          </a:p>
          <a:p>
            <a:pPr marL="457200" indent="-457200">
              <a:buFont typeface="+mj-lt"/>
              <a:buAutoNum type="arabicParenR"/>
            </a:pPr>
            <a:r>
              <a:rPr lang="en-GB" sz="2400" dirty="0" smtClean="0"/>
              <a:t>Specifications</a:t>
            </a:r>
          </a:p>
          <a:p>
            <a:pPr marL="457200" indent="-457200">
              <a:buFont typeface="+mj-lt"/>
              <a:buAutoNum type="arabicParenR"/>
            </a:pPr>
            <a:r>
              <a:rPr lang="en-GB" sz="2400" dirty="0" smtClean="0"/>
              <a:t>Conceptual Design</a:t>
            </a:r>
          </a:p>
          <a:p>
            <a:pPr marL="457200" indent="-457200">
              <a:buFont typeface="+mj-lt"/>
              <a:buAutoNum type="arabicParenR"/>
            </a:pPr>
            <a:r>
              <a:rPr lang="en-GB" sz="2400" dirty="0" smtClean="0"/>
              <a:t>Embodiment Design</a:t>
            </a:r>
          </a:p>
          <a:p>
            <a:pPr marL="457200" indent="-457200">
              <a:buFont typeface="+mj-lt"/>
              <a:buAutoNum type="arabicParenR"/>
            </a:pPr>
            <a:r>
              <a:rPr lang="en-GB" sz="2400" dirty="0" smtClean="0"/>
              <a:t>Detailed Design</a:t>
            </a:r>
          </a:p>
          <a:p>
            <a:pPr marL="457200" indent="-457200">
              <a:buFont typeface="+mj-lt"/>
              <a:buAutoNum type="arabicParenR"/>
            </a:pPr>
            <a:endParaRPr lang="en-GB" sz="2400" dirty="0" smtClean="0"/>
          </a:p>
          <a:p>
            <a:pPr marL="457200" indent="-457200">
              <a:buFont typeface="+mj-lt"/>
              <a:buAutoNum type="arabicParenR"/>
            </a:pPr>
            <a:endParaRPr lang="en-GB" sz="2400" dirty="0" smtClean="0">
              <a:latin typeface="Arial Narrow" pitchFamily="34" charset="0"/>
            </a:endParaRPr>
          </a:p>
        </p:txBody>
      </p:sp>
      <p:sp>
        <p:nvSpPr>
          <p:cNvPr id="499716" name="Rectangle 4"/>
          <p:cNvSpPr>
            <a:spLocks noGrp="1" noChangeArrowheads="1"/>
          </p:cNvSpPr>
          <p:nvPr>
            <p:ph type="title"/>
          </p:nvPr>
        </p:nvSpPr>
        <p:spPr>
          <a:xfrm>
            <a:off x="479425" y="125413"/>
            <a:ext cx="7772400" cy="1143000"/>
          </a:xfrm>
        </p:spPr>
        <p:txBody>
          <a:bodyPr/>
          <a:lstStyle/>
          <a:p>
            <a:r>
              <a:rPr lang="en-GB" sz="3200" dirty="0"/>
              <a:t>Systematic </a:t>
            </a:r>
            <a:r>
              <a:rPr lang="en-GB" sz="3200" dirty="0" smtClean="0"/>
              <a:t>Design Process - </a:t>
            </a:r>
            <a:r>
              <a:rPr lang="en-GB" sz="2400" dirty="0" smtClean="0">
                <a:solidFill>
                  <a:srgbClr val="FFFF00"/>
                </a:solidFill>
              </a:rPr>
              <a:t>Steps</a:t>
            </a:r>
          </a:p>
        </p:txBody>
      </p:sp>
      <p:sp>
        <p:nvSpPr>
          <p:cNvPr id="499719" name="Text Box 7"/>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21</a:t>
            </a:fld>
            <a:endParaRPr lang="en-US"/>
          </a:p>
        </p:txBody>
      </p:sp>
      <p:grpSp>
        <p:nvGrpSpPr>
          <p:cNvPr id="4" name="Group 3"/>
          <p:cNvGrpSpPr/>
          <p:nvPr/>
        </p:nvGrpSpPr>
        <p:grpSpPr>
          <a:xfrm>
            <a:off x="5074276" y="1552574"/>
            <a:ext cx="3515328" cy="1246817"/>
            <a:chOff x="5074276" y="1552574"/>
            <a:chExt cx="3515328" cy="1246817"/>
          </a:xfrm>
        </p:grpSpPr>
        <p:grpSp>
          <p:nvGrpSpPr>
            <p:cNvPr id="8" name="Group 7"/>
            <p:cNvGrpSpPr/>
            <p:nvPr/>
          </p:nvGrpSpPr>
          <p:grpSpPr>
            <a:xfrm>
              <a:off x="5074276" y="1552574"/>
              <a:ext cx="3142444" cy="960793"/>
              <a:chOff x="5074276" y="1552574"/>
              <a:chExt cx="3142444" cy="960793"/>
            </a:xfrm>
          </p:grpSpPr>
          <p:sp>
            <p:nvSpPr>
              <p:cNvPr id="9" name="Right Arrow 8"/>
              <p:cNvSpPr/>
              <p:nvPr/>
            </p:nvSpPr>
            <p:spPr bwMode="auto">
              <a:xfrm>
                <a:off x="5074276" y="1552574"/>
                <a:ext cx="1558344" cy="960793"/>
              </a:xfrm>
              <a:prstGeom prst="rightArrow">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TextBox 9"/>
              <p:cNvSpPr txBox="1"/>
              <p:nvPr/>
            </p:nvSpPr>
            <p:spPr>
              <a:xfrm>
                <a:off x="6542467" y="1629849"/>
                <a:ext cx="1674253" cy="830997"/>
              </a:xfrm>
              <a:prstGeom prst="rect">
                <a:avLst/>
              </a:prstGeom>
              <a:noFill/>
            </p:spPr>
            <p:txBody>
              <a:bodyPr wrap="square" rtlCol="0">
                <a:spAutoFit/>
              </a:bodyPr>
              <a:lstStyle/>
              <a:p>
                <a:r>
                  <a:rPr lang="en-US" sz="4800" b="1" i="0" dirty="0" smtClean="0">
                    <a:solidFill>
                      <a:srgbClr val="FF0000"/>
                    </a:solidFill>
                    <a:latin typeface="+mj-lt"/>
                  </a:rPr>
                  <a:t>QFD</a:t>
                </a:r>
                <a:endParaRPr lang="en-US" sz="4800" b="1" i="0" dirty="0">
                  <a:solidFill>
                    <a:srgbClr val="FF0000"/>
                  </a:solidFill>
                  <a:latin typeface="+mj-lt"/>
                </a:endParaRPr>
              </a:p>
            </p:txBody>
          </p:sp>
        </p:grpSp>
        <p:sp>
          <p:nvSpPr>
            <p:cNvPr id="24" name="Rectangle 23"/>
            <p:cNvSpPr/>
            <p:nvPr/>
          </p:nvSpPr>
          <p:spPr>
            <a:xfrm>
              <a:off x="6349888" y="2337726"/>
              <a:ext cx="2239716" cy="461665"/>
            </a:xfrm>
            <a:prstGeom prst="rect">
              <a:avLst/>
            </a:prstGeom>
            <a:solidFill>
              <a:schemeClr val="bg1"/>
            </a:solidFill>
            <a:ln>
              <a:solidFill>
                <a:srgbClr val="000000"/>
              </a:solidFill>
            </a:ln>
          </p:spPr>
          <p:txBody>
            <a:bodyPr wrap="none">
              <a:spAutoFit/>
            </a:bodyPr>
            <a:lstStyle/>
            <a:p>
              <a:r>
                <a:rPr lang="en-US" sz="2400" i="0" dirty="0" smtClean="0">
                  <a:latin typeface="Cambria" pitchFamily="18" charset="0"/>
                </a:rPr>
                <a:t>What is a QFD</a:t>
              </a:r>
              <a:r>
                <a:rPr lang="en-US" sz="2400" b="1" i="0" dirty="0" smtClean="0">
                  <a:latin typeface="Cambria" pitchFamily="18" charset="0"/>
                </a:rPr>
                <a:t>? </a:t>
              </a:r>
              <a:endParaRPr lang="en-US" sz="2400" b="1" i="0" dirty="0">
                <a:latin typeface="Cambria" pitchFamily="18" charset="0"/>
              </a:endParaRPr>
            </a:p>
          </p:txBody>
        </p:sp>
      </p:grpSp>
    </p:spTree>
    <p:extLst>
      <p:ext uri="{BB962C8B-B14F-4D97-AF65-F5344CB8AC3E}">
        <p14:creationId xmlns:p14="http://schemas.microsoft.com/office/powerpoint/2010/main" val="96704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99716"/>
                                        </p:tgtEl>
                                        <p:attrNameLst>
                                          <p:attrName>style.visibility</p:attrName>
                                        </p:attrNameLst>
                                      </p:cBhvr>
                                      <p:to>
                                        <p:strVal val="visible"/>
                                      </p:to>
                                    </p:set>
                                    <p:anim calcmode="lin" valueType="num">
                                      <p:cBhvr additive="base">
                                        <p:cTn id="7" dur="500" fill="hold"/>
                                        <p:tgtEl>
                                          <p:spTgt spid="499716"/>
                                        </p:tgtEl>
                                        <p:attrNameLst>
                                          <p:attrName>ppt_x</p:attrName>
                                        </p:attrNameLst>
                                      </p:cBhvr>
                                      <p:tavLst>
                                        <p:tav tm="0">
                                          <p:val>
                                            <p:strVal val="#ppt_x"/>
                                          </p:val>
                                        </p:tav>
                                        <p:tav tm="100000">
                                          <p:val>
                                            <p:strVal val="#ppt_x"/>
                                          </p:val>
                                        </p:tav>
                                      </p:tavLst>
                                    </p:anim>
                                    <p:anim calcmode="lin" valueType="num">
                                      <p:cBhvr additive="base">
                                        <p:cTn id="8" dur="500" fill="hold"/>
                                        <p:tgtEl>
                                          <p:spTgt spid="4997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499719">
                                            <p:txEl>
                                              <p:pRg st="4" end="4"/>
                                            </p:txEl>
                                          </p:spTgt>
                                        </p:tgtEl>
                                        <p:attrNameLst>
                                          <p:attrName>ppt_x</p:attrName>
                                          <p:attrName>ppt_y</p:attrName>
                                        </p:attrNameLst>
                                      </p:cBhvr>
                                    </p:animMotion>
                                    <p:animRot by="1500000">
                                      <p:cBhvr>
                                        <p:cTn id="18" dur="125" fill="hold">
                                          <p:stCondLst>
                                            <p:cond delay="0"/>
                                          </p:stCondLst>
                                        </p:cTn>
                                        <p:tgtEl>
                                          <p:spTgt spid="499719">
                                            <p:txEl>
                                              <p:pRg st="4" end="4"/>
                                            </p:txEl>
                                          </p:spTgt>
                                        </p:tgtEl>
                                        <p:attrNameLst>
                                          <p:attrName>r</p:attrName>
                                        </p:attrNameLst>
                                      </p:cBhvr>
                                    </p:animRot>
                                    <p:animRot by="-1500000">
                                      <p:cBhvr>
                                        <p:cTn id="19" dur="125" fill="hold">
                                          <p:stCondLst>
                                            <p:cond delay="125"/>
                                          </p:stCondLst>
                                        </p:cTn>
                                        <p:tgtEl>
                                          <p:spTgt spid="499719">
                                            <p:txEl>
                                              <p:pRg st="4" end="4"/>
                                            </p:txEl>
                                          </p:spTgt>
                                        </p:tgtEl>
                                        <p:attrNameLst>
                                          <p:attrName>r</p:attrName>
                                        </p:attrNameLst>
                                      </p:cBhvr>
                                    </p:animRot>
                                    <p:animRot by="-1500000">
                                      <p:cBhvr>
                                        <p:cTn id="20" dur="125" fill="hold">
                                          <p:stCondLst>
                                            <p:cond delay="250"/>
                                          </p:stCondLst>
                                        </p:cTn>
                                        <p:tgtEl>
                                          <p:spTgt spid="499719">
                                            <p:txEl>
                                              <p:pRg st="4" end="4"/>
                                            </p:txEl>
                                          </p:spTgt>
                                        </p:tgtEl>
                                        <p:attrNameLst>
                                          <p:attrName>r</p:attrName>
                                        </p:attrNameLst>
                                      </p:cBhvr>
                                    </p:animRot>
                                    <p:animRot by="1500000">
                                      <p:cBhvr>
                                        <p:cTn id="21" dur="125" fill="hold">
                                          <p:stCondLst>
                                            <p:cond delay="375"/>
                                          </p:stCondLst>
                                        </p:cTn>
                                        <p:tgtEl>
                                          <p:spTgt spid="49971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dirty="0" smtClean="0">
                <a:solidFill>
                  <a:srgbClr val="FFFF00"/>
                </a:solidFill>
              </a:rPr>
              <a:t>QFD</a:t>
            </a:r>
            <a:r>
              <a:rPr lang="en-US" sz="3200" dirty="0" smtClean="0"/>
              <a:t> - </a:t>
            </a:r>
            <a:r>
              <a:rPr lang="en-US" sz="3200" dirty="0" smtClean="0">
                <a:solidFill>
                  <a:srgbClr val="FFFF00"/>
                </a:solidFill>
              </a:rPr>
              <a:t>Q</a:t>
            </a:r>
            <a:r>
              <a:rPr lang="en-US" sz="3200" dirty="0" smtClean="0"/>
              <a:t>uality </a:t>
            </a:r>
            <a:r>
              <a:rPr lang="en-US" sz="3200" dirty="0" smtClean="0">
                <a:solidFill>
                  <a:srgbClr val="FFFF00"/>
                </a:solidFill>
              </a:rPr>
              <a:t>F</a:t>
            </a:r>
            <a:r>
              <a:rPr lang="en-US" sz="3200" dirty="0" smtClean="0"/>
              <a:t>unction </a:t>
            </a:r>
            <a:r>
              <a:rPr lang="en-US" sz="3200" dirty="0" smtClean="0">
                <a:solidFill>
                  <a:srgbClr val="FFFF00"/>
                </a:solidFill>
              </a:rPr>
              <a:t>D</a:t>
            </a:r>
            <a:r>
              <a:rPr lang="en-US" sz="3200" dirty="0" smtClean="0"/>
              <a:t>eployment</a:t>
            </a:r>
          </a:p>
        </p:txBody>
      </p:sp>
      <p:sp>
        <p:nvSpPr>
          <p:cNvPr id="18435" name="Rectangle 3"/>
          <p:cNvSpPr>
            <a:spLocks noGrp="1" noChangeArrowheads="1"/>
          </p:cNvSpPr>
          <p:nvPr>
            <p:ph type="body" idx="1"/>
          </p:nvPr>
        </p:nvSpPr>
        <p:spPr>
          <a:xfrm>
            <a:off x="1782764" y="1584325"/>
            <a:ext cx="3368786" cy="4777838"/>
          </a:xfrm>
        </p:spPr>
        <p:txBody>
          <a:bodyPr/>
          <a:lstStyle/>
          <a:p>
            <a:pPr>
              <a:spcAft>
                <a:spcPct val="25000"/>
              </a:spcAft>
            </a:pPr>
            <a:r>
              <a:rPr lang="en-US" sz="2000" dirty="0" smtClean="0"/>
              <a:t>Know as a </a:t>
            </a:r>
            <a:r>
              <a:rPr lang="en-US" sz="2000" dirty="0"/>
              <a:t>house of quality </a:t>
            </a:r>
            <a:r>
              <a:rPr lang="en-US" sz="2000" dirty="0" smtClean="0"/>
              <a:t>which </a:t>
            </a:r>
            <a:r>
              <a:rPr lang="en-US" sz="2000" dirty="0"/>
              <a:t>is drawn to </a:t>
            </a:r>
            <a:r>
              <a:rPr lang="en-US" sz="2000" dirty="0">
                <a:solidFill>
                  <a:srgbClr val="FF0000"/>
                </a:solidFill>
              </a:rPr>
              <a:t>measure </a:t>
            </a:r>
            <a:r>
              <a:rPr lang="en-US" sz="2000" dirty="0" smtClean="0">
                <a:solidFill>
                  <a:srgbClr val="FF0000"/>
                </a:solidFill>
              </a:rPr>
              <a:t>requirements </a:t>
            </a:r>
            <a:r>
              <a:rPr lang="en-US" sz="2000" dirty="0">
                <a:solidFill>
                  <a:srgbClr val="FF0000"/>
                </a:solidFill>
              </a:rPr>
              <a:t>against </a:t>
            </a:r>
            <a:r>
              <a:rPr lang="en-US" sz="2000" dirty="0" smtClean="0">
                <a:solidFill>
                  <a:srgbClr val="FF0000"/>
                </a:solidFill>
              </a:rPr>
              <a:t>specifications.</a:t>
            </a:r>
          </a:p>
          <a:p>
            <a:pPr>
              <a:spcAft>
                <a:spcPct val="25000"/>
              </a:spcAft>
            </a:pPr>
            <a:endParaRPr lang="en-US" sz="2000" dirty="0">
              <a:solidFill>
                <a:srgbClr val="FF0000"/>
              </a:solidFill>
            </a:endParaRPr>
          </a:p>
          <a:p>
            <a:pPr>
              <a:spcAft>
                <a:spcPct val="25000"/>
              </a:spcAft>
            </a:pPr>
            <a:r>
              <a:rPr lang="en-US" sz="2000" dirty="0" smtClean="0"/>
              <a:t>This method allows each stage of the design process to be </a:t>
            </a:r>
            <a:r>
              <a:rPr lang="en-US" sz="2000" dirty="0" smtClean="0">
                <a:solidFill>
                  <a:srgbClr val="FF0000"/>
                </a:solidFill>
              </a:rPr>
              <a:t>measured quantitatively </a:t>
            </a:r>
            <a:r>
              <a:rPr lang="en-US" sz="2000" dirty="0" smtClean="0"/>
              <a:t>on how well it is achieving the previous stage and hence how good the design is.</a:t>
            </a:r>
          </a:p>
        </p:txBody>
      </p:sp>
      <p:sp>
        <p:nvSpPr>
          <p:cNvPr id="524292"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22</a:t>
            </a:fld>
            <a:endParaRPr lang="en-US"/>
          </a:p>
        </p:txBody>
      </p:sp>
      <p:sp>
        <p:nvSpPr>
          <p:cNvPr id="8" name="Rectangle 44"/>
          <p:cNvSpPr>
            <a:spLocks noChangeArrowheads="1"/>
          </p:cNvSpPr>
          <p:nvPr/>
        </p:nvSpPr>
        <p:spPr bwMode="auto">
          <a:xfrm>
            <a:off x="5705772" y="4469288"/>
            <a:ext cx="939730" cy="695140"/>
          </a:xfrm>
          <a:prstGeom prst="rect">
            <a:avLst/>
          </a:prstGeom>
          <a:solidFill>
            <a:srgbClr val="FFFF99"/>
          </a:solidFill>
          <a:ln w="12700" algn="ctr">
            <a:solidFill>
              <a:schemeClr val="tx1"/>
            </a:solidFill>
            <a:miter lim="800000"/>
            <a:headEnd/>
            <a:tailEnd/>
          </a:ln>
          <a:effectLst/>
        </p:spPr>
        <p:txBody>
          <a:bodyPr wrap="none" anchor="ctr"/>
          <a:lstStyle/>
          <a:p>
            <a:pPr>
              <a:defRPr/>
            </a:pPr>
            <a:r>
              <a:rPr lang="en-US" sz="2400" i="0" dirty="0">
                <a:solidFill>
                  <a:srgbClr val="FF0000"/>
                </a:solidFill>
                <a:latin typeface="+mn-lt"/>
              </a:rPr>
              <a:t>Requirements</a:t>
            </a:r>
          </a:p>
        </p:txBody>
      </p:sp>
      <p:sp>
        <p:nvSpPr>
          <p:cNvPr id="9" name="Rectangle 46"/>
          <p:cNvSpPr>
            <a:spLocks noChangeArrowheads="1"/>
          </p:cNvSpPr>
          <p:nvPr/>
        </p:nvSpPr>
        <p:spPr bwMode="auto">
          <a:xfrm>
            <a:off x="6774289" y="3296993"/>
            <a:ext cx="1913598" cy="1172295"/>
          </a:xfrm>
          <a:prstGeom prst="rect">
            <a:avLst/>
          </a:prstGeom>
          <a:solidFill>
            <a:schemeClr val="bg1">
              <a:lumMod val="95000"/>
            </a:schemeClr>
          </a:solidFill>
          <a:ln w="12700" algn="ctr">
            <a:solidFill>
              <a:schemeClr val="tx1"/>
            </a:solidFill>
            <a:miter lim="800000"/>
            <a:headEnd/>
            <a:tailEnd/>
          </a:ln>
          <a:effectLst/>
        </p:spPr>
        <p:txBody>
          <a:bodyPr wrap="none" anchor="ctr"/>
          <a:lstStyle/>
          <a:p>
            <a:pPr>
              <a:defRPr/>
            </a:pPr>
            <a:r>
              <a:rPr lang="en-US" sz="2400" i="0" dirty="0">
                <a:solidFill>
                  <a:srgbClr val="FF0000"/>
                </a:solidFill>
                <a:latin typeface="+mn-lt"/>
              </a:rPr>
              <a:t>Specifications</a:t>
            </a:r>
          </a:p>
        </p:txBody>
      </p:sp>
      <p:cxnSp>
        <p:nvCxnSpPr>
          <p:cNvPr id="10" name="Straight Arrow Connector 9"/>
          <p:cNvCxnSpPr/>
          <p:nvPr/>
        </p:nvCxnSpPr>
        <p:spPr bwMode="auto">
          <a:xfrm>
            <a:off x="7248345" y="4417772"/>
            <a:ext cx="0" cy="914081"/>
          </a:xfrm>
          <a:prstGeom prst="straightConnector1">
            <a:avLst/>
          </a:prstGeom>
          <a:solidFill>
            <a:schemeClr val="accent1"/>
          </a:solidFill>
          <a:ln w="63500" cap="flat" cmpd="sng" algn="ctr">
            <a:solidFill>
              <a:schemeClr val="tx1"/>
            </a:solidFill>
            <a:prstDash val="solid"/>
            <a:round/>
            <a:headEnd type="triangle" w="med" len="med"/>
            <a:tailEnd type="oval"/>
          </a:ln>
          <a:effectLst/>
        </p:spPr>
      </p:cxnSp>
      <p:grpSp>
        <p:nvGrpSpPr>
          <p:cNvPr id="2" name="Group 1"/>
          <p:cNvGrpSpPr/>
          <p:nvPr/>
        </p:nvGrpSpPr>
        <p:grpSpPr>
          <a:xfrm>
            <a:off x="5609121" y="1862821"/>
            <a:ext cx="3257623" cy="3929369"/>
            <a:chOff x="5609121" y="1862821"/>
            <a:chExt cx="3257623" cy="3929369"/>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772" y="2324486"/>
              <a:ext cx="3007873" cy="346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609121" y="1862821"/>
              <a:ext cx="3257623" cy="461665"/>
            </a:xfrm>
            <a:prstGeom prst="rect">
              <a:avLst/>
            </a:prstGeom>
          </p:spPr>
          <p:txBody>
            <a:bodyPr wrap="none">
              <a:spAutoFit/>
            </a:bodyPr>
            <a:lstStyle/>
            <a:p>
              <a:r>
                <a:rPr lang="en-GB" sz="2400" i="0" dirty="0">
                  <a:solidFill>
                    <a:srgbClr val="FF0000"/>
                  </a:solidFill>
                  <a:latin typeface="+mn-lt"/>
                </a:rPr>
                <a:t>Prioritize </a:t>
              </a:r>
              <a:r>
                <a:rPr lang="en-GB" sz="2400" i="0" dirty="0" smtClean="0">
                  <a:solidFill>
                    <a:srgbClr val="FF0000"/>
                  </a:solidFill>
                  <a:latin typeface="+mn-lt"/>
                </a:rPr>
                <a:t>Specifications</a:t>
              </a:r>
              <a:endParaRPr lang="en-GB" sz="2400" i="0" dirty="0">
                <a:solidFill>
                  <a:srgbClr val="FF0000"/>
                </a:solidFill>
                <a:latin typeface="+mn-lt"/>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8"/>
                                        </p:tgtEl>
                                      </p:cBhvr>
                                    </p:animEffect>
                                    <p:set>
                                      <p:cBhvr>
                                        <p:cTn id="23" dur="1" fill="hold">
                                          <p:stCondLst>
                                            <p:cond delay="1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5">
                                            <p:txEl>
                                              <p:pRg st="2" end="2"/>
                                            </p:txEl>
                                          </p:spTgt>
                                        </p:tgtEl>
                                        <p:attrNameLst>
                                          <p:attrName>style.visibility</p:attrName>
                                        </p:attrNameLst>
                                      </p:cBhvr>
                                      <p:to>
                                        <p:strVal val="visible"/>
                                      </p:to>
                                    </p:set>
                                    <p:animEffect transition="in" filter="fade">
                                      <p:cBhvr>
                                        <p:cTn id="38" dur="1000"/>
                                        <p:tgtEl>
                                          <p:spTgt spid="18435">
                                            <p:txEl>
                                              <p:pRg st="2" end="2"/>
                                            </p:txEl>
                                          </p:spTgt>
                                        </p:tgtEl>
                                      </p:cBhvr>
                                    </p:animEffect>
                                    <p:anim calcmode="lin" valueType="num">
                                      <p:cBhvr>
                                        <p:cTn id="39"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8" grpId="0" uiExpand="1" animBg="1"/>
      <p:bldP spid="8" grpId="1" uiExpand="1" animBg="1"/>
      <p:bldP spid="9" grpId="0" uiExpand="1" animBg="1"/>
      <p:bldP spid="9" grpId="1" uiExpan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dirty="0" smtClean="0">
                <a:solidFill>
                  <a:srgbClr val="FFFF00"/>
                </a:solidFill>
              </a:rPr>
              <a:t>QFD</a:t>
            </a:r>
            <a:r>
              <a:rPr lang="en-US" sz="3200" dirty="0" smtClean="0"/>
              <a:t> - </a:t>
            </a:r>
            <a:r>
              <a:rPr lang="en-US" sz="3200" dirty="0" smtClean="0">
                <a:solidFill>
                  <a:srgbClr val="FFFF00"/>
                </a:solidFill>
              </a:rPr>
              <a:t>Q</a:t>
            </a:r>
            <a:r>
              <a:rPr lang="en-US" sz="3200" dirty="0" smtClean="0"/>
              <a:t>uality </a:t>
            </a:r>
            <a:r>
              <a:rPr lang="en-US" sz="3200" dirty="0" smtClean="0">
                <a:solidFill>
                  <a:srgbClr val="FFFF00"/>
                </a:solidFill>
              </a:rPr>
              <a:t>F</a:t>
            </a:r>
            <a:r>
              <a:rPr lang="en-US" sz="3200" dirty="0" smtClean="0"/>
              <a:t>unction </a:t>
            </a:r>
            <a:r>
              <a:rPr lang="en-US" sz="3200" dirty="0" smtClean="0">
                <a:solidFill>
                  <a:srgbClr val="FFFF00"/>
                </a:solidFill>
              </a:rPr>
              <a:t>D</a:t>
            </a:r>
            <a:r>
              <a:rPr lang="en-US" sz="3200" dirty="0" smtClean="0"/>
              <a:t>eployment</a:t>
            </a:r>
          </a:p>
        </p:txBody>
      </p:sp>
      <p:sp>
        <p:nvSpPr>
          <p:cNvPr id="18435" name="Rectangle 3"/>
          <p:cNvSpPr>
            <a:spLocks noGrp="1" noChangeArrowheads="1"/>
          </p:cNvSpPr>
          <p:nvPr>
            <p:ph type="body" idx="1"/>
          </p:nvPr>
        </p:nvSpPr>
        <p:spPr>
          <a:xfrm>
            <a:off x="1782763" y="1455313"/>
            <a:ext cx="7065023" cy="4906850"/>
          </a:xfrm>
        </p:spPr>
        <p:txBody>
          <a:bodyPr/>
          <a:lstStyle/>
          <a:p>
            <a:pPr>
              <a:spcAft>
                <a:spcPct val="25000"/>
              </a:spcAft>
            </a:pPr>
            <a:r>
              <a:rPr lang="en-US" sz="2000" dirty="0" smtClean="0"/>
              <a:t>QFD </a:t>
            </a:r>
            <a:r>
              <a:rPr lang="en-US" sz="2000" dirty="0"/>
              <a:t>Around for Nearly 50 Years.</a:t>
            </a:r>
          </a:p>
          <a:p>
            <a:pPr>
              <a:spcAft>
                <a:spcPct val="25000"/>
              </a:spcAft>
            </a:pPr>
            <a:r>
              <a:rPr lang="en-US" sz="2000" dirty="0"/>
              <a:t>Japanese professors </a:t>
            </a:r>
            <a:r>
              <a:rPr lang="en-US" sz="2000" dirty="0" err="1"/>
              <a:t>Yoji</a:t>
            </a:r>
            <a:r>
              <a:rPr lang="en-US" sz="2000" dirty="0"/>
              <a:t> </a:t>
            </a:r>
            <a:r>
              <a:rPr lang="en-US" sz="2000" dirty="0" err="1"/>
              <a:t>Akao</a:t>
            </a:r>
            <a:r>
              <a:rPr lang="en-US" sz="2000" dirty="0"/>
              <a:t> and Shigeru Mizuno developed it in the late 1960s.</a:t>
            </a:r>
          </a:p>
          <a:p>
            <a:pPr>
              <a:spcAft>
                <a:spcPct val="25000"/>
              </a:spcAft>
            </a:pPr>
            <a:r>
              <a:rPr lang="en-US" sz="2000" dirty="0"/>
              <a:t>First implemented at Mitsubishi Heavy Industries, Kobe Shipyard in 1972</a:t>
            </a:r>
          </a:p>
          <a:p>
            <a:pPr>
              <a:spcAft>
                <a:spcPct val="25000"/>
              </a:spcAft>
            </a:pPr>
            <a:r>
              <a:rPr lang="en-US" sz="2000" dirty="0" smtClean="0"/>
              <a:t>QFD </a:t>
            </a:r>
            <a:r>
              <a:rPr lang="en-US" sz="2000" dirty="0"/>
              <a:t>was first introduced to America and Europe in 1983.</a:t>
            </a:r>
          </a:p>
          <a:p>
            <a:r>
              <a:rPr lang="en-US" sz="2000" dirty="0" smtClean="0"/>
              <a:t>Toyota </a:t>
            </a:r>
            <a:r>
              <a:rPr lang="en-US" sz="2000" dirty="0"/>
              <a:t>strongly influenced adoption of QFD in North America</a:t>
            </a:r>
          </a:p>
          <a:p>
            <a:pPr lvl="1"/>
            <a:r>
              <a:rPr lang="en-US" sz="1400" dirty="0"/>
              <a:t>Between 1977-1984 achieved a 61% reduction in product development cost, a 33% reduction in product development cycle, and virtual elimination of rust related warranty problems</a:t>
            </a:r>
            <a:r>
              <a:rPr lang="en-US" sz="1400" dirty="0" smtClean="0"/>
              <a:t>.</a:t>
            </a:r>
          </a:p>
          <a:p>
            <a:r>
              <a:rPr lang="en-US" sz="2000" dirty="0"/>
              <a:t>American automotive manufacturers, Ford and GMC soon adopted it. Later, other American companies such as </a:t>
            </a:r>
            <a:r>
              <a:rPr lang="en-US" sz="2000" u="sng" dirty="0"/>
              <a:t>General Electric</a:t>
            </a:r>
            <a:r>
              <a:rPr lang="en-US" sz="2000" dirty="0"/>
              <a:t>, IBM and AT&amp;T.</a:t>
            </a:r>
          </a:p>
          <a:p>
            <a:pPr>
              <a:spcAft>
                <a:spcPct val="25000"/>
              </a:spcAft>
            </a:pPr>
            <a:endParaRPr lang="en-US" sz="2000" dirty="0" smtClean="0"/>
          </a:p>
        </p:txBody>
      </p:sp>
      <p:sp>
        <p:nvSpPr>
          <p:cNvPr id="524292"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23</a:t>
            </a:fld>
            <a:endParaRPr lang="en-US"/>
          </a:p>
        </p:txBody>
      </p:sp>
    </p:spTree>
    <p:extLst>
      <p:ext uri="{BB962C8B-B14F-4D97-AF65-F5344CB8AC3E}">
        <p14:creationId xmlns:p14="http://schemas.microsoft.com/office/powerpoint/2010/main" val="3428489860"/>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a:t>QFD Chart 1 (</a:t>
            </a:r>
            <a:r>
              <a:rPr lang="en-GB" dirty="0">
                <a:solidFill>
                  <a:srgbClr val="FFFF00"/>
                </a:solidFill>
              </a:rPr>
              <a:t>House of Quality</a:t>
            </a:r>
            <a:r>
              <a:rPr lang="en-GB" dirty="0"/>
              <a:t>)</a:t>
            </a:r>
            <a:endParaRPr lang="en-GB" sz="1400" dirty="0" smtClean="0"/>
          </a:p>
        </p:txBody>
      </p:sp>
      <p:sp>
        <p:nvSpPr>
          <p:cNvPr id="527363" name="Rectangle 3"/>
          <p:cNvSpPr>
            <a:spLocks noChangeArrowheads="1"/>
          </p:cNvSpPr>
          <p:nvPr/>
        </p:nvSpPr>
        <p:spPr bwMode="auto">
          <a:xfrm>
            <a:off x="2546900" y="2928938"/>
            <a:ext cx="5080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64" name="Text Box 4"/>
          <p:cNvSpPr txBox="1">
            <a:spLocks noChangeArrowheads="1"/>
          </p:cNvSpPr>
          <p:nvPr/>
        </p:nvSpPr>
        <p:spPr bwMode="auto">
          <a:xfrm rot="16200000">
            <a:off x="1885644" y="3998119"/>
            <a:ext cx="1817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dirty="0">
                <a:solidFill>
                  <a:srgbClr val="006699"/>
                </a:solidFill>
                <a:latin typeface="Arial Black" pitchFamily="34" charset="0"/>
              </a:rPr>
              <a:t>REQUIREMENTS</a:t>
            </a:r>
            <a:endParaRPr lang="en-US" sz="1600" i="0" dirty="0">
              <a:solidFill>
                <a:srgbClr val="006699"/>
              </a:solidFill>
            </a:endParaRPr>
          </a:p>
        </p:txBody>
      </p:sp>
      <p:sp>
        <p:nvSpPr>
          <p:cNvPr id="527365" name="Rectangle 5"/>
          <p:cNvSpPr>
            <a:spLocks noChangeArrowheads="1"/>
          </p:cNvSpPr>
          <p:nvPr/>
        </p:nvSpPr>
        <p:spPr bwMode="auto">
          <a:xfrm>
            <a:off x="3565525" y="2928938"/>
            <a:ext cx="21082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66" name="Text Box 6"/>
          <p:cNvSpPr txBox="1">
            <a:spLocks noChangeArrowheads="1"/>
          </p:cNvSpPr>
          <p:nvPr/>
        </p:nvSpPr>
        <p:spPr bwMode="auto">
          <a:xfrm>
            <a:off x="3638550" y="3913188"/>
            <a:ext cx="1889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000" i="0">
                <a:solidFill>
                  <a:srgbClr val="006699"/>
                </a:solidFill>
                <a:latin typeface="Arial Black" pitchFamily="34" charset="0"/>
              </a:rPr>
              <a:t>RELATIONSHIP MATRIX</a:t>
            </a:r>
            <a:endParaRPr lang="en-US" sz="1800" i="0">
              <a:solidFill>
                <a:srgbClr val="006699"/>
              </a:solidFill>
            </a:endParaRPr>
          </a:p>
        </p:txBody>
      </p:sp>
      <p:sp>
        <p:nvSpPr>
          <p:cNvPr id="527367" name="Rectangle 7"/>
          <p:cNvSpPr>
            <a:spLocks noChangeArrowheads="1"/>
          </p:cNvSpPr>
          <p:nvPr/>
        </p:nvSpPr>
        <p:spPr bwMode="auto">
          <a:xfrm rot="5400000">
            <a:off x="4364831" y="1620044"/>
            <a:ext cx="509588" cy="2108200"/>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68" name="Text Box 8"/>
          <p:cNvSpPr txBox="1">
            <a:spLocks noChangeArrowheads="1"/>
          </p:cNvSpPr>
          <p:nvPr/>
        </p:nvSpPr>
        <p:spPr bwMode="auto">
          <a:xfrm>
            <a:off x="4060825" y="2543175"/>
            <a:ext cx="130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a:solidFill>
                  <a:srgbClr val="006699"/>
                </a:solidFill>
                <a:latin typeface="Arial Black" pitchFamily="34" charset="0"/>
              </a:rPr>
              <a:t>SPECIFICATIONS</a:t>
            </a:r>
            <a:endParaRPr lang="en-US" sz="1600" i="0">
              <a:solidFill>
                <a:srgbClr val="006699"/>
              </a:solidFill>
            </a:endParaRPr>
          </a:p>
        </p:txBody>
      </p:sp>
      <p:sp>
        <p:nvSpPr>
          <p:cNvPr id="527369" name="AutoShape 9"/>
          <p:cNvSpPr>
            <a:spLocks noChangeArrowheads="1"/>
          </p:cNvSpPr>
          <p:nvPr/>
        </p:nvSpPr>
        <p:spPr bwMode="auto">
          <a:xfrm>
            <a:off x="3565525" y="1330325"/>
            <a:ext cx="2108200" cy="1089025"/>
          </a:xfrm>
          <a:prstGeom prst="triangle">
            <a:avLst>
              <a:gd name="adj" fmla="val 50000"/>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70" name="Text Box 10"/>
          <p:cNvSpPr txBox="1">
            <a:spLocks noChangeArrowheads="1"/>
          </p:cNvSpPr>
          <p:nvPr/>
        </p:nvSpPr>
        <p:spPr bwMode="auto">
          <a:xfrm>
            <a:off x="3689350" y="1931988"/>
            <a:ext cx="1889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endParaRPr lang="en-US" sz="900" i="0">
              <a:solidFill>
                <a:srgbClr val="006699"/>
              </a:solidFill>
              <a:latin typeface="Arial Black" pitchFamily="34" charset="0"/>
            </a:endParaRPr>
          </a:p>
          <a:p>
            <a:pPr>
              <a:spcBef>
                <a:spcPct val="50000"/>
              </a:spcBef>
            </a:pPr>
            <a:r>
              <a:rPr lang="en-US" sz="900" i="0">
                <a:solidFill>
                  <a:srgbClr val="006699"/>
                </a:solidFill>
                <a:latin typeface="Arial Black" pitchFamily="34" charset="0"/>
              </a:rPr>
              <a:t>CORRELATION MATRIX</a:t>
            </a:r>
            <a:endParaRPr lang="en-US" sz="1600" i="0">
              <a:solidFill>
                <a:srgbClr val="006699"/>
              </a:solidFill>
            </a:endParaRPr>
          </a:p>
        </p:txBody>
      </p:sp>
      <p:sp>
        <p:nvSpPr>
          <p:cNvPr id="527371" name="Rectangle 11"/>
          <p:cNvSpPr>
            <a:spLocks noChangeArrowheads="1"/>
          </p:cNvSpPr>
          <p:nvPr/>
        </p:nvSpPr>
        <p:spPr bwMode="auto">
          <a:xfrm rot="5400000">
            <a:off x="4364831" y="4236244"/>
            <a:ext cx="509588" cy="2108200"/>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72" name="Text Box 12"/>
          <p:cNvSpPr txBox="1">
            <a:spLocks noChangeArrowheads="1"/>
          </p:cNvSpPr>
          <p:nvPr/>
        </p:nvSpPr>
        <p:spPr bwMode="auto">
          <a:xfrm>
            <a:off x="4075113" y="514508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lgn="l">
              <a:spcBef>
                <a:spcPct val="50000"/>
              </a:spcBef>
            </a:pPr>
            <a:r>
              <a:rPr lang="en-US" sz="1000" i="0">
                <a:solidFill>
                  <a:srgbClr val="006699"/>
                </a:solidFill>
                <a:latin typeface="Arial Black" pitchFamily="34" charset="0"/>
              </a:rPr>
              <a:t>ABSOLUTE RATINGS</a:t>
            </a:r>
            <a:endParaRPr lang="en-US" sz="1800" i="0">
              <a:solidFill>
                <a:srgbClr val="006699"/>
              </a:solidFill>
            </a:endParaRPr>
          </a:p>
        </p:txBody>
      </p:sp>
      <p:sp>
        <p:nvSpPr>
          <p:cNvPr id="527373" name="Rectangle 13"/>
          <p:cNvSpPr>
            <a:spLocks noChangeArrowheads="1"/>
          </p:cNvSpPr>
          <p:nvPr/>
        </p:nvSpPr>
        <p:spPr bwMode="auto">
          <a:xfrm rot="5400000">
            <a:off x="4365625" y="4745038"/>
            <a:ext cx="508000" cy="2108200"/>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74" name="Text Box 14"/>
          <p:cNvSpPr txBox="1">
            <a:spLocks noChangeArrowheads="1"/>
          </p:cNvSpPr>
          <p:nvPr/>
        </p:nvSpPr>
        <p:spPr bwMode="auto">
          <a:xfrm>
            <a:off x="4075113" y="56515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lgn="l">
              <a:spcBef>
                <a:spcPct val="50000"/>
              </a:spcBef>
            </a:pPr>
            <a:r>
              <a:rPr lang="en-US" sz="1000" i="0">
                <a:solidFill>
                  <a:srgbClr val="006699"/>
                </a:solidFill>
                <a:latin typeface="Arial Black" pitchFamily="34" charset="0"/>
              </a:rPr>
              <a:t>RELATIVE RATINGS</a:t>
            </a:r>
            <a:endParaRPr lang="en-US" sz="1800" i="0">
              <a:solidFill>
                <a:srgbClr val="006699"/>
              </a:solidFill>
            </a:endParaRPr>
          </a:p>
        </p:txBody>
      </p:sp>
      <p:grpSp>
        <p:nvGrpSpPr>
          <p:cNvPr id="2" name="Group 15"/>
          <p:cNvGrpSpPr>
            <a:grpSpLocks/>
          </p:cNvGrpSpPr>
          <p:nvPr/>
        </p:nvGrpSpPr>
        <p:grpSpPr bwMode="auto">
          <a:xfrm>
            <a:off x="2631800" y="3001963"/>
            <a:ext cx="363538" cy="361950"/>
            <a:chOff x="1776" y="1392"/>
            <a:chExt cx="240" cy="240"/>
          </a:xfrm>
        </p:grpSpPr>
        <p:sp>
          <p:nvSpPr>
            <p:cNvPr id="20518" name="Text Box 16"/>
            <p:cNvSpPr txBox="1">
              <a:spLocks noChangeArrowheads="1"/>
            </p:cNvSpPr>
            <p:nvPr/>
          </p:nvSpPr>
          <p:spPr bwMode="auto">
            <a:xfrm>
              <a:off x="1776" y="1392"/>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a:solidFill>
                    <a:schemeClr val="hlink"/>
                  </a:solidFill>
                  <a:latin typeface="Arial Black" pitchFamily="34" charset="0"/>
                </a:rPr>
                <a:t>1</a:t>
              </a:r>
              <a:endParaRPr lang="en-US" i="0"/>
            </a:p>
          </p:txBody>
        </p:sp>
        <p:sp>
          <p:nvSpPr>
            <p:cNvPr id="527377" name="Oval 17"/>
            <p:cNvSpPr>
              <a:spLocks noChangeArrowheads="1"/>
            </p:cNvSpPr>
            <p:nvPr/>
          </p:nvSpPr>
          <p:spPr bwMode="auto">
            <a:xfrm>
              <a:off x="1776" y="1392"/>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3" name="Group 18"/>
          <p:cNvGrpSpPr>
            <a:grpSpLocks/>
          </p:cNvGrpSpPr>
          <p:nvPr/>
        </p:nvGrpSpPr>
        <p:grpSpPr bwMode="auto">
          <a:xfrm>
            <a:off x="3638550" y="2492375"/>
            <a:ext cx="363538" cy="363538"/>
            <a:chOff x="2112" y="1056"/>
            <a:chExt cx="240" cy="240"/>
          </a:xfrm>
        </p:grpSpPr>
        <p:sp>
          <p:nvSpPr>
            <p:cNvPr id="20516" name="Text Box 19"/>
            <p:cNvSpPr txBox="1">
              <a:spLocks noChangeArrowheads="1"/>
            </p:cNvSpPr>
            <p:nvPr/>
          </p:nvSpPr>
          <p:spPr bwMode="auto">
            <a:xfrm>
              <a:off x="2112" y="1056"/>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3</a:t>
              </a:r>
              <a:endParaRPr lang="en-US" i="0" dirty="0"/>
            </a:p>
          </p:txBody>
        </p:sp>
        <p:sp>
          <p:nvSpPr>
            <p:cNvPr id="527380" name="Oval 20"/>
            <p:cNvSpPr>
              <a:spLocks noChangeArrowheads="1"/>
            </p:cNvSpPr>
            <p:nvPr/>
          </p:nvSpPr>
          <p:spPr bwMode="auto">
            <a:xfrm>
              <a:off x="2112" y="1056"/>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4" name="Group 21"/>
          <p:cNvGrpSpPr>
            <a:grpSpLocks/>
          </p:cNvGrpSpPr>
          <p:nvPr/>
        </p:nvGrpSpPr>
        <p:grpSpPr bwMode="auto">
          <a:xfrm>
            <a:off x="4394200" y="3495675"/>
            <a:ext cx="363538" cy="363538"/>
            <a:chOff x="2611" y="1719"/>
            <a:chExt cx="240" cy="240"/>
          </a:xfrm>
        </p:grpSpPr>
        <p:sp>
          <p:nvSpPr>
            <p:cNvPr id="20514" name="Text Box 22"/>
            <p:cNvSpPr txBox="1">
              <a:spLocks noChangeArrowheads="1"/>
            </p:cNvSpPr>
            <p:nvPr/>
          </p:nvSpPr>
          <p:spPr bwMode="auto">
            <a:xfrm>
              <a:off x="2611" y="1719"/>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4</a:t>
              </a:r>
              <a:endParaRPr lang="en-US" i="0" dirty="0"/>
            </a:p>
          </p:txBody>
        </p:sp>
        <p:sp>
          <p:nvSpPr>
            <p:cNvPr id="527383" name="Oval 23"/>
            <p:cNvSpPr>
              <a:spLocks noChangeArrowheads="1"/>
            </p:cNvSpPr>
            <p:nvPr/>
          </p:nvSpPr>
          <p:spPr bwMode="auto">
            <a:xfrm>
              <a:off x="2611" y="1719"/>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5" name="Group 24"/>
          <p:cNvGrpSpPr>
            <a:grpSpLocks/>
          </p:cNvGrpSpPr>
          <p:nvPr/>
        </p:nvGrpSpPr>
        <p:grpSpPr bwMode="auto">
          <a:xfrm>
            <a:off x="4418013" y="1573213"/>
            <a:ext cx="363537" cy="363537"/>
            <a:chOff x="2627" y="448"/>
            <a:chExt cx="240" cy="241"/>
          </a:xfrm>
        </p:grpSpPr>
        <p:sp>
          <p:nvSpPr>
            <p:cNvPr id="20512" name="Text Box 25"/>
            <p:cNvSpPr txBox="1">
              <a:spLocks noChangeArrowheads="1"/>
            </p:cNvSpPr>
            <p:nvPr/>
          </p:nvSpPr>
          <p:spPr bwMode="auto">
            <a:xfrm>
              <a:off x="2627" y="448"/>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5</a:t>
              </a:r>
              <a:endParaRPr lang="en-US" i="0" dirty="0"/>
            </a:p>
          </p:txBody>
        </p:sp>
        <p:sp>
          <p:nvSpPr>
            <p:cNvPr id="527386" name="Oval 26"/>
            <p:cNvSpPr>
              <a:spLocks noChangeArrowheads="1"/>
            </p:cNvSpPr>
            <p:nvPr/>
          </p:nvSpPr>
          <p:spPr bwMode="auto">
            <a:xfrm>
              <a:off x="2627" y="449"/>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6" name="Group 27"/>
          <p:cNvGrpSpPr>
            <a:grpSpLocks/>
          </p:cNvGrpSpPr>
          <p:nvPr/>
        </p:nvGrpSpPr>
        <p:grpSpPr bwMode="auto">
          <a:xfrm>
            <a:off x="3638550" y="5108575"/>
            <a:ext cx="363538" cy="363538"/>
            <a:chOff x="2112" y="3120"/>
            <a:chExt cx="240" cy="240"/>
          </a:xfrm>
        </p:grpSpPr>
        <p:sp>
          <p:nvSpPr>
            <p:cNvPr id="20510" name="Text Box 28"/>
            <p:cNvSpPr txBox="1">
              <a:spLocks noChangeArrowheads="1"/>
            </p:cNvSpPr>
            <p:nvPr/>
          </p:nvSpPr>
          <p:spPr bwMode="auto">
            <a:xfrm>
              <a:off x="2112" y="3120"/>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a:solidFill>
                    <a:schemeClr val="hlink"/>
                  </a:solidFill>
                  <a:latin typeface="Arial Black" pitchFamily="34" charset="0"/>
                </a:rPr>
                <a:t>6</a:t>
              </a:r>
              <a:endParaRPr lang="en-US" i="0" dirty="0"/>
            </a:p>
          </p:txBody>
        </p:sp>
        <p:sp>
          <p:nvSpPr>
            <p:cNvPr id="527389" name="Oval 29"/>
            <p:cNvSpPr>
              <a:spLocks noChangeArrowheads="1"/>
            </p:cNvSpPr>
            <p:nvPr/>
          </p:nvSpPr>
          <p:spPr bwMode="auto">
            <a:xfrm>
              <a:off x="2112" y="3120"/>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7" name="Group 30"/>
          <p:cNvGrpSpPr>
            <a:grpSpLocks/>
          </p:cNvGrpSpPr>
          <p:nvPr/>
        </p:nvGrpSpPr>
        <p:grpSpPr bwMode="auto">
          <a:xfrm>
            <a:off x="3638550" y="5616575"/>
            <a:ext cx="363538" cy="363538"/>
            <a:chOff x="2112" y="3456"/>
            <a:chExt cx="240" cy="240"/>
          </a:xfrm>
        </p:grpSpPr>
        <p:sp>
          <p:nvSpPr>
            <p:cNvPr id="20508" name="Text Box 31"/>
            <p:cNvSpPr txBox="1">
              <a:spLocks noChangeArrowheads="1"/>
            </p:cNvSpPr>
            <p:nvPr/>
          </p:nvSpPr>
          <p:spPr bwMode="auto">
            <a:xfrm>
              <a:off x="2112" y="3456"/>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a:solidFill>
                    <a:schemeClr val="hlink"/>
                  </a:solidFill>
                  <a:latin typeface="Arial Black" pitchFamily="34" charset="0"/>
                </a:rPr>
                <a:t>7</a:t>
              </a:r>
              <a:endParaRPr lang="en-US" i="0"/>
            </a:p>
          </p:txBody>
        </p:sp>
        <p:sp>
          <p:nvSpPr>
            <p:cNvPr id="527392" name="Oval 32"/>
            <p:cNvSpPr>
              <a:spLocks noChangeArrowheads="1"/>
            </p:cNvSpPr>
            <p:nvPr/>
          </p:nvSpPr>
          <p:spPr bwMode="auto">
            <a:xfrm>
              <a:off x="2112" y="3456"/>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27393" name="Rectangle 33"/>
          <p:cNvSpPr>
            <a:spLocks noChangeArrowheads="1"/>
          </p:cNvSpPr>
          <p:nvPr/>
        </p:nvSpPr>
        <p:spPr bwMode="auto">
          <a:xfrm>
            <a:off x="3049350" y="2928938"/>
            <a:ext cx="5080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94" name="Text Box 34"/>
          <p:cNvSpPr txBox="1">
            <a:spLocks noChangeArrowheads="1"/>
          </p:cNvSpPr>
          <p:nvPr/>
        </p:nvSpPr>
        <p:spPr bwMode="auto">
          <a:xfrm rot="16200000">
            <a:off x="2410256" y="3893128"/>
            <a:ext cx="181768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cap="all" dirty="0" smtClean="0">
                <a:solidFill>
                  <a:srgbClr val="006699"/>
                </a:solidFill>
                <a:latin typeface="Arial Black" pitchFamily="34" charset="0"/>
              </a:rPr>
              <a:t>Customer</a:t>
            </a:r>
          </a:p>
          <a:p>
            <a:pPr>
              <a:spcBef>
                <a:spcPct val="50000"/>
              </a:spcBef>
            </a:pPr>
            <a:r>
              <a:rPr lang="en-US" sz="900" i="0" cap="all" dirty="0" smtClean="0">
                <a:solidFill>
                  <a:srgbClr val="006699"/>
                </a:solidFill>
                <a:latin typeface="Arial Black" pitchFamily="34" charset="0"/>
              </a:rPr>
              <a:t>Importance Rating</a:t>
            </a:r>
            <a:endParaRPr lang="en-US" sz="1600" i="0" cap="all" dirty="0">
              <a:solidFill>
                <a:srgbClr val="006699"/>
              </a:solidFill>
            </a:endParaRPr>
          </a:p>
        </p:txBody>
      </p:sp>
      <p:grpSp>
        <p:nvGrpSpPr>
          <p:cNvPr id="8" name="Group 35"/>
          <p:cNvGrpSpPr>
            <a:grpSpLocks/>
          </p:cNvGrpSpPr>
          <p:nvPr/>
        </p:nvGrpSpPr>
        <p:grpSpPr bwMode="auto">
          <a:xfrm>
            <a:off x="3120788" y="3001963"/>
            <a:ext cx="363537" cy="361950"/>
            <a:chOff x="3504" y="1392"/>
            <a:chExt cx="240" cy="240"/>
          </a:xfrm>
        </p:grpSpPr>
        <p:sp>
          <p:nvSpPr>
            <p:cNvPr id="20506" name="Text Box 36"/>
            <p:cNvSpPr txBox="1">
              <a:spLocks noChangeArrowheads="1"/>
            </p:cNvSpPr>
            <p:nvPr/>
          </p:nvSpPr>
          <p:spPr bwMode="auto">
            <a:xfrm>
              <a:off x="3504" y="1392"/>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2</a:t>
              </a:r>
              <a:endParaRPr lang="en-US" i="0" dirty="0"/>
            </a:p>
          </p:txBody>
        </p:sp>
        <p:sp>
          <p:nvSpPr>
            <p:cNvPr id="527397" name="Oval 37"/>
            <p:cNvSpPr>
              <a:spLocks noChangeArrowheads="1"/>
            </p:cNvSpPr>
            <p:nvPr/>
          </p:nvSpPr>
          <p:spPr bwMode="auto">
            <a:xfrm>
              <a:off x="3504" y="1392"/>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27398" name="Text Box 38"/>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smtClean="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40" name="Rectangle 33"/>
          <p:cNvSpPr>
            <a:spLocks noChangeArrowheads="1"/>
          </p:cNvSpPr>
          <p:nvPr/>
        </p:nvSpPr>
        <p:spPr bwMode="auto">
          <a:xfrm>
            <a:off x="5673725" y="2928938"/>
            <a:ext cx="5080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1" name="Text Box 34"/>
          <p:cNvSpPr txBox="1">
            <a:spLocks noChangeArrowheads="1"/>
          </p:cNvSpPr>
          <p:nvPr/>
        </p:nvSpPr>
        <p:spPr bwMode="auto">
          <a:xfrm rot="16200000">
            <a:off x="4987131" y="3998119"/>
            <a:ext cx="1817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dirty="0">
                <a:solidFill>
                  <a:srgbClr val="006699"/>
                </a:solidFill>
                <a:latin typeface="Arial Black" pitchFamily="34" charset="0"/>
              </a:rPr>
              <a:t>BENCHMARKING</a:t>
            </a:r>
            <a:endParaRPr lang="en-US" sz="1600" i="0" dirty="0">
              <a:solidFill>
                <a:srgbClr val="006699"/>
              </a:solidFill>
            </a:endParaRPr>
          </a:p>
        </p:txBody>
      </p:sp>
      <p:grpSp>
        <p:nvGrpSpPr>
          <p:cNvPr id="42" name="Group 35"/>
          <p:cNvGrpSpPr>
            <a:grpSpLocks/>
          </p:cNvGrpSpPr>
          <p:nvPr/>
        </p:nvGrpSpPr>
        <p:grpSpPr bwMode="auto">
          <a:xfrm>
            <a:off x="5745163" y="3001963"/>
            <a:ext cx="363537" cy="361950"/>
            <a:chOff x="3504" y="1392"/>
            <a:chExt cx="240" cy="240"/>
          </a:xfrm>
        </p:grpSpPr>
        <p:sp>
          <p:nvSpPr>
            <p:cNvPr id="43" name="Text Box 36"/>
            <p:cNvSpPr txBox="1">
              <a:spLocks noChangeArrowheads="1"/>
            </p:cNvSpPr>
            <p:nvPr/>
          </p:nvSpPr>
          <p:spPr bwMode="auto">
            <a:xfrm>
              <a:off x="3504" y="1392"/>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a:solidFill>
                    <a:schemeClr val="hlink"/>
                  </a:solidFill>
                  <a:latin typeface="Arial Black" pitchFamily="34" charset="0"/>
                </a:rPr>
                <a:t>8</a:t>
              </a:r>
              <a:endParaRPr lang="en-US" i="0"/>
            </a:p>
          </p:txBody>
        </p:sp>
        <p:sp>
          <p:nvSpPr>
            <p:cNvPr id="44" name="Oval 37"/>
            <p:cNvSpPr>
              <a:spLocks noChangeArrowheads="1"/>
            </p:cNvSpPr>
            <p:nvPr/>
          </p:nvSpPr>
          <p:spPr bwMode="auto">
            <a:xfrm>
              <a:off x="3504" y="1392"/>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11" name="Slide Number Placeholder 10"/>
          <p:cNvSpPr>
            <a:spLocks noGrp="1"/>
          </p:cNvSpPr>
          <p:nvPr>
            <p:ph type="sldNum" sz="quarter" idx="11"/>
          </p:nvPr>
        </p:nvSpPr>
        <p:spPr/>
        <p:txBody>
          <a:bodyPr/>
          <a:lstStyle/>
          <a:p>
            <a:pPr>
              <a:defRPr/>
            </a:pPr>
            <a:fld id="{711F65EB-6557-4ED5-9A86-97C36D31871B}" type="slidenum">
              <a:rPr lang="en-US" smtClean="0"/>
              <a:pPr>
                <a:defRPr/>
              </a:pPr>
              <a:t>24</a:t>
            </a:fld>
            <a:endParaRPr lang="en-US"/>
          </a:p>
        </p:txBody>
      </p:sp>
      <p:sp>
        <p:nvSpPr>
          <p:cNvPr id="12" name="Footer Placeholder 11"/>
          <p:cNvSpPr>
            <a:spLocks noGrp="1"/>
          </p:cNvSpPr>
          <p:nvPr>
            <p:ph type="ftr" sz="quarter" idx="12"/>
          </p:nvPr>
        </p:nvSpPr>
        <p:spPr>
          <a:xfrm>
            <a:off x="1765300" y="6381751"/>
            <a:ext cx="2895600" cy="336549"/>
          </a:xfrm>
        </p:spPr>
        <p:txBody>
          <a:bodyPr/>
          <a:lstStyle/>
          <a:p>
            <a:r>
              <a:rPr lang="en-US" smtClean="0"/>
              <a:t>Dr. Mohammad O. Hamdan</a:t>
            </a:r>
            <a:endParaRPr lang="en-US" dirty="0"/>
          </a:p>
        </p:txBody>
      </p:sp>
      <p:sp>
        <p:nvSpPr>
          <p:cNvPr id="9" name="Rectangle 8"/>
          <p:cNvSpPr/>
          <p:nvPr/>
        </p:nvSpPr>
        <p:spPr>
          <a:xfrm>
            <a:off x="6684134" y="3338275"/>
            <a:ext cx="1674254" cy="1200329"/>
          </a:xfrm>
          <a:prstGeom prst="rect">
            <a:avLst/>
          </a:prstGeom>
        </p:spPr>
        <p:txBody>
          <a:bodyPr wrap="square">
            <a:spAutoFit/>
          </a:bodyPr>
          <a:lstStyle/>
          <a:p>
            <a:r>
              <a:rPr lang="en-US" sz="2400" b="1" i="0" dirty="0" smtClean="0">
                <a:latin typeface="Cambria" pitchFamily="18" charset="0"/>
              </a:rPr>
              <a:t>Let us build the HOUSE</a:t>
            </a:r>
            <a:endParaRPr lang="en-US" sz="2400" b="1" i="0" dirty="0">
              <a:latin typeface="Cambria"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27363"/>
                                        </p:tgtEl>
                                        <p:attrNameLst>
                                          <p:attrName>ppt_w</p:attrName>
                                        </p:attrNameLst>
                                      </p:cBhvr>
                                      <p:tavLst>
                                        <p:tav tm="0">
                                          <p:val>
                                            <p:strVal val="ppt_w"/>
                                          </p:val>
                                        </p:tav>
                                        <p:tav tm="100000">
                                          <p:val>
                                            <p:fltVal val="0"/>
                                          </p:val>
                                        </p:tav>
                                      </p:tavLst>
                                    </p:anim>
                                    <p:anim calcmode="lin" valueType="num">
                                      <p:cBhvr>
                                        <p:cTn id="7" dur="500"/>
                                        <p:tgtEl>
                                          <p:spTgt spid="527363"/>
                                        </p:tgtEl>
                                        <p:attrNameLst>
                                          <p:attrName>ppt_h</p:attrName>
                                        </p:attrNameLst>
                                      </p:cBhvr>
                                      <p:tavLst>
                                        <p:tav tm="0">
                                          <p:val>
                                            <p:strVal val="ppt_h"/>
                                          </p:val>
                                        </p:tav>
                                        <p:tav tm="100000">
                                          <p:val>
                                            <p:fltVal val="0"/>
                                          </p:val>
                                        </p:tav>
                                      </p:tavLst>
                                    </p:anim>
                                    <p:animEffect transition="out" filter="fade">
                                      <p:cBhvr>
                                        <p:cTn id="8" dur="500"/>
                                        <p:tgtEl>
                                          <p:spTgt spid="527363"/>
                                        </p:tgtEl>
                                      </p:cBhvr>
                                    </p:animEffect>
                                    <p:set>
                                      <p:cBhvr>
                                        <p:cTn id="9" dur="1" fill="hold">
                                          <p:stCondLst>
                                            <p:cond delay="499"/>
                                          </p:stCondLst>
                                        </p:cTn>
                                        <p:tgtEl>
                                          <p:spTgt spid="527363"/>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527364"/>
                                        </p:tgtEl>
                                        <p:attrNameLst>
                                          <p:attrName>ppt_w</p:attrName>
                                        </p:attrNameLst>
                                      </p:cBhvr>
                                      <p:tavLst>
                                        <p:tav tm="0">
                                          <p:val>
                                            <p:strVal val="ppt_w"/>
                                          </p:val>
                                        </p:tav>
                                        <p:tav tm="100000">
                                          <p:val>
                                            <p:fltVal val="0"/>
                                          </p:val>
                                        </p:tav>
                                      </p:tavLst>
                                    </p:anim>
                                    <p:anim calcmode="lin" valueType="num">
                                      <p:cBhvr>
                                        <p:cTn id="12" dur="500"/>
                                        <p:tgtEl>
                                          <p:spTgt spid="527364"/>
                                        </p:tgtEl>
                                        <p:attrNameLst>
                                          <p:attrName>ppt_h</p:attrName>
                                        </p:attrNameLst>
                                      </p:cBhvr>
                                      <p:tavLst>
                                        <p:tav tm="0">
                                          <p:val>
                                            <p:strVal val="ppt_h"/>
                                          </p:val>
                                        </p:tav>
                                        <p:tav tm="100000">
                                          <p:val>
                                            <p:fltVal val="0"/>
                                          </p:val>
                                        </p:tav>
                                      </p:tavLst>
                                    </p:anim>
                                    <p:animEffect transition="out" filter="fade">
                                      <p:cBhvr>
                                        <p:cTn id="13" dur="500"/>
                                        <p:tgtEl>
                                          <p:spTgt spid="527364"/>
                                        </p:tgtEl>
                                      </p:cBhvr>
                                    </p:animEffect>
                                    <p:set>
                                      <p:cBhvr>
                                        <p:cTn id="14" dur="1" fill="hold">
                                          <p:stCondLst>
                                            <p:cond delay="499"/>
                                          </p:stCondLst>
                                        </p:cTn>
                                        <p:tgtEl>
                                          <p:spTgt spid="527364"/>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527365"/>
                                        </p:tgtEl>
                                        <p:attrNameLst>
                                          <p:attrName>ppt_w</p:attrName>
                                        </p:attrNameLst>
                                      </p:cBhvr>
                                      <p:tavLst>
                                        <p:tav tm="0">
                                          <p:val>
                                            <p:strVal val="ppt_w"/>
                                          </p:val>
                                        </p:tav>
                                        <p:tav tm="100000">
                                          <p:val>
                                            <p:fltVal val="0"/>
                                          </p:val>
                                        </p:tav>
                                      </p:tavLst>
                                    </p:anim>
                                    <p:anim calcmode="lin" valueType="num">
                                      <p:cBhvr>
                                        <p:cTn id="17" dur="500"/>
                                        <p:tgtEl>
                                          <p:spTgt spid="527365"/>
                                        </p:tgtEl>
                                        <p:attrNameLst>
                                          <p:attrName>ppt_h</p:attrName>
                                        </p:attrNameLst>
                                      </p:cBhvr>
                                      <p:tavLst>
                                        <p:tav tm="0">
                                          <p:val>
                                            <p:strVal val="ppt_h"/>
                                          </p:val>
                                        </p:tav>
                                        <p:tav tm="100000">
                                          <p:val>
                                            <p:fltVal val="0"/>
                                          </p:val>
                                        </p:tav>
                                      </p:tavLst>
                                    </p:anim>
                                    <p:animEffect transition="out" filter="fade">
                                      <p:cBhvr>
                                        <p:cTn id="18" dur="500"/>
                                        <p:tgtEl>
                                          <p:spTgt spid="527365"/>
                                        </p:tgtEl>
                                      </p:cBhvr>
                                    </p:animEffect>
                                    <p:set>
                                      <p:cBhvr>
                                        <p:cTn id="19" dur="1" fill="hold">
                                          <p:stCondLst>
                                            <p:cond delay="499"/>
                                          </p:stCondLst>
                                        </p:cTn>
                                        <p:tgtEl>
                                          <p:spTgt spid="527365"/>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527366"/>
                                        </p:tgtEl>
                                        <p:attrNameLst>
                                          <p:attrName>ppt_w</p:attrName>
                                        </p:attrNameLst>
                                      </p:cBhvr>
                                      <p:tavLst>
                                        <p:tav tm="0">
                                          <p:val>
                                            <p:strVal val="ppt_w"/>
                                          </p:val>
                                        </p:tav>
                                        <p:tav tm="100000">
                                          <p:val>
                                            <p:fltVal val="0"/>
                                          </p:val>
                                        </p:tav>
                                      </p:tavLst>
                                    </p:anim>
                                    <p:anim calcmode="lin" valueType="num">
                                      <p:cBhvr>
                                        <p:cTn id="22" dur="500"/>
                                        <p:tgtEl>
                                          <p:spTgt spid="527366"/>
                                        </p:tgtEl>
                                        <p:attrNameLst>
                                          <p:attrName>ppt_h</p:attrName>
                                        </p:attrNameLst>
                                      </p:cBhvr>
                                      <p:tavLst>
                                        <p:tav tm="0">
                                          <p:val>
                                            <p:strVal val="ppt_h"/>
                                          </p:val>
                                        </p:tav>
                                        <p:tav tm="100000">
                                          <p:val>
                                            <p:fltVal val="0"/>
                                          </p:val>
                                        </p:tav>
                                      </p:tavLst>
                                    </p:anim>
                                    <p:animEffect transition="out" filter="fade">
                                      <p:cBhvr>
                                        <p:cTn id="23" dur="500"/>
                                        <p:tgtEl>
                                          <p:spTgt spid="527366"/>
                                        </p:tgtEl>
                                      </p:cBhvr>
                                    </p:animEffect>
                                    <p:set>
                                      <p:cBhvr>
                                        <p:cTn id="24" dur="1" fill="hold">
                                          <p:stCondLst>
                                            <p:cond delay="499"/>
                                          </p:stCondLst>
                                        </p:cTn>
                                        <p:tgtEl>
                                          <p:spTgt spid="527366"/>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527367"/>
                                        </p:tgtEl>
                                        <p:attrNameLst>
                                          <p:attrName>ppt_w</p:attrName>
                                        </p:attrNameLst>
                                      </p:cBhvr>
                                      <p:tavLst>
                                        <p:tav tm="0">
                                          <p:val>
                                            <p:strVal val="ppt_w"/>
                                          </p:val>
                                        </p:tav>
                                        <p:tav tm="100000">
                                          <p:val>
                                            <p:fltVal val="0"/>
                                          </p:val>
                                        </p:tav>
                                      </p:tavLst>
                                    </p:anim>
                                    <p:anim calcmode="lin" valueType="num">
                                      <p:cBhvr>
                                        <p:cTn id="27" dur="500"/>
                                        <p:tgtEl>
                                          <p:spTgt spid="527367"/>
                                        </p:tgtEl>
                                        <p:attrNameLst>
                                          <p:attrName>ppt_h</p:attrName>
                                        </p:attrNameLst>
                                      </p:cBhvr>
                                      <p:tavLst>
                                        <p:tav tm="0">
                                          <p:val>
                                            <p:strVal val="ppt_h"/>
                                          </p:val>
                                        </p:tav>
                                        <p:tav tm="100000">
                                          <p:val>
                                            <p:fltVal val="0"/>
                                          </p:val>
                                        </p:tav>
                                      </p:tavLst>
                                    </p:anim>
                                    <p:animEffect transition="out" filter="fade">
                                      <p:cBhvr>
                                        <p:cTn id="28" dur="500"/>
                                        <p:tgtEl>
                                          <p:spTgt spid="527367"/>
                                        </p:tgtEl>
                                      </p:cBhvr>
                                    </p:animEffect>
                                    <p:set>
                                      <p:cBhvr>
                                        <p:cTn id="29" dur="1" fill="hold">
                                          <p:stCondLst>
                                            <p:cond delay="499"/>
                                          </p:stCondLst>
                                        </p:cTn>
                                        <p:tgtEl>
                                          <p:spTgt spid="527367"/>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527368"/>
                                        </p:tgtEl>
                                        <p:attrNameLst>
                                          <p:attrName>ppt_w</p:attrName>
                                        </p:attrNameLst>
                                      </p:cBhvr>
                                      <p:tavLst>
                                        <p:tav tm="0">
                                          <p:val>
                                            <p:strVal val="ppt_w"/>
                                          </p:val>
                                        </p:tav>
                                        <p:tav tm="100000">
                                          <p:val>
                                            <p:fltVal val="0"/>
                                          </p:val>
                                        </p:tav>
                                      </p:tavLst>
                                    </p:anim>
                                    <p:anim calcmode="lin" valueType="num">
                                      <p:cBhvr>
                                        <p:cTn id="32" dur="500"/>
                                        <p:tgtEl>
                                          <p:spTgt spid="527368"/>
                                        </p:tgtEl>
                                        <p:attrNameLst>
                                          <p:attrName>ppt_h</p:attrName>
                                        </p:attrNameLst>
                                      </p:cBhvr>
                                      <p:tavLst>
                                        <p:tav tm="0">
                                          <p:val>
                                            <p:strVal val="ppt_h"/>
                                          </p:val>
                                        </p:tav>
                                        <p:tav tm="100000">
                                          <p:val>
                                            <p:fltVal val="0"/>
                                          </p:val>
                                        </p:tav>
                                      </p:tavLst>
                                    </p:anim>
                                    <p:animEffect transition="out" filter="fade">
                                      <p:cBhvr>
                                        <p:cTn id="33" dur="500"/>
                                        <p:tgtEl>
                                          <p:spTgt spid="527368"/>
                                        </p:tgtEl>
                                      </p:cBhvr>
                                    </p:animEffect>
                                    <p:set>
                                      <p:cBhvr>
                                        <p:cTn id="34" dur="1" fill="hold">
                                          <p:stCondLst>
                                            <p:cond delay="499"/>
                                          </p:stCondLst>
                                        </p:cTn>
                                        <p:tgtEl>
                                          <p:spTgt spid="527368"/>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527369"/>
                                        </p:tgtEl>
                                        <p:attrNameLst>
                                          <p:attrName>ppt_w</p:attrName>
                                        </p:attrNameLst>
                                      </p:cBhvr>
                                      <p:tavLst>
                                        <p:tav tm="0">
                                          <p:val>
                                            <p:strVal val="ppt_w"/>
                                          </p:val>
                                        </p:tav>
                                        <p:tav tm="100000">
                                          <p:val>
                                            <p:fltVal val="0"/>
                                          </p:val>
                                        </p:tav>
                                      </p:tavLst>
                                    </p:anim>
                                    <p:anim calcmode="lin" valueType="num">
                                      <p:cBhvr>
                                        <p:cTn id="37" dur="500"/>
                                        <p:tgtEl>
                                          <p:spTgt spid="527369"/>
                                        </p:tgtEl>
                                        <p:attrNameLst>
                                          <p:attrName>ppt_h</p:attrName>
                                        </p:attrNameLst>
                                      </p:cBhvr>
                                      <p:tavLst>
                                        <p:tav tm="0">
                                          <p:val>
                                            <p:strVal val="ppt_h"/>
                                          </p:val>
                                        </p:tav>
                                        <p:tav tm="100000">
                                          <p:val>
                                            <p:fltVal val="0"/>
                                          </p:val>
                                        </p:tav>
                                      </p:tavLst>
                                    </p:anim>
                                    <p:animEffect transition="out" filter="fade">
                                      <p:cBhvr>
                                        <p:cTn id="38" dur="500"/>
                                        <p:tgtEl>
                                          <p:spTgt spid="527369"/>
                                        </p:tgtEl>
                                      </p:cBhvr>
                                    </p:animEffect>
                                    <p:set>
                                      <p:cBhvr>
                                        <p:cTn id="39" dur="1" fill="hold">
                                          <p:stCondLst>
                                            <p:cond delay="499"/>
                                          </p:stCondLst>
                                        </p:cTn>
                                        <p:tgtEl>
                                          <p:spTgt spid="527369"/>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527370"/>
                                        </p:tgtEl>
                                        <p:attrNameLst>
                                          <p:attrName>ppt_w</p:attrName>
                                        </p:attrNameLst>
                                      </p:cBhvr>
                                      <p:tavLst>
                                        <p:tav tm="0">
                                          <p:val>
                                            <p:strVal val="ppt_w"/>
                                          </p:val>
                                        </p:tav>
                                        <p:tav tm="100000">
                                          <p:val>
                                            <p:fltVal val="0"/>
                                          </p:val>
                                        </p:tav>
                                      </p:tavLst>
                                    </p:anim>
                                    <p:anim calcmode="lin" valueType="num">
                                      <p:cBhvr>
                                        <p:cTn id="42" dur="500"/>
                                        <p:tgtEl>
                                          <p:spTgt spid="527370"/>
                                        </p:tgtEl>
                                        <p:attrNameLst>
                                          <p:attrName>ppt_h</p:attrName>
                                        </p:attrNameLst>
                                      </p:cBhvr>
                                      <p:tavLst>
                                        <p:tav tm="0">
                                          <p:val>
                                            <p:strVal val="ppt_h"/>
                                          </p:val>
                                        </p:tav>
                                        <p:tav tm="100000">
                                          <p:val>
                                            <p:fltVal val="0"/>
                                          </p:val>
                                        </p:tav>
                                      </p:tavLst>
                                    </p:anim>
                                    <p:animEffect transition="out" filter="fade">
                                      <p:cBhvr>
                                        <p:cTn id="43" dur="500"/>
                                        <p:tgtEl>
                                          <p:spTgt spid="527370"/>
                                        </p:tgtEl>
                                      </p:cBhvr>
                                    </p:animEffect>
                                    <p:set>
                                      <p:cBhvr>
                                        <p:cTn id="44" dur="1" fill="hold">
                                          <p:stCondLst>
                                            <p:cond delay="499"/>
                                          </p:stCondLst>
                                        </p:cTn>
                                        <p:tgtEl>
                                          <p:spTgt spid="527370"/>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527371"/>
                                        </p:tgtEl>
                                        <p:attrNameLst>
                                          <p:attrName>ppt_w</p:attrName>
                                        </p:attrNameLst>
                                      </p:cBhvr>
                                      <p:tavLst>
                                        <p:tav tm="0">
                                          <p:val>
                                            <p:strVal val="ppt_w"/>
                                          </p:val>
                                        </p:tav>
                                        <p:tav tm="100000">
                                          <p:val>
                                            <p:fltVal val="0"/>
                                          </p:val>
                                        </p:tav>
                                      </p:tavLst>
                                    </p:anim>
                                    <p:anim calcmode="lin" valueType="num">
                                      <p:cBhvr>
                                        <p:cTn id="47" dur="500"/>
                                        <p:tgtEl>
                                          <p:spTgt spid="527371"/>
                                        </p:tgtEl>
                                        <p:attrNameLst>
                                          <p:attrName>ppt_h</p:attrName>
                                        </p:attrNameLst>
                                      </p:cBhvr>
                                      <p:tavLst>
                                        <p:tav tm="0">
                                          <p:val>
                                            <p:strVal val="ppt_h"/>
                                          </p:val>
                                        </p:tav>
                                        <p:tav tm="100000">
                                          <p:val>
                                            <p:fltVal val="0"/>
                                          </p:val>
                                        </p:tav>
                                      </p:tavLst>
                                    </p:anim>
                                    <p:animEffect transition="out" filter="fade">
                                      <p:cBhvr>
                                        <p:cTn id="48" dur="500"/>
                                        <p:tgtEl>
                                          <p:spTgt spid="527371"/>
                                        </p:tgtEl>
                                      </p:cBhvr>
                                    </p:animEffect>
                                    <p:set>
                                      <p:cBhvr>
                                        <p:cTn id="49" dur="1" fill="hold">
                                          <p:stCondLst>
                                            <p:cond delay="499"/>
                                          </p:stCondLst>
                                        </p:cTn>
                                        <p:tgtEl>
                                          <p:spTgt spid="527371"/>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527372"/>
                                        </p:tgtEl>
                                        <p:attrNameLst>
                                          <p:attrName>ppt_w</p:attrName>
                                        </p:attrNameLst>
                                      </p:cBhvr>
                                      <p:tavLst>
                                        <p:tav tm="0">
                                          <p:val>
                                            <p:strVal val="ppt_w"/>
                                          </p:val>
                                        </p:tav>
                                        <p:tav tm="100000">
                                          <p:val>
                                            <p:fltVal val="0"/>
                                          </p:val>
                                        </p:tav>
                                      </p:tavLst>
                                    </p:anim>
                                    <p:anim calcmode="lin" valueType="num">
                                      <p:cBhvr>
                                        <p:cTn id="52" dur="500"/>
                                        <p:tgtEl>
                                          <p:spTgt spid="527372"/>
                                        </p:tgtEl>
                                        <p:attrNameLst>
                                          <p:attrName>ppt_h</p:attrName>
                                        </p:attrNameLst>
                                      </p:cBhvr>
                                      <p:tavLst>
                                        <p:tav tm="0">
                                          <p:val>
                                            <p:strVal val="ppt_h"/>
                                          </p:val>
                                        </p:tav>
                                        <p:tav tm="100000">
                                          <p:val>
                                            <p:fltVal val="0"/>
                                          </p:val>
                                        </p:tav>
                                      </p:tavLst>
                                    </p:anim>
                                    <p:animEffect transition="out" filter="fade">
                                      <p:cBhvr>
                                        <p:cTn id="53" dur="500"/>
                                        <p:tgtEl>
                                          <p:spTgt spid="527372"/>
                                        </p:tgtEl>
                                      </p:cBhvr>
                                    </p:animEffect>
                                    <p:set>
                                      <p:cBhvr>
                                        <p:cTn id="54" dur="1" fill="hold">
                                          <p:stCondLst>
                                            <p:cond delay="499"/>
                                          </p:stCondLst>
                                        </p:cTn>
                                        <p:tgtEl>
                                          <p:spTgt spid="527372"/>
                                        </p:tgtEl>
                                        <p:attrNameLst>
                                          <p:attrName>style.visibility</p:attrName>
                                        </p:attrNameLst>
                                      </p:cBhvr>
                                      <p:to>
                                        <p:strVal val="hidden"/>
                                      </p:to>
                                    </p:set>
                                  </p:childTnLst>
                                </p:cTn>
                              </p:par>
                              <p:par>
                                <p:cTn id="55" presetID="53" presetClass="exit" presetSubtype="32" fill="hold" grpId="0" nodeType="withEffect">
                                  <p:stCondLst>
                                    <p:cond delay="0"/>
                                  </p:stCondLst>
                                  <p:childTnLst>
                                    <p:anim calcmode="lin" valueType="num">
                                      <p:cBhvr>
                                        <p:cTn id="56" dur="500"/>
                                        <p:tgtEl>
                                          <p:spTgt spid="527373"/>
                                        </p:tgtEl>
                                        <p:attrNameLst>
                                          <p:attrName>ppt_w</p:attrName>
                                        </p:attrNameLst>
                                      </p:cBhvr>
                                      <p:tavLst>
                                        <p:tav tm="0">
                                          <p:val>
                                            <p:strVal val="ppt_w"/>
                                          </p:val>
                                        </p:tav>
                                        <p:tav tm="100000">
                                          <p:val>
                                            <p:fltVal val="0"/>
                                          </p:val>
                                        </p:tav>
                                      </p:tavLst>
                                    </p:anim>
                                    <p:anim calcmode="lin" valueType="num">
                                      <p:cBhvr>
                                        <p:cTn id="57" dur="500"/>
                                        <p:tgtEl>
                                          <p:spTgt spid="527373"/>
                                        </p:tgtEl>
                                        <p:attrNameLst>
                                          <p:attrName>ppt_h</p:attrName>
                                        </p:attrNameLst>
                                      </p:cBhvr>
                                      <p:tavLst>
                                        <p:tav tm="0">
                                          <p:val>
                                            <p:strVal val="ppt_h"/>
                                          </p:val>
                                        </p:tav>
                                        <p:tav tm="100000">
                                          <p:val>
                                            <p:fltVal val="0"/>
                                          </p:val>
                                        </p:tav>
                                      </p:tavLst>
                                    </p:anim>
                                    <p:animEffect transition="out" filter="fade">
                                      <p:cBhvr>
                                        <p:cTn id="58" dur="500"/>
                                        <p:tgtEl>
                                          <p:spTgt spid="527373"/>
                                        </p:tgtEl>
                                      </p:cBhvr>
                                    </p:animEffect>
                                    <p:set>
                                      <p:cBhvr>
                                        <p:cTn id="59" dur="1" fill="hold">
                                          <p:stCondLst>
                                            <p:cond delay="499"/>
                                          </p:stCondLst>
                                        </p:cTn>
                                        <p:tgtEl>
                                          <p:spTgt spid="527373"/>
                                        </p:tgtEl>
                                        <p:attrNameLst>
                                          <p:attrName>style.visibility</p:attrName>
                                        </p:attrNameLst>
                                      </p:cBhvr>
                                      <p:to>
                                        <p:strVal val="hidden"/>
                                      </p:to>
                                    </p:set>
                                  </p:childTnLst>
                                </p:cTn>
                              </p:par>
                              <p:par>
                                <p:cTn id="60" presetID="53" presetClass="exit" presetSubtype="32" fill="hold" grpId="0" nodeType="withEffect">
                                  <p:stCondLst>
                                    <p:cond delay="0"/>
                                  </p:stCondLst>
                                  <p:childTnLst>
                                    <p:anim calcmode="lin" valueType="num">
                                      <p:cBhvr>
                                        <p:cTn id="61" dur="500"/>
                                        <p:tgtEl>
                                          <p:spTgt spid="527374"/>
                                        </p:tgtEl>
                                        <p:attrNameLst>
                                          <p:attrName>ppt_w</p:attrName>
                                        </p:attrNameLst>
                                      </p:cBhvr>
                                      <p:tavLst>
                                        <p:tav tm="0">
                                          <p:val>
                                            <p:strVal val="ppt_w"/>
                                          </p:val>
                                        </p:tav>
                                        <p:tav tm="100000">
                                          <p:val>
                                            <p:fltVal val="0"/>
                                          </p:val>
                                        </p:tav>
                                      </p:tavLst>
                                    </p:anim>
                                    <p:anim calcmode="lin" valueType="num">
                                      <p:cBhvr>
                                        <p:cTn id="62" dur="500"/>
                                        <p:tgtEl>
                                          <p:spTgt spid="527374"/>
                                        </p:tgtEl>
                                        <p:attrNameLst>
                                          <p:attrName>ppt_h</p:attrName>
                                        </p:attrNameLst>
                                      </p:cBhvr>
                                      <p:tavLst>
                                        <p:tav tm="0">
                                          <p:val>
                                            <p:strVal val="ppt_h"/>
                                          </p:val>
                                        </p:tav>
                                        <p:tav tm="100000">
                                          <p:val>
                                            <p:fltVal val="0"/>
                                          </p:val>
                                        </p:tav>
                                      </p:tavLst>
                                    </p:anim>
                                    <p:animEffect transition="out" filter="fade">
                                      <p:cBhvr>
                                        <p:cTn id="63" dur="500"/>
                                        <p:tgtEl>
                                          <p:spTgt spid="527374"/>
                                        </p:tgtEl>
                                      </p:cBhvr>
                                    </p:animEffect>
                                    <p:set>
                                      <p:cBhvr>
                                        <p:cTn id="64" dur="1" fill="hold">
                                          <p:stCondLst>
                                            <p:cond delay="499"/>
                                          </p:stCondLst>
                                        </p:cTn>
                                        <p:tgtEl>
                                          <p:spTgt spid="527374"/>
                                        </p:tgtEl>
                                        <p:attrNameLst>
                                          <p:attrName>style.visibility</p:attrName>
                                        </p:attrNameLst>
                                      </p:cBhvr>
                                      <p:to>
                                        <p:strVal val="hidden"/>
                                      </p:to>
                                    </p:set>
                                  </p:childTnLst>
                                </p:cTn>
                              </p:par>
                              <p:par>
                                <p:cTn id="65" presetID="53" presetClass="exit" presetSubtype="32" fill="hold" nodeType="withEffect">
                                  <p:stCondLst>
                                    <p:cond delay="0"/>
                                  </p:stCondLst>
                                  <p:childTnLst>
                                    <p:anim calcmode="lin" valueType="num">
                                      <p:cBhvr>
                                        <p:cTn id="66" dur="500"/>
                                        <p:tgtEl>
                                          <p:spTgt spid="2"/>
                                        </p:tgtEl>
                                        <p:attrNameLst>
                                          <p:attrName>ppt_w</p:attrName>
                                        </p:attrNameLst>
                                      </p:cBhvr>
                                      <p:tavLst>
                                        <p:tav tm="0">
                                          <p:val>
                                            <p:strVal val="ppt_w"/>
                                          </p:val>
                                        </p:tav>
                                        <p:tav tm="100000">
                                          <p:val>
                                            <p:fltVal val="0"/>
                                          </p:val>
                                        </p:tav>
                                      </p:tavLst>
                                    </p:anim>
                                    <p:anim calcmode="lin" valueType="num">
                                      <p:cBhvr>
                                        <p:cTn id="67" dur="500"/>
                                        <p:tgtEl>
                                          <p:spTgt spid="2"/>
                                        </p:tgtEl>
                                        <p:attrNameLst>
                                          <p:attrName>ppt_h</p:attrName>
                                        </p:attrNameLst>
                                      </p:cBhvr>
                                      <p:tavLst>
                                        <p:tav tm="0">
                                          <p:val>
                                            <p:strVal val="ppt_h"/>
                                          </p:val>
                                        </p:tav>
                                        <p:tav tm="100000">
                                          <p:val>
                                            <p:fltVal val="0"/>
                                          </p:val>
                                        </p:tav>
                                      </p:tavLst>
                                    </p:anim>
                                    <p:animEffect transition="out" filter="fade">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3"/>
                                        </p:tgtEl>
                                        <p:attrNameLst>
                                          <p:attrName>ppt_w</p:attrName>
                                        </p:attrNameLst>
                                      </p:cBhvr>
                                      <p:tavLst>
                                        <p:tav tm="0">
                                          <p:val>
                                            <p:strVal val="ppt_w"/>
                                          </p:val>
                                        </p:tav>
                                        <p:tav tm="100000">
                                          <p:val>
                                            <p:fltVal val="0"/>
                                          </p:val>
                                        </p:tav>
                                      </p:tavLst>
                                    </p:anim>
                                    <p:anim calcmode="lin" valueType="num">
                                      <p:cBhvr>
                                        <p:cTn id="72" dur="500"/>
                                        <p:tgtEl>
                                          <p:spTgt spid="3"/>
                                        </p:tgtEl>
                                        <p:attrNameLst>
                                          <p:attrName>ppt_h</p:attrName>
                                        </p:attrNameLst>
                                      </p:cBhvr>
                                      <p:tavLst>
                                        <p:tav tm="0">
                                          <p:val>
                                            <p:strVal val="ppt_h"/>
                                          </p:val>
                                        </p:tav>
                                        <p:tav tm="100000">
                                          <p:val>
                                            <p:fltVal val="0"/>
                                          </p:val>
                                        </p:tav>
                                      </p:tavLst>
                                    </p:anim>
                                    <p:animEffect transition="out" filter="fade">
                                      <p:cBhvr>
                                        <p:cTn id="73" dur="500"/>
                                        <p:tgtEl>
                                          <p:spTgt spid="3"/>
                                        </p:tgtEl>
                                      </p:cBhvr>
                                    </p:animEffect>
                                    <p:set>
                                      <p:cBhvr>
                                        <p:cTn id="74" dur="1" fill="hold">
                                          <p:stCondLst>
                                            <p:cond delay="499"/>
                                          </p:stCondLst>
                                        </p:cTn>
                                        <p:tgtEl>
                                          <p:spTgt spid="3"/>
                                        </p:tgtEl>
                                        <p:attrNameLst>
                                          <p:attrName>style.visibility</p:attrName>
                                        </p:attrNameLst>
                                      </p:cBhvr>
                                      <p:to>
                                        <p:strVal val="hidden"/>
                                      </p:to>
                                    </p:set>
                                  </p:childTnLst>
                                </p:cTn>
                              </p:par>
                              <p:par>
                                <p:cTn id="75" presetID="53" presetClass="exit" presetSubtype="32" fill="hold" nodeType="withEffect">
                                  <p:stCondLst>
                                    <p:cond delay="0"/>
                                  </p:stCondLst>
                                  <p:childTnLst>
                                    <p:anim calcmode="lin" valueType="num">
                                      <p:cBhvr>
                                        <p:cTn id="76" dur="500"/>
                                        <p:tgtEl>
                                          <p:spTgt spid="4"/>
                                        </p:tgtEl>
                                        <p:attrNameLst>
                                          <p:attrName>ppt_w</p:attrName>
                                        </p:attrNameLst>
                                      </p:cBhvr>
                                      <p:tavLst>
                                        <p:tav tm="0">
                                          <p:val>
                                            <p:strVal val="ppt_w"/>
                                          </p:val>
                                        </p:tav>
                                        <p:tav tm="100000">
                                          <p:val>
                                            <p:fltVal val="0"/>
                                          </p:val>
                                        </p:tav>
                                      </p:tavLst>
                                    </p:anim>
                                    <p:anim calcmode="lin" valueType="num">
                                      <p:cBhvr>
                                        <p:cTn id="77" dur="500"/>
                                        <p:tgtEl>
                                          <p:spTgt spid="4"/>
                                        </p:tgtEl>
                                        <p:attrNameLst>
                                          <p:attrName>ppt_h</p:attrName>
                                        </p:attrNameLst>
                                      </p:cBhvr>
                                      <p:tavLst>
                                        <p:tav tm="0">
                                          <p:val>
                                            <p:strVal val="ppt_h"/>
                                          </p:val>
                                        </p:tav>
                                        <p:tav tm="100000">
                                          <p:val>
                                            <p:fltVal val="0"/>
                                          </p:val>
                                        </p:tav>
                                      </p:tavLst>
                                    </p:anim>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53" presetClass="exit" presetSubtype="32" fill="hold" nodeType="withEffect">
                                  <p:stCondLst>
                                    <p:cond delay="0"/>
                                  </p:stCondLst>
                                  <p:childTnLst>
                                    <p:anim calcmode="lin" valueType="num">
                                      <p:cBhvr>
                                        <p:cTn id="81" dur="500"/>
                                        <p:tgtEl>
                                          <p:spTgt spid="5"/>
                                        </p:tgtEl>
                                        <p:attrNameLst>
                                          <p:attrName>ppt_w</p:attrName>
                                        </p:attrNameLst>
                                      </p:cBhvr>
                                      <p:tavLst>
                                        <p:tav tm="0">
                                          <p:val>
                                            <p:strVal val="ppt_w"/>
                                          </p:val>
                                        </p:tav>
                                        <p:tav tm="100000">
                                          <p:val>
                                            <p:fltVal val="0"/>
                                          </p:val>
                                        </p:tav>
                                      </p:tavLst>
                                    </p:anim>
                                    <p:anim calcmode="lin" valueType="num">
                                      <p:cBhvr>
                                        <p:cTn id="82" dur="500"/>
                                        <p:tgtEl>
                                          <p:spTgt spid="5"/>
                                        </p:tgtEl>
                                        <p:attrNameLst>
                                          <p:attrName>ppt_h</p:attrName>
                                        </p:attrNameLst>
                                      </p:cBhvr>
                                      <p:tavLst>
                                        <p:tav tm="0">
                                          <p:val>
                                            <p:strVal val="ppt_h"/>
                                          </p:val>
                                        </p:tav>
                                        <p:tav tm="100000">
                                          <p:val>
                                            <p:fltVal val="0"/>
                                          </p:val>
                                        </p:tav>
                                      </p:tavLst>
                                    </p:anim>
                                    <p:animEffect transition="out" filter="fade">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par>
                                <p:cTn id="85" presetID="53" presetClass="exit" presetSubtype="32" fill="hold" nodeType="withEffect">
                                  <p:stCondLst>
                                    <p:cond delay="0"/>
                                  </p:stCondLst>
                                  <p:childTnLst>
                                    <p:anim calcmode="lin" valueType="num">
                                      <p:cBhvr>
                                        <p:cTn id="86" dur="500"/>
                                        <p:tgtEl>
                                          <p:spTgt spid="6"/>
                                        </p:tgtEl>
                                        <p:attrNameLst>
                                          <p:attrName>ppt_w</p:attrName>
                                        </p:attrNameLst>
                                      </p:cBhvr>
                                      <p:tavLst>
                                        <p:tav tm="0">
                                          <p:val>
                                            <p:strVal val="ppt_w"/>
                                          </p:val>
                                        </p:tav>
                                        <p:tav tm="100000">
                                          <p:val>
                                            <p:fltVal val="0"/>
                                          </p:val>
                                        </p:tav>
                                      </p:tavLst>
                                    </p:anim>
                                    <p:anim calcmode="lin" valueType="num">
                                      <p:cBhvr>
                                        <p:cTn id="87" dur="500"/>
                                        <p:tgtEl>
                                          <p:spTgt spid="6"/>
                                        </p:tgtEl>
                                        <p:attrNameLst>
                                          <p:attrName>ppt_h</p:attrName>
                                        </p:attrNameLst>
                                      </p:cBhvr>
                                      <p:tavLst>
                                        <p:tav tm="0">
                                          <p:val>
                                            <p:strVal val="ppt_h"/>
                                          </p:val>
                                        </p:tav>
                                        <p:tav tm="100000">
                                          <p:val>
                                            <p:fltVal val="0"/>
                                          </p:val>
                                        </p:tav>
                                      </p:tavLst>
                                    </p:anim>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53" presetClass="exit" presetSubtype="32" fill="hold" nodeType="withEffect">
                                  <p:stCondLst>
                                    <p:cond delay="0"/>
                                  </p:stCondLst>
                                  <p:childTnLst>
                                    <p:anim calcmode="lin" valueType="num">
                                      <p:cBhvr>
                                        <p:cTn id="91" dur="500"/>
                                        <p:tgtEl>
                                          <p:spTgt spid="7"/>
                                        </p:tgtEl>
                                        <p:attrNameLst>
                                          <p:attrName>ppt_w</p:attrName>
                                        </p:attrNameLst>
                                      </p:cBhvr>
                                      <p:tavLst>
                                        <p:tav tm="0">
                                          <p:val>
                                            <p:strVal val="ppt_w"/>
                                          </p:val>
                                        </p:tav>
                                        <p:tav tm="100000">
                                          <p:val>
                                            <p:fltVal val="0"/>
                                          </p:val>
                                        </p:tav>
                                      </p:tavLst>
                                    </p:anim>
                                    <p:anim calcmode="lin" valueType="num">
                                      <p:cBhvr>
                                        <p:cTn id="92" dur="500"/>
                                        <p:tgtEl>
                                          <p:spTgt spid="7"/>
                                        </p:tgtEl>
                                        <p:attrNameLst>
                                          <p:attrName>ppt_h</p:attrName>
                                        </p:attrNameLst>
                                      </p:cBhvr>
                                      <p:tavLst>
                                        <p:tav tm="0">
                                          <p:val>
                                            <p:strVal val="ppt_h"/>
                                          </p:val>
                                        </p:tav>
                                        <p:tav tm="100000">
                                          <p:val>
                                            <p:fltVal val="0"/>
                                          </p:val>
                                        </p:tav>
                                      </p:tavLst>
                                    </p:anim>
                                    <p:animEffect transition="out" filter="fad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53" presetClass="exit" presetSubtype="32" fill="hold" grpId="0" nodeType="withEffect">
                                  <p:stCondLst>
                                    <p:cond delay="0"/>
                                  </p:stCondLst>
                                  <p:childTnLst>
                                    <p:anim calcmode="lin" valueType="num">
                                      <p:cBhvr>
                                        <p:cTn id="96" dur="500"/>
                                        <p:tgtEl>
                                          <p:spTgt spid="527393"/>
                                        </p:tgtEl>
                                        <p:attrNameLst>
                                          <p:attrName>ppt_w</p:attrName>
                                        </p:attrNameLst>
                                      </p:cBhvr>
                                      <p:tavLst>
                                        <p:tav tm="0">
                                          <p:val>
                                            <p:strVal val="ppt_w"/>
                                          </p:val>
                                        </p:tav>
                                        <p:tav tm="100000">
                                          <p:val>
                                            <p:fltVal val="0"/>
                                          </p:val>
                                        </p:tav>
                                      </p:tavLst>
                                    </p:anim>
                                    <p:anim calcmode="lin" valueType="num">
                                      <p:cBhvr>
                                        <p:cTn id="97" dur="500"/>
                                        <p:tgtEl>
                                          <p:spTgt spid="527393"/>
                                        </p:tgtEl>
                                        <p:attrNameLst>
                                          <p:attrName>ppt_h</p:attrName>
                                        </p:attrNameLst>
                                      </p:cBhvr>
                                      <p:tavLst>
                                        <p:tav tm="0">
                                          <p:val>
                                            <p:strVal val="ppt_h"/>
                                          </p:val>
                                        </p:tav>
                                        <p:tav tm="100000">
                                          <p:val>
                                            <p:fltVal val="0"/>
                                          </p:val>
                                        </p:tav>
                                      </p:tavLst>
                                    </p:anim>
                                    <p:animEffect transition="out" filter="fade">
                                      <p:cBhvr>
                                        <p:cTn id="98" dur="500"/>
                                        <p:tgtEl>
                                          <p:spTgt spid="527393"/>
                                        </p:tgtEl>
                                      </p:cBhvr>
                                    </p:animEffect>
                                    <p:set>
                                      <p:cBhvr>
                                        <p:cTn id="99" dur="1" fill="hold">
                                          <p:stCondLst>
                                            <p:cond delay="499"/>
                                          </p:stCondLst>
                                        </p:cTn>
                                        <p:tgtEl>
                                          <p:spTgt spid="527393"/>
                                        </p:tgtEl>
                                        <p:attrNameLst>
                                          <p:attrName>style.visibility</p:attrName>
                                        </p:attrNameLst>
                                      </p:cBhvr>
                                      <p:to>
                                        <p:strVal val="hidden"/>
                                      </p:to>
                                    </p:set>
                                  </p:childTnLst>
                                </p:cTn>
                              </p:par>
                              <p:par>
                                <p:cTn id="100" presetID="53" presetClass="exit" presetSubtype="32" fill="hold" grpId="0" nodeType="withEffect">
                                  <p:stCondLst>
                                    <p:cond delay="0"/>
                                  </p:stCondLst>
                                  <p:childTnLst>
                                    <p:anim calcmode="lin" valueType="num">
                                      <p:cBhvr>
                                        <p:cTn id="101" dur="500"/>
                                        <p:tgtEl>
                                          <p:spTgt spid="527394"/>
                                        </p:tgtEl>
                                        <p:attrNameLst>
                                          <p:attrName>ppt_w</p:attrName>
                                        </p:attrNameLst>
                                      </p:cBhvr>
                                      <p:tavLst>
                                        <p:tav tm="0">
                                          <p:val>
                                            <p:strVal val="ppt_w"/>
                                          </p:val>
                                        </p:tav>
                                        <p:tav tm="100000">
                                          <p:val>
                                            <p:fltVal val="0"/>
                                          </p:val>
                                        </p:tav>
                                      </p:tavLst>
                                    </p:anim>
                                    <p:anim calcmode="lin" valueType="num">
                                      <p:cBhvr>
                                        <p:cTn id="102" dur="500"/>
                                        <p:tgtEl>
                                          <p:spTgt spid="527394"/>
                                        </p:tgtEl>
                                        <p:attrNameLst>
                                          <p:attrName>ppt_h</p:attrName>
                                        </p:attrNameLst>
                                      </p:cBhvr>
                                      <p:tavLst>
                                        <p:tav tm="0">
                                          <p:val>
                                            <p:strVal val="ppt_h"/>
                                          </p:val>
                                        </p:tav>
                                        <p:tav tm="100000">
                                          <p:val>
                                            <p:fltVal val="0"/>
                                          </p:val>
                                        </p:tav>
                                      </p:tavLst>
                                    </p:anim>
                                    <p:animEffect transition="out" filter="fade">
                                      <p:cBhvr>
                                        <p:cTn id="103" dur="500"/>
                                        <p:tgtEl>
                                          <p:spTgt spid="527394"/>
                                        </p:tgtEl>
                                      </p:cBhvr>
                                    </p:animEffect>
                                    <p:set>
                                      <p:cBhvr>
                                        <p:cTn id="104" dur="1" fill="hold">
                                          <p:stCondLst>
                                            <p:cond delay="499"/>
                                          </p:stCondLst>
                                        </p:cTn>
                                        <p:tgtEl>
                                          <p:spTgt spid="527394"/>
                                        </p:tgtEl>
                                        <p:attrNameLst>
                                          <p:attrName>style.visibility</p:attrName>
                                        </p:attrNameLst>
                                      </p:cBhvr>
                                      <p:to>
                                        <p:strVal val="hidden"/>
                                      </p:to>
                                    </p:set>
                                  </p:childTnLst>
                                </p:cTn>
                              </p:par>
                              <p:par>
                                <p:cTn id="105" presetID="53" presetClass="exit" presetSubtype="32" fill="hold" nodeType="withEffect">
                                  <p:stCondLst>
                                    <p:cond delay="0"/>
                                  </p:stCondLst>
                                  <p:childTnLst>
                                    <p:anim calcmode="lin" valueType="num">
                                      <p:cBhvr>
                                        <p:cTn id="106" dur="500"/>
                                        <p:tgtEl>
                                          <p:spTgt spid="8"/>
                                        </p:tgtEl>
                                        <p:attrNameLst>
                                          <p:attrName>ppt_w</p:attrName>
                                        </p:attrNameLst>
                                      </p:cBhvr>
                                      <p:tavLst>
                                        <p:tav tm="0">
                                          <p:val>
                                            <p:strVal val="ppt_w"/>
                                          </p:val>
                                        </p:tav>
                                        <p:tav tm="100000">
                                          <p:val>
                                            <p:fltVal val="0"/>
                                          </p:val>
                                        </p:tav>
                                      </p:tavLst>
                                    </p:anim>
                                    <p:anim calcmode="lin" valueType="num">
                                      <p:cBhvr>
                                        <p:cTn id="107" dur="500"/>
                                        <p:tgtEl>
                                          <p:spTgt spid="8"/>
                                        </p:tgtEl>
                                        <p:attrNameLst>
                                          <p:attrName>ppt_h</p:attrName>
                                        </p:attrNameLst>
                                      </p:cBhvr>
                                      <p:tavLst>
                                        <p:tav tm="0">
                                          <p:val>
                                            <p:strVal val="ppt_h"/>
                                          </p:val>
                                        </p:tav>
                                        <p:tav tm="100000">
                                          <p:val>
                                            <p:fltVal val="0"/>
                                          </p:val>
                                        </p:tav>
                                      </p:tavLst>
                                    </p:anim>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53" presetClass="exit" presetSubtype="32" fill="hold" grpId="0" nodeType="withEffect">
                                  <p:stCondLst>
                                    <p:cond delay="0"/>
                                  </p:stCondLst>
                                  <p:childTnLst>
                                    <p:anim calcmode="lin" valueType="num">
                                      <p:cBhvr>
                                        <p:cTn id="111" dur="500"/>
                                        <p:tgtEl>
                                          <p:spTgt spid="40"/>
                                        </p:tgtEl>
                                        <p:attrNameLst>
                                          <p:attrName>ppt_w</p:attrName>
                                        </p:attrNameLst>
                                      </p:cBhvr>
                                      <p:tavLst>
                                        <p:tav tm="0">
                                          <p:val>
                                            <p:strVal val="ppt_w"/>
                                          </p:val>
                                        </p:tav>
                                        <p:tav tm="100000">
                                          <p:val>
                                            <p:fltVal val="0"/>
                                          </p:val>
                                        </p:tav>
                                      </p:tavLst>
                                    </p:anim>
                                    <p:anim calcmode="lin" valueType="num">
                                      <p:cBhvr>
                                        <p:cTn id="112" dur="500"/>
                                        <p:tgtEl>
                                          <p:spTgt spid="40"/>
                                        </p:tgtEl>
                                        <p:attrNameLst>
                                          <p:attrName>ppt_h</p:attrName>
                                        </p:attrNameLst>
                                      </p:cBhvr>
                                      <p:tavLst>
                                        <p:tav tm="0">
                                          <p:val>
                                            <p:strVal val="ppt_h"/>
                                          </p:val>
                                        </p:tav>
                                        <p:tav tm="100000">
                                          <p:val>
                                            <p:fltVal val="0"/>
                                          </p:val>
                                        </p:tav>
                                      </p:tavLst>
                                    </p:anim>
                                    <p:animEffect transition="out" filter="fade">
                                      <p:cBhvr>
                                        <p:cTn id="113" dur="500"/>
                                        <p:tgtEl>
                                          <p:spTgt spid="40"/>
                                        </p:tgtEl>
                                      </p:cBhvr>
                                    </p:animEffect>
                                    <p:set>
                                      <p:cBhvr>
                                        <p:cTn id="114" dur="1" fill="hold">
                                          <p:stCondLst>
                                            <p:cond delay="499"/>
                                          </p:stCondLst>
                                        </p:cTn>
                                        <p:tgtEl>
                                          <p:spTgt spid="40"/>
                                        </p:tgtEl>
                                        <p:attrNameLst>
                                          <p:attrName>style.visibility</p:attrName>
                                        </p:attrNameLst>
                                      </p:cBhvr>
                                      <p:to>
                                        <p:strVal val="hidden"/>
                                      </p:to>
                                    </p:set>
                                  </p:childTnLst>
                                </p:cTn>
                              </p:par>
                              <p:par>
                                <p:cTn id="115" presetID="53" presetClass="exit" presetSubtype="32" fill="hold" grpId="0" nodeType="withEffect">
                                  <p:stCondLst>
                                    <p:cond delay="0"/>
                                  </p:stCondLst>
                                  <p:childTnLst>
                                    <p:anim calcmode="lin" valueType="num">
                                      <p:cBhvr>
                                        <p:cTn id="116" dur="500"/>
                                        <p:tgtEl>
                                          <p:spTgt spid="41"/>
                                        </p:tgtEl>
                                        <p:attrNameLst>
                                          <p:attrName>ppt_w</p:attrName>
                                        </p:attrNameLst>
                                      </p:cBhvr>
                                      <p:tavLst>
                                        <p:tav tm="0">
                                          <p:val>
                                            <p:strVal val="ppt_w"/>
                                          </p:val>
                                        </p:tav>
                                        <p:tav tm="100000">
                                          <p:val>
                                            <p:fltVal val="0"/>
                                          </p:val>
                                        </p:tav>
                                      </p:tavLst>
                                    </p:anim>
                                    <p:anim calcmode="lin" valueType="num">
                                      <p:cBhvr>
                                        <p:cTn id="117" dur="500"/>
                                        <p:tgtEl>
                                          <p:spTgt spid="41"/>
                                        </p:tgtEl>
                                        <p:attrNameLst>
                                          <p:attrName>ppt_h</p:attrName>
                                        </p:attrNameLst>
                                      </p:cBhvr>
                                      <p:tavLst>
                                        <p:tav tm="0">
                                          <p:val>
                                            <p:strVal val="ppt_h"/>
                                          </p:val>
                                        </p:tav>
                                        <p:tav tm="100000">
                                          <p:val>
                                            <p:fltVal val="0"/>
                                          </p:val>
                                        </p:tav>
                                      </p:tavLst>
                                    </p:anim>
                                    <p:animEffect transition="out" filter="fade">
                                      <p:cBhvr>
                                        <p:cTn id="118" dur="500"/>
                                        <p:tgtEl>
                                          <p:spTgt spid="41"/>
                                        </p:tgtEl>
                                      </p:cBhvr>
                                    </p:animEffect>
                                    <p:set>
                                      <p:cBhvr>
                                        <p:cTn id="119" dur="1" fill="hold">
                                          <p:stCondLst>
                                            <p:cond delay="499"/>
                                          </p:stCondLst>
                                        </p:cTn>
                                        <p:tgtEl>
                                          <p:spTgt spid="41"/>
                                        </p:tgtEl>
                                        <p:attrNameLst>
                                          <p:attrName>style.visibility</p:attrName>
                                        </p:attrNameLst>
                                      </p:cBhvr>
                                      <p:to>
                                        <p:strVal val="hidden"/>
                                      </p:to>
                                    </p:set>
                                  </p:childTnLst>
                                </p:cTn>
                              </p:par>
                              <p:par>
                                <p:cTn id="120" presetID="53" presetClass="exit" presetSubtype="32" fill="hold" nodeType="withEffect">
                                  <p:stCondLst>
                                    <p:cond delay="0"/>
                                  </p:stCondLst>
                                  <p:childTnLst>
                                    <p:anim calcmode="lin" valueType="num">
                                      <p:cBhvr>
                                        <p:cTn id="121" dur="500"/>
                                        <p:tgtEl>
                                          <p:spTgt spid="42"/>
                                        </p:tgtEl>
                                        <p:attrNameLst>
                                          <p:attrName>ppt_w</p:attrName>
                                        </p:attrNameLst>
                                      </p:cBhvr>
                                      <p:tavLst>
                                        <p:tav tm="0">
                                          <p:val>
                                            <p:strVal val="ppt_w"/>
                                          </p:val>
                                        </p:tav>
                                        <p:tav tm="100000">
                                          <p:val>
                                            <p:fltVal val="0"/>
                                          </p:val>
                                        </p:tav>
                                      </p:tavLst>
                                    </p:anim>
                                    <p:anim calcmode="lin" valueType="num">
                                      <p:cBhvr>
                                        <p:cTn id="122" dur="500"/>
                                        <p:tgtEl>
                                          <p:spTgt spid="42"/>
                                        </p:tgtEl>
                                        <p:attrNameLst>
                                          <p:attrName>ppt_h</p:attrName>
                                        </p:attrNameLst>
                                      </p:cBhvr>
                                      <p:tavLst>
                                        <p:tav tm="0">
                                          <p:val>
                                            <p:strVal val="ppt_h"/>
                                          </p:val>
                                        </p:tav>
                                        <p:tav tm="100000">
                                          <p:val>
                                            <p:fltVal val="0"/>
                                          </p:val>
                                        </p:tav>
                                      </p:tavLst>
                                    </p:anim>
                                    <p:animEffect transition="out" filter="fade">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Effect transition="in" filter="fade">
                                      <p:cBhvr>
                                        <p:cTn id="1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animBg="1"/>
      <p:bldP spid="527364" grpId="0"/>
      <p:bldP spid="527365" grpId="0" animBg="1"/>
      <p:bldP spid="527366" grpId="0"/>
      <p:bldP spid="527367" grpId="0" animBg="1"/>
      <p:bldP spid="527368" grpId="0"/>
      <p:bldP spid="527369" grpId="0" animBg="1"/>
      <p:bldP spid="527370" grpId="0"/>
      <p:bldP spid="527371" grpId="0" animBg="1"/>
      <p:bldP spid="527372" grpId="0"/>
      <p:bldP spid="527373" grpId="0" animBg="1"/>
      <p:bldP spid="527374" grpId="0"/>
      <p:bldP spid="527393" grpId="0" animBg="1"/>
      <p:bldP spid="527394" grpId="0"/>
      <p:bldP spid="40" grpId="0" animBg="1"/>
      <p:bldP spid="4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a:t>QFD Chart 1 (</a:t>
            </a:r>
            <a:r>
              <a:rPr lang="en-GB" dirty="0">
                <a:solidFill>
                  <a:srgbClr val="FFFF00"/>
                </a:solidFill>
              </a:rPr>
              <a:t>House of Quality</a:t>
            </a:r>
            <a:r>
              <a:rPr lang="en-GB" dirty="0"/>
              <a:t>)</a:t>
            </a:r>
            <a:endParaRPr lang="en-GB" sz="2000" dirty="0" smtClean="0"/>
          </a:p>
        </p:txBody>
      </p:sp>
      <p:sp>
        <p:nvSpPr>
          <p:cNvPr id="527363" name="Rectangle 3"/>
          <p:cNvSpPr>
            <a:spLocks noChangeArrowheads="1"/>
          </p:cNvSpPr>
          <p:nvPr/>
        </p:nvSpPr>
        <p:spPr bwMode="auto">
          <a:xfrm>
            <a:off x="2546900" y="2928938"/>
            <a:ext cx="5080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64" name="Text Box 4"/>
          <p:cNvSpPr txBox="1">
            <a:spLocks noChangeArrowheads="1"/>
          </p:cNvSpPr>
          <p:nvPr/>
        </p:nvSpPr>
        <p:spPr bwMode="auto">
          <a:xfrm rot="16200000">
            <a:off x="1885644" y="3998119"/>
            <a:ext cx="1817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dirty="0">
                <a:solidFill>
                  <a:srgbClr val="006699"/>
                </a:solidFill>
                <a:latin typeface="Arial Black" pitchFamily="34" charset="0"/>
              </a:rPr>
              <a:t>REQUIREMENTS</a:t>
            </a:r>
            <a:endParaRPr lang="en-US" sz="1600" i="0" dirty="0">
              <a:solidFill>
                <a:srgbClr val="006699"/>
              </a:solidFill>
            </a:endParaRPr>
          </a:p>
        </p:txBody>
      </p:sp>
      <p:sp>
        <p:nvSpPr>
          <p:cNvPr id="527365" name="Rectangle 5"/>
          <p:cNvSpPr>
            <a:spLocks noChangeArrowheads="1"/>
          </p:cNvSpPr>
          <p:nvPr/>
        </p:nvSpPr>
        <p:spPr bwMode="auto">
          <a:xfrm>
            <a:off x="3565525" y="2928938"/>
            <a:ext cx="21082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66" name="Text Box 6"/>
          <p:cNvSpPr txBox="1">
            <a:spLocks noChangeArrowheads="1"/>
          </p:cNvSpPr>
          <p:nvPr/>
        </p:nvSpPr>
        <p:spPr bwMode="auto">
          <a:xfrm>
            <a:off x="3638550" y="3913188"/>
            <a:ext cx="1889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000" i="0">
                <a:solidFill>
                  <a:srgbClr val="006699"/>
                </a:solidFill>
                <a:latin typeface="Arial Black" pitchFamily="34" charset="0"/>
              </a:rPr>
              <a:t>RELATIONSHIP MATRIX</a:t>
            </a:r>
            <a:endParaRPr lang="en-US" sz="1800" i="0">
              <a:solidFill>
                <a:srgbClr val="006699"/>
              </a:solidFill>
            </a:endParaRPr>
          </a:p>
        </p:txBody>
      </p:sp>
      <p:sp>
        <p:nvSpPr>
          <p:cNvPr id="527367" name="Rectangle 7"/>
          <p:cNvSpPr>
            <a:spLocks noChangeArrowheads="1"/>
          </p:cNvSpPr>
          <p:nvPr/>
        </p:nvSpPr>
        <p:spPr bwMode="auto">
          <a:xfrm rot="5400000">
            <a:off x="4364831" y="1620044"/>
            <a:ext cx="509588" cy="2108200"/>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68" name="Text Box 8"/>
          <p:cNvSpPr txBox="1">
            <a:spLocks noChangeArrowheads="1"/>
          </p:cNvSpPr>
          <p:nvPr/>
        </p:nvSpPr>
        <p:spPr bwMode="auto">
          <a:xfrm>
            <a:off x="4060825" y="2543175"/>
            <a:ext cx="130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a:solidFill>
                  <a:srgbClr val="006699"/>
                </a:solidFill>
                <a:latin typeface="Arial Black" pitchFamily="34" charset="0"/>
              </a:rPr>
              <a:t>SPECIFICATIONS</a:t>
            </a:r>
            <a:endParaRPr lang="en-US" sz="1600" i="0">
              <a:solidFill>
                <a:srgbClr val="006699"/>
              </a:solidFill>
            </a:endParaRPr>
          </a:p>
        </p:txBody>
      </p:sp>
      <p:sp>
        <p:nvSpPr>
          <p:cNvPr id="527369" name="AutoShape 9"/>
          <p:cNvSpPr>
            <a:spLocks noChangeArrowheads="1"/>
          </p:cNvSpPr>
          <p:nvPr/>
        </p:nvSpPr>
        <p:spPr bwMode="auto">
          <a:xfrm>
            <a:off x="3565525" y="1330325"/>
            <a:ext cx="2108200" cy="1089025"/>
          </a:xfrm>
          <a:prstGeom prst="triangle">
            <a:avLst>
              <a:gd name="adj" fmla="val 50000"/>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70" name="Text Box 10"/>
          <p:cNvSpPr txBox="1">
            <a:spLocks noChangeArrowheads="1"/>
          </p:cNvSpPr>
          <p:nvPr/>
        </p:nvSpPr>
        <p:spPr bwMode="auto">
          <a:xfrm>
            <a:off x="3689350" y="1931988"/>
            <a:ext cx="1889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endParaRPr lang="en-US" sz="900" i="0">
              <a:solidFill>
                <a:srgbClr val="006699"/>
              </a:solidFill>
              <a:latin typeface="Arial Black" pitchFamily="34" charset="0"/>
            </a:endParaRPr>
          </a:p>
          <a:p>
            <a:pPr>
              <a:spcBef>
                <a:spcPct val="50000"/>
              </a:spcBef>
            </a:pPr>
            <a:r>
              <a:rPr lang="en-US" sz="900" i="0">
                <a:solidFill>
                  <a:srgbClr val="006699"/>
                </a:solidFill>
                <a:latin typeface="Arial Black" pitchFamily="34" charset="0"/>
              </a:rPr>
              <a:t>CORRELATION MATRIX</a:t>
            </a:r>
            <a:endParaRPr lang="en-US" sz="1600" i="0">
              <a:solidFill>
                <a:srgbClr val="006699"/>
              </a:solidFill>
            </a:endParaRPr>
          </a:p>
        </p:txBody>
      </p:sp>
      <p:sp>
        <p:nvSpPr>
          <p:cNvPr id="527371" name="Rectangle 11"/>
          <p:cNvSpPr>
            <a:spLocks noChangeArrowheads="1"/>
          </p:cNvSpPr>
          <p:nvPr/>
        </p:nvSpPr>
        <p:spPr bwMode="auto">
          <a:xfrm rot="5400000">
            <a:off x="4364831" y="4236244"/>
            <a:ext cx="509588" cy="2108200"/>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72" name="Text Box 12"/>
          <p:cNvSpPr txBox="1">
            <a:spLocks noChangeArrowheads="1"/>
          </p:cNvSpPr>
          <p:nvPr/>
        </p:nvSpPr>
        <p:spPr bwMode="auto">
          <a:xfrm>
            <a:off x="4075113" y="514508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lgn="l">
              <a:spcBef>
                <a:spcPct val="50000"/>
              </a:spcBef>
            </a:pPr>
            <a:r>
              <a:rPr lang="en-US" sz="1000" i="0">
                <a:solidFill>
                  <a:srgbClr val="006699"/>
                </a:solidFill>
                <a:latin typeface="Arial Black" pitchFamily="34" charset="0"/>
              </a:rPr>
              <a:t>ABSOLUTE RATINGS</a:t>
            </a:r>
            <a:endParaRPr lang="en-US" sz="1800" i="0">
              <a:solidFill>
                <a:srgbClr val="006699"/>
              </a:solidFill>
            </a:endParaRPr>
          </a:p>
        </p:txBody>
      </p:sp>
      <p:sp>
        <p:nvSpPr>
          <p:cNvPr id="527373" name="Rectangle 13"/>
          <p:cNvSpPr>
            <a:spLocks noChangeArrowheads="1"/>
          </p:cNvSpPr>
          <p:nvPr/>
        </p:nvSpPr>
        <p:spPr bwMode="auto">
          <a:xfrm rot="5400000">
            <a:off x="4365625" y="4745038"/>
            <a:ext cx="508000" cy="2108200"/>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74" name="Text Box 14"/>
          <p:cNvSpPr txBox="1">
            <a:spLocks noChangeArrowheads="1"/>
          </p:cNvSpPr>
          <p:nvPr/>
        </p:nvSpPr>
        <p:spPr bwMode="auto">
          <a:xfrm>
            <a:off x="4075113" y="56515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lgn="l">
              <a:spcBef>
                <a:spcPct val="50000"/>
              </a:spcBef>
            </a:pPr>
            <a:r>
              <a:rPr lang="en-US" sz="1000" i="0">
                <a:solidFill>
                  <a:srgbClr val="006699"/>
                </a:solidFill>
                <a:latin typeface="Arial Black" pitchFamily="34" charset="0"/>
              </a:rPr>
              <a:t>RELATIVE RATINGS</a:t>
            </a:r>
            <a:endParaRPr lang="en-US" sz="1800" i="0">
              <a:solidFill>
                <a:srgbClr val="006699"/>
              </a:solidFill>
            </a:endParaRPr>
          </a:p>
        </p:txBody>
      </p:sp>
      <p:grpSp>
        <p:nvGrpSpPr>
          <p:cNvPr id="2" name="Group 15"/>
          <p:cNvGrpSpPr>
            <a:grpSpLocks/>
          </p:cNvGrpSpPr>
          <p:nvPr/>
        </p:nvGrpSpPr>
        <p:grpSpPr bwMode="auto">
          <a:xfrm>
            <a:off x="2631800" y="3001963"/>
            <a:ext cx="363538" cy="361950"/>
            <a:chOff x="1776" y="1392"/>
            <a:chExt cx="240" cy="240"/>
          </a:xfrm>
        </p:grpSpPr>
        <p:sp>
          <p:nvSpPr>
            <p:cNvPr id="20518" name="Text Box 16"/>
            <p:cNvSpPr txBox="1">
              <a:spLocks noChangeArrowheads="1"/>
            </p:cNvSpPr>
            <p:nvPr/>
          </p:nvSpPr>
          <p:spPr bwMode="auto">
            <a:xfrm>
              <a:off x="1776" y="1392"/>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a:solidFill>
                    <a:schemeClr val="hlink"/>
                  </a:solidFill>
                  <a:latin typeface="Arial Black" pitchFamily="34" charset="0"/>
                </a:rPr>
                <a:t>1</a:t>
              </a:r>
              <a:endParaRPr lang="en-US" i="0"/>
            </a:p>
          </p:txBody>
        </p:sp>
        <p:sp>
          <p:nvSpPr>
            <p:cNvPr id="527377" name="Oval 17"/>
            <p:cNvSpPr>
              <a:spLocks noChangeArrowheads="1"/>
            </p:cNvSpPr>
            <p:nvPr/>
          </p:nvSpPr>
          <p:spPr bwMode="auto">
            <a:xfrm>
              <a:off x="1776" y="1392"/>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3" name="Group 18"/>
          <p:cNvGrpSpPr>
            <a:grpSpLocks/>
          </p:cNvGrpSpPr>
          <p:nvPr/>
        </p:nvGrpSpPr>
        <p:grpSpPr bwMode="auto">
          <a:xfrm>
            <a:off x="3638550" y="2492375"/>
            <a:ext cx="363538" cy="363538"/>
            <a:chOff x="2112" y="1056"/>
            <a:chExt cx="240" cy="240"/>
          </a:xfrm>
        </p:grpSpPr>
        <p:sp>
          <p:nvSpPr>
            <p:cNvPr id="20516" name="Text Box 19"/>
            <p:cNvSpPr txBox="1">
              <a:spLocks noChangeArrowheads="1"/>
            </p:cNvSpPr>
            <p:nvPr/>
          </p:nvSpPr>
          <p:spPr bwMode="auto">
            <a:xfrm>
              <a:off x="2112" y="1056"/>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3</a:t>
              </a:r>
              <a:endParaRPr lang="en-US" i="0" dirty="0"/>
            </a:p>
          </p:txBody>
        </p:sp>
        <p:sp>
          <p:nvSpPr>
            <p:cNvPr id="527380" name="Oval 20"/>
            <p:cNvSpPr>
              <a:spLocks noChangeArrowheads="1"/>
            </p:cNvSpPr>
            <p:nvPr/>
          </p:nvSpPr>
          <p:spPr bwMode="auto">
            <a:xfrm>
              <a:off x="2112" y="1056"/>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4" name="Group 21"/>
          <p:cNvGrpSpPr>
            <a:grpSpLocks/>
          </p:cNvGrpSpPr>
          <p:nvPr/>
        </p:nvGrpSpPr>
        <p:grpSpPr bwMode="auto">
          <a:xfrm>
            <a:off x="4394200" y="3495675"/>
            <a:ext cx="363538" cy="363538"/>
            <a:chOff x="2611" y="1719"/>
            <a:chExt cx="240" cy="240"/>
          </a:xfrm>
        </p:grpSpPr>
        <p:sp>
          <p:nvSpPr>
            <p:cNvPr id="20514" name="Text Box 22"/>
            <p:cNvSpPr txBox="1">
              <a:spLocks noChangeArrowheads="1"/>
            </p:cNvSpPr>
            <p:nvPr/>
          </p:nvSpPr>
          <p:spPr bwMode="auto">
            <a:xfrm>
              <a:off x="2611" y="1719"/>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4</a:t>
              </a:r>
              <a:endParaRPr lang="en-US" i="0" dirty="0"/>
            </a:p>
          </p:txBody>
        </p:sp>
        <p:sp>
          <p:nvSpPr>
            <p:cNvPr id="527383" name="Oval 23"/>
            <p:cNvSpPr>
              <a:spLocks noChangeArrowheads="1"/>
            </p:cNvSpPr>
            <p:nvPr/>
          </p:nvSpPr>
          <p:spPr bwMode="auto">
            <a:xfrm>
              <a:off x="2611" y="1719"/>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5" name="Group 24"/>
          <p:cNvGrpSpPr>
            <a:grpSpLocks/>
          </p:cNvGrpSpPr>
          <p:nvPr/>
        </p:nvGrpSpPr>
        <p:grpSpPr bwMode="auto">
          <a:xfrm>
            <a:off x="4418013" y="1573213"/>
            <a:ext cx="363537" cy="363537"/>
            <a:chOff x="2627" y="448"/>
            <a:chExt cx="240" cy="241"/>
          </a:xfrm>
        </p:grpSpPr>
        <p:sp>
          <p:nvSpPr>
            <p:cNvPr id="20512" name="Text Box 25"/>
            <p:cNvSpPr txBox="1">
              <a:spLocks noChangeArrowheads="1"/>
            </p:cNvSpPr>
            <p:nvPr/>
          </p:nvSpPr>
          <p:spPr bwMode="auto">
            <a:xfrm>
              <a:off x="2627" y="448"/>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5</a:t>
              </a:r>
              <a:endParaRPr lang="en-US" i="0" dirty="0"/>
            </a:p>
          </p:txBody>
        </p:sp>
        <p:sp>
          <p:nvSpPr>
            <p:cNvPr id="527386" name="Oval 26"/>
            <p:cNvSpPr>
              <a:spLocks noChangeArrowheads="1"/>
            </p:cNvSpPr>
            <p:nvPr/>
          </p:nvSpPr>
          <p:spPr bwMode="auto">
            <a:xfrm>
              <a:off x="2627" y="449"/>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6" name="Group 27"/>
          <p:cNvGrpSpPr>
            <a:grpSpLocks/>
          </p:cNvGrpSpPr>
          <p:nvPr/>
        </p:nvGrpSpPr>
        <p:grpSpPr bwMode="auto">
          <a:xfrm>
            <a:off x="3638550" y="5108575"/>
            <a:ext cx="363538" cy="363538"/>
            <a:chOff x="2112" y="3120"/>
            <a:chExt cx="240" cy="240"/>
          </a:xfrm>
        </p:grpSpPr>
        <p:sp>
          <p:nvSpPr>
            <p:cNvPr id="20510" name="Text Box 28"/>
            <p:cNvSpPr txBox="1">
              <a:spLocks noChangeArrowheads="1"/>
            </p:cNvSpPr>
            <p:nvPr/>
          </p:nvSpPr>
          <p:spPr bwMode="auto">
            <a:xfrm>
              <a:off x="2112" y="3120"/>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a:solidFill>
                    <a:schemeClr val="hlink"/>
                  </a:solidFill>
                  <a:latin typeface="Arial Black" pitchFamily="34" charset="0"/>
                </a:rPr>
                <a:t>6</a:t>
              </a:r>
              <a:endParaRPr lang="en-US" i="0" dirty="0"/>
            </a:p>
          </p:txBody>
        </p:sp>
        <p:sp>
          <p:nvSpPr>
            <p:cNvPr id="527389" name="Oval 29"/>
            <p:cNvSpPr>
              <a:spLocks noChangeArrowheads="1"/>
            </p:cNvSpPr>
            <p:nvPr/>
          </p:nvSpPr>
          <p:spPr bwMode="auto">
            <a:xfrm>
              <a:off x="2112" y="3120"/>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7" name="Group 30"/>
          <p:cNvGrpSpPr>
            <a:grpSpLocks/>
          </p:cNvGrpSpPr>
          <p:nvPr/>
        </p:nvGrpSpPr>
        <p:grpSpPr bwMode="auto">
          <a:xfrm>
            <a:off x="3638550" y="5616575"/>
            <a:ext cx="363538" cy="363538"/>
            <a:chOff x="2112" y="3456"/>
            <a:chExt cx="240" cy="240"/>
          </a:xfrm>
        </p:grpSpPr>
        <p:sp>
          <p:nvSpPr>
            <p:cNvPr id="20508" name="Text Box 31"/>
            <p:cNvSpPr txBox="1">
              <a:spLocks noChangeArrowheads="1"/>
            </p:cNvSpPr>
            <p:nvPr/>
          </p:nvSpPr>
          <p:spPr bwMode="auto">
            <a:xfrm>
              <a:off x="2112" y="3456"/>
              <a:ext cx="2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a:solidFill>
                    <a:schemeClr val="hlink"/>
                  </a:solidFill>
                  <a:latin typeface="Arial Black" pitchFamily="34" charset="0"/>
                </a:rPr>
                <a:t>7</a:t>
              </a:r>
              <a:endParaRPr lang="en-US" i="0"/>
            </a:p>
          </p:txBody>
        </p:sp>
        <p:sp>
          <p:nvSpPr>
            <p:cNvPr id="527392" name="Oval 32"/>
            <p:cNvSpPr>
              <a:spLocks noChangeArrowheads="1"/>
            </p:cNvSpPr>
            <p:nvPr/>
          </p:nvSpPr>
          <p:spPr bwMode="auto">
            <a:xfrm>
              <a:off x="2112" y="3456"/>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27393" name="Rectangle 33"/>
          <p:cNvSpPr>
            <a:spLocks noChangeArrowheads="1"/>
          </p:cNvSpPr>
          <p:nvPr/>
        </p:nvSpPr>
        <p:spPr bwMode="auto">
          <a:xfrm>
            <a:off x="3049350" y="2928938"/>
            <a:ext cx="5080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7394" name="Text Box 34"/>
          <p:cNvSpPr txBox="1">
            <a:spLocks noChangeArrowheads="1"/>
          </p:cNvSpPr>
          <p:nvPr/>
        </p:nvSpPr>
        <p:spPr bwMode="auto">
          <a:xfrm rot="16200000">
            <a:off x="2410256" y="3893128"/>
            <a:ext cx="181768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cap="all" dirty="0" smtClean="0">
                <a:solidFill>
                  <a:srgbClr val="006699"/>
                </a:solidFill>
                <a:latin typeface="Arial Black" pitchFamily="34" charset="0"/>
              </a:rPr>
              <a:t>Customer</a:t>
            </a:r>
          </a:p>
          <a:p>
            <a:pPr>
              <a:spcBef>
                <a:spcPct val="50000"/>
              </a:spcBef>
            </a:pPr>
            <a:r>
              <a:rPr lang="en-US" sz="900" i="0" cap="all" dirty="0" smtClean="0">
                <a:solidFill>
                  <a:srgbClr val="006699"/>
                </a:solidFill>
                <a:latin typeface="Arial Black" pitchFamily="34" charset="0"/>
              </a:rPr>
              <a:t>Importance Rating</a:t>
            </a:r>
            <a:endParaRPr lang="en-US" sz="1600" i="0" cap="all" dirty="0">
              <a:solidFill>
                <a:srgbClr val="006699"/>
              </a:solidFill>
            </a:endParaRPr>
          </a:p>
        </p:txBody>
      </p:sp>
      <p:grpSp>
        <p:nvGrpSpPr>
          <p:cNvPr id="8" name="Group 35"/>
          <p:cNvGrpSpPr>
            <a:grpSpLocks/>
          </p:cNvGrpSpPr>
          <p:nvPr/>
        </p:nvGrpSpPr>
        <p:grpSpPr bwMode="auto">
          <a:xfrm>
            <a:off x="3120788" y="3001963"/>
            <a:ext cx="363537" cy="361950"/>
            <a:chOff x="3504" y="1392"/>
            <a:chExt cx="240" cy="240"/>
          </a:xfrm>
        </p:grpSpPr>
        <p:sp>
          <p:nvSpPr>
            <p:cNvPr id="20506" name="Text Box 36"/>
            <p:cNvSpPr txBox="1">
              <a:spLocks noChangeArrowheads="1"/>
            </p:cNvSpPr>
            <p:nvPr/>
          </p:nvSpPr>
          <p:spPr bwMode="auto">
            <a:xfrm>
              <a:off x="3504" y="1392"/>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dirty="0" smtClean="0">
                  <a:solidFill>
                    <a:schemeClr val="hlink"/>
                  </a:solidFill>
                  <a:latin typeface="Arial Black" pitchFamily="34" charset="0"/>
                </a:rPr>
                <a:t>2</a:t>
              </a:r>
              <a:endParaRPr lang="en-US" i="0" dirty="0"/>
            </a:p>
          </p:txBody>
        </p:sp>
        <p:sp>
          <p:nvSpPr>
            <p:cNvPr id="527397" name="Oval 37"/>
            <p:cNvSpPr>
              <a:spLocks noChangeArrowheads="1"/>
            </p:cNvSpPr>
            <p:nvPr/>
          </p:nvSpPr>
          <p:spPr bwMode="auto">
            <a:xfrm>
              <a:off x="3504" y="1392"/>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27398" name="Text Box 38"/>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smtClean="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40" name="Rectangle 33"/>
          <p:cNvSpPr>
            <a:spLocks noChangeArrowheads="1"/>
          </p:cNvSpPr>
          <p:nvPr/>
        </p:nvSpPr>
        <p:spPr bwMode="auto">
          <a:xfrm>
            <a:off x="5673725" y="2928938"/>
            <a:ext cx="508000" cy="210661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1" name="Text Box 34"/>
          <p:cNvSpPr txBox="1">
            <a:spLocks noChangeArrowheads="1"/>
          </p:cNvSpPr>
          <p:nvPr/>
        </p:nvSpPr>
        <p:spPr bwMode="auto">
          <a:xfrm rot="16200000">
            <a:off x="4987131" y="3998119"/>
            <a:ext cx="1817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900" i="0" dirty="0">
                <a:solidFill>
                  <a:srgbClr val="006699"/>
                </a:solidFill>
                <a:latin typeface="Arial Black" pitchFamily="34" charset="0"/>
              </a:rPr>
              <a:t>BENCHMARKING</a:t>
            </a:r>
            <a:endParaRPr lang="en-US" sz="1600" i="0" dirty="0">
              <a:solidFill>
                <a:srgbClr val="006699"/>
              </a:solidFill>
            </a:endParaRPr>
          </a:p>
        </p:txBody>
      </p:sp>
      <p:grpSp>
        <p:nvGrpSpPr>
          <p:cNvPr id="42" name="Group 35"/>
          <p:cNvGrpSpPr>
            <a:grpSpLocks/>
          </p:cNvGrpSpPr>
          <p:nvPr/>
        </p:nvGrpSpPr>
        <p:grpSpPr bwMode="auto">
          <a:xfrm>
            <a:off x="5745163" y="3001963"/>
            <a:ext cx="363537" cy="361950"/>
            <a:chOff x="3504" y="1392"/>
            <a:chExt cx="240" cy="240"/>
          </a:xfrm>
        </p:grpSpPr>
        <p:sp>
          <p:nvSpPr>
            <p:cNvPr id="43" name="Text Box 36"/>
            <p:cNvSpPr txBox="1">
              <a:spLocks noChangeArrowheads="1"/>
            </p:cNvSpPr>
            <p:nvPr/>
          </p:nvSpPr>
          <p:spPr bwMode="auto">
            <a:xfrm>
              <a:off x="3504" y="1392"/>
              <a:ext cx="24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1600" i="0">
                  <a:solidFill>
                    <a:schemeClr val="hlink"/>
                  </a:solidFill>
                  <a:latin typeface="Arial Black" pitchFamily="34" charset="0"/>
                </a:rPr>
                <a:t>8</a:t>
              </a:r>
              <a:endParaRPr lang="en-US" i="0"/>
            </a:p>
          </p:txBody>
        </p:sp>
        <p:sp>
          <p:nvSpPr>
            <p:cNvPr id="44" name="Oval 37"/>
            <p:cNvSpPr>
              <a:spLocks noChangeArrowheads="1"/>
            </p:cNvSpPr>
            <p:nvPr/>
          </p:nvSpPr>
          <p:spPr bwMode="auto">
            <a:xfrm>
              <a:off x="3504" y="1392"/>
              <a:ext cx="240" cy="24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11" name="Slide Number Placeholder 10"/>
          <p:cNvSpPr>
            <a:spLocks noGrp="1"/>
          </p:cNvSpPr>
          <p:nvPr>
            <p:ph type="sldNum" sz="quarter" idx="11"/>
          </p:nvPr>
        </p:nvSpPr>
        <p:spPr/>
        <p:txBody>
          <a:bodyPr/>
          <a:lstStyle/>
          <a:p>
            <a:pPr>
              <a:defRPr/>
            </a:pPr>
            <a:fld id="{711F65EB-6557-4ED5-9A86-97C36D31871B}" type="slidenum">
              <a:rPr lang="en-US" smtClean="0"/>
              <a:pPr>
                <a:defRPr/>
              </a:pPr>
              <a:t>25</a:t>
            </a:fld>
            <a:endParaRPr lang="en-US"/>
          </a:p>
        </p:txBody>
      </p:sp>
      <p:sp>
        <p:nvSpPr>
          <p:cNvPr id="12" name="Footer Placeholder 11"/>
          <p:cNvSpPr>
            <a:spLocks noGrp="1"/>
          </p:cNvSpPr>
          <p:nvPr>
            <p:ph type="ftr" sz="quarter" idx="12"/>
          </p:nvPr>
        </p:nvSpPr>
        <p:spPr>
          <a:xfrm>
            <a:off x="1765300" y="6381751"/>
            <a:ext cx="2895600" cy="336549"/>
          </a:xfrm>
        </p:spPr>
        <p:txBody>
          <a:bodyPr/>
          <a:lstStyle/>
          <a:p>
            <a:r>
              <a:rPr lang="en-US" smtClean="0"/>
              <a:t>Dr. Mohammad O. Hamdan</a:t>
            </a:r>
            <a:endParaRPr lang="en-US" dirty="0"/>
          </a:p>
        </p:txBody>
      </p:sp>
    </p:spTree>
    <p:extLst>
      <p:ext uri="{BB962C8B-B14F-4D97-AF65-F5344CB8AC3E}">
        <p14:creationId xmlns:p14="http://schemas.microsoft.com/office/powerpoint/2010/main" val="256238129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27363"/>
                                        </p:tgtEl>
                                        <p:attrNameLst>
                                          <p:attrName>style.visibility</p:attrName>
                                        </p:attrNameLst>
                                      </p:cBhvr>
                                      <p:to>
                                        <p:strVal val="visible"/>
                                      </p:to>
                                    </p:set>
                                    <p:animEffect transition="in" filter="dissolve">
                                      <p:cBhvr>
                                        <p:cTn id="13" dur="500"/>
                                        <p:tgtEl>
                                          <p:spTgt spid="52736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7364"/>
                                        </p:tgtEl>
                                        <p:attrNameLst>
                                          <p:attrName>style.visibility</p:attrName>
                                        </p:attrNameLst>
                                      </p:cBhvr>
                                      <p:to>
                                        <p:strVal val="visible"/>
                                      </p:to>
                                    </p:set>
                                    <p:animEffect transition="in" filter="dissolve">
                                      <p:cBhvr>
                                        <p:cTn id="16" dur="500"/>
                                        <p:tgtEl>
                                          <p:spTgt spid="52736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527393"/>
                                        </p:tgtEl>
                                        <p:attrNameLst>
                                          <p:attrName>style.visibility</p:attrName>
                                        </p:attrNameLst>
                                      </p:cBhvr>
                                      <p:to>
                                        <p:strVal val="visible"/>
                                      </p:to>
                                    </p:set>
                                    <p:animEffect transition="in" filter="dissolve">
                                      <p:cBhvr>
                                        <p:cTn id="25" dur="500"/>
                                        <p:tgtEl>
                                          <p:spTgt spid="52739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27394"/>
                                        </p:tgtEl>
                                        <p:attrNameLst>
                                          <p:attrName>style.visibility</p:attrName>
                                        </p:attrNameLst>
                                      </p:cBhvr>
                                      <p:to>
                                        <p:strVal val="visible"/>
                                      </p:to>
                                    </p:set>
                                    <p:animEffect transition="in" filter="dissolve">
                                      <p:cBhvr>
                                        <p:cTn id="28" dur="500"/>
                                        <p:tgtEl>
                                          <p:spTgt spid="52739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par>
                                <p:cTn id="35" presetID="9" presetClass="entr" presetSubtype="0" fill="hold" grpId="0" nodeType="withEffect">
                                  <p:stCondLst>
                                    <p:cond delay="0"/>
                                  </p:stCondLst>
                                  <p:childTnLst>
                                    <p:set>
                                      <p:cBhvr>
                                        <p:cTn id="36" dur="1" fill="hold">
                                          <p:stCondLst>
                                            <p:cond delay="0"/>
                                          </p:stCondLst>
                                        </p:cTn>
                                        <p:tgtEl>
                                          <p:spTgt spid="527367"/>
                                        </p:tgtEl>
                                        <p:attrNameLst>
                                          <p:attrName>style.visibility</p:attrName>
                                        </p:attrNameLst>
                                      </p:cBhvr>
                                      <p:to>
                                        <p:strVal val="visible"/>
                                      </p:to>
                                    </p:set>
                                    <p:animEffect transition="in" filter="dissolve">
                                      <p:cBhvr>
                                        <p:cTn id="37" dur="500"/>
                                        <p:tgtEl>
                                          <p:spTgt spid="52736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27368"/>
                                        </p:tgtEl>
                                        <p:attrNameLst>
                                          <p:attrName>style.visibility</p:attrName>
                                        </p:attrNameLst>
                                      </p:cBhvr>
                                      <p:to>
                                        <p:strVal val="visible"/>
                                      </p:to>
                                    </p:set>
                                    <p:animEffect transition="in" filter="dissolve">
                                      <p:cBhvr>
                                        <p:cTn id="40" dur="500"/>
                                        <p:tgtEl>
                                          <p:spTgt spid="52736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527365"/>
                                        </p:tgtEl>
                                        <p:attrNameLst>
                                          <p:attrName>style.visibility</p:attrName>
                                        </p:attrNameLst>
                                      </p:cBhvr>
                                      <p:to>
                                        <p:strVal val="visible"/>
                                      </p:to>
                                    </p:set>
                                    <p:animEffect transition="in" filter="dissolve">
                                      <p:cBhvr>
                                        <p:cTn id="49" dur="500"/>
                                        <p:tgtEl>
                                          <p:spTgt spid="52736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27366"/>
                                        </p:tgtEl>
                                        <p:attrNameLst>
                                          <p:attrName>style.visibility</p:attrName>
                                        </p:attrNameLst>
                                      </p:cBhvr>
                                      <p:to>
                                        <p:strVal val="visible"/>
                                      </p:to>
                                    </p:set>
                                    <p:animEffect transition="in" filter="dissolve">
                                      <p:cBhvr>
                                        <p:cTn id="52" dur="500"/>
                                        <p:tgtEl>
                                          <p:spTgt spid="5273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27369"/>
                                        </p:tgtEl>
                                        <p:attrNameLst>
                                          <p:attrName>style.visibility</p:attrName>
                                        </p:attrNameLst>
                                      </p:cBhvr>
                                      <p:to>
                                        <p:strVal val="visible"/>
                                      </p:to>
                                    </p:set>
                                    <p:animEffect transition="in" filter="dissolve">
                                      <p:cBhvr>
                                        <p:cTn id="63" dur="500"/>
                                        <p:tgtEl>
                                          <p:spTgt spid="52736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527370"/>
                                        </p:tgtEl>
                                        <p:attrNameLst>
                                          <p:attrName>style.visibility</p:attrName>
                                        </p:attrNameLst>
                                      </p:cBhvr>
                                      <p:to>
                                        <p:strVal val="visible"/>
                                      </p:to>
                                    </p:set>
                                    <p:animEffect transition="in" filter="dissolve">
                                      <p:cBhvr>
                                        <p:cTn id="68" dur="500"/>
                                        <p:tgtEl>
                                          <p:spTgt spid="52737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27371"/>
                                        </p:tgtEl>
                                        <p:attrNameLst>
                                          <p:attrName>style.visibility</p:attrName>
                                        </p:attrNameLst>
                                      </p:cBhvr>
                                      <p:to>
                                        <p:strVal val="visible"/>
                                      </p:to>
                                    </p:set>
                                    <p:animEffect transition="in" filter="dissolve">
                                      <p:cBhvr>
                                        <p:cTn id="79" dur="500"/>
                                        <p:tgtEl>
                                          <p:spTgt spid="5273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27372"/>
                                        </p:tgtEl>
                                        <p:attrNameLst>
                                          <p:attrName>style.visibility</p:attrName>
                                        </p:attrNameLst>
                                      </p:cBhvr>
                                      <p:to>
                                        <p:strVal val="visible"/>
                                      </p:to>
                                    </p:set>
                                    <p:animEffect transition="in" filter="dissolve">
                                      <p:cBhvr>
                                        <p:cTn id="84" dur="500"/>
                                        <p:tgtEl>
                                          <p:spTgt spid="52737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527373"/>
                                        </p:tgtEl>
                                        <p:attrNameLst>
                                          <p:attrName>style.visibility</p:attrName>
                                        </p:attrNameLst>
                                      </p:cBhvr>
                                      <p:to>
                                        <p:strVal val="visible"/>
                                      </p:to>
                                    </p:set>
                                    <p:animEffect transition="in" filter="dissolve">
                                      <p:cBhvr>
                                        <p:cTn id="95" dur="500"/>
                                        <p:tgtEl>
                                          <p:spTgt spid="52737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527374"/>
                                        </p:tgtEl>
                                        <p:attrNameLst>
                                          <p:attrName>style.visibility</p:attrName>
                                        </p:attrNameLst>
                                      </p:cBhvr>
                                      <p:to>
                                        <p:strVal val="visible"/>
                                      </p:to>
                                    </p:set>
                                    <p:animEffect transition="in" filter="dissolve">
                                      <p:cBhvr>
                                        <p:cTn id="100" dur="500"/>
                                        <p:tgtEl>
                                          <p:spTgt spid="527374"/>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additive="base">
                                        <p:cTn id="105" dur="500" fill="hold"/>
                                        <p:tgtEl>
                                          <p:spTgt spid="42"/>
                                        </p:tgtEl>
                                        <p:attrNameLst>
                                          <p:attrName>ppt_x</p:attrName>
                                        </p:attrNameLst>
                                      </p:cBhvr>
                                      <p:tavLst>
                                        <p:tav tm="0">
                                          <p:val>
                                            <p:strVal val="1+#ppt_w/2"/>
                                          </p:val>
                                        </p:tav>
                                        <p:tav tm="100000">
                                          <p:val>
                                            <p:strVal val="#ppt_x"/>
                                          </p:val>
                                        </p:tav>
                                      </p:tavLst>
                                    </p:anim>
                                    <p:anim calcmode="lin" valueType="num">
                                      <p:cBhvr additive="base">
                                        <p:cTn id="10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dissolve">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dissolve">
                                      <p:cBhvr>
                                        <p:cTn id="1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animBg="1"/>
      <p:bldP spid="527364" grpId="0" autoUpdateAnimBg="0"/>
      <p:bldP spid="527365" grpId="0" animBg="1"/>
      <p:bldP spid="527366" grpId="0" autoUpdateAnimBg="0"/>
      <p:bldP spid="527367" grpId="0" animBg="1"/>
      <p:bldP spid="527368" grpId="0" autoUpdateAnimBg="0"/>
      <p:bldP spid="527369" grpId="0" animBg="1"/>
      <p:bldP spid="527370" grpId="0" autoUpdateAnimBg="0"/>
      <p:bldP spid="527371" grpId="0" animBg="1"/>
      <p:bldP spid="527372" grpId="0" autoUpdateAnimBg="0"/>
      <p:bldP spid="527373" grpId="0" animBg="1"/>
      <p:bldP spid="527374" grpId="0" autoUpdateAnimBg="0"/>
      <p:bldP spid="527393" grpId="0" animBg="1"/>
      <p:bldP spid="527394" grpId="0" autoUpdateAnimBg="0"/>
      <p:bldP spid="40" grpId="0" animBg="1"/>
      <p:bldP spid="4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2" name="Canvas 4"/>
          <p:cNvGrpSpPr/>
          <p:nvPr/>
        </p:nvGrpSpPr>
        <p:grpSpPr>
          <a:xfrm>
            <a:off x="319425" y="1285858"/>
            <a:ext cx="4646295" cy="5356860"/>
            <a:chOff x="0" y="0"/>
            <a:chExt cx="4646295" cy="5356860"/>
          </a:xfrm>
        </p:grpSpPr>
        <p:grpSp>
          <p:nvGrpSpPr>
            <p:cNvPr id="1193" name="Group 1192"/>
            <p:cNvGrpSpPr>
              <a:grpSpLocks/>
            </p:cNvGrpSpPr>
            <p:nvPr/>
          </p:nvGrpSpPr>
          <p:grpSpPr bwMode="auto">
            <a:xfrm>
              <a:off x="1447165" y="1945640"/>
              <a:ext cx="2715895" cy="1282065"/>
              <a:chOff x="1447165" y="1945640"/>
              <a:chExt cx="4277" cy="2019"/>
            </a:xfrm>
          </p:grpSpPr>
          <p:sp>
            <p:nvSpPr>
              <p:cNvPr id="1579" name="Rectangle 1578"/>
              <p:cNvSpPr>
                <a:spLocks noChangeArrowheads="1"/>
              </p:cNvSpPr>
              <p:nvPr/>
            </p:nvSpPr>
            <p:spPr bwMode="auto">
              <a:xfrm rot="16200000">
                <a:off x="1447275" y="1947513"/>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580" name="Rectangle 1579"/>
              <p:cNvSpPr>
                <a:spLocks noChangeArrowheads="1"/>
              </p:cNvSpPr>
              <p:nvPr/>
            </p:nvSpPr>
            <p:spPr bwMode="auto">
              <a:xfrm rot="16200000">
                <a:off x="1447220" y="1947408"/>
                <a:ext cx="1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m</a:t>
                </a:r>
                <a:endParaRPr lang="en-US" sz="1200">
                  <a:effectLst/>
                  <a:latin typeface="Times New Roman"/>
                  <a:ea typeface="Times New Roman"/>
                </a:endParaRPr>
              </a:p>
            </p:txBody>
          </p:sp>
          <p:sp>
            <p:nvSpPr>
              <p:cNvPr id="1581" name="Rectangle 1580"/>
              <p:cNvSpPr>
                <a:spLocks noChangeArrowheads="1"/>
              </p:cNvSpPr>
              <p:nvPr/>
            </p:nvSpPr>
            <p:spPr bwMode="auto">
              <a:xfrm rot="16200000">
                <a:off x="1447247" y="194727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582" name="Rectangle 1581"/>
              <p:cNvSpPr>
                <a:spLocks noChangeArrowheads="1"/>
              </p:cNvSpPr>
              <p:nvPr/>
            </p:nvSpPr>
            <p:spPr bwMode="auto">
              <a:xfrm rot="16200000">
                <a:off x="1447247" y="194716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583" name="Rectangle 1582"/>
              <p:cNvSpPr>
                <a:spLocks noChangeArrowheads="1"/>
              </p:cNvSpPr>
              <p:nvPr/>
            </p:nvSpPr>
            <p:spPr bwMode="auto">
              <a:xfrm rot="16200000">
                <a:off x="1447269" y="1947075"/>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584" name="Rectangle 1583"/>
              <p:cNvSpPr>
                <a:spLocks noChangeArrowheads="1"/>
              </p:cNvSpPr>
              <p:nvPr/>
            </p:nvSpPr>
            <p:spPr bwMode="auto">
              <a:xfrm rot="16200000">
                <a:off x="1447275" y="194701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585" name="Rectangle 1584"/>
              <p:cNvSpPr>
                <a:spLocks noChangeArrowheads="1"/>
              </p:cNvSpPr>
              <p:nvPr/>
            </p:nvSpPr>
            <p:spPr bwMode="auto">
              <a:xfrm rot="16200000">
                <a:off x="1447247"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586" name="Rectangle 1585"/>
              <p:cNvSpPr>
                <a:spLocks noChangeArrowheads="1"/>
              </p:cNvSpPr>
              <p:nvPr/>
            </p:nvSpPr>
            <p:spPr bwMode="auto">
              <a:xfrm rot="16200000">
                <a:off x="1447247" y="194683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587" name="Rectangle 1586"/>
              <p:cNvSpPr>
                <a:spLocks noChangeArrowheads="1"/>
              </p:cNvSpPr>
              <p:nvPr/>
            </p:nvSpPr>
            <p:spPr bwMode="auto">
              <a:xfrm rot="16200000">
                <a:off x="1447253" y="194672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1588" name="Rectangle 1587"/>
              <p:cNvSpPr>
                <a:spLocks noChangeArrowheads="1"/>
              </p:cNvSpPr>
              <p:nvPr/>
            </p:nvSpPr>
            <p:spPr bwMode="auto">
              <a:xfrm rot="16200000">
                <a:off x="1447247" y="194662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589" name="Rectangle 1588"/>
              <p:cNvSpPr>
                <a:spLocks noChangeArrowheads="1"/>
              </p:cNvSpPr>
              <p:nvPr/>
            </p:nvSpPr>
            <p:spPr bwMode="auto">
              <a:xfrm rot="16200000">
                <a:off x="1447275" y="1946543"/>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590" name="Rectangle 1589"/>
              <p:cNvSpPr>
                <a:spLocks noChangeArrowheads="1"/>
              </p:cNvSpPr>
              <p:nvPr/>
            </p:nvSpPr>
            <p:spPr bwMode="auto">
              <a:xfrm rot="16200000">
                <a:off x="1447232" y="1946446"/>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591" name="Rectangle 1590"/>
              <p:cNvSpPr>
                <a:spLocks noChangeArrowheads="1"/>
              </p:cNvSpPr>
              <p:nvPr/>
            </p:nvSpPr>
            <p:spPr bwMode="auto">
              <a:xfrm rot="16200000">
                <a:off x="1447247" y="194632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592" name="Rectangle 1591"/>
              <p:cNvSpPr>
                <a:spLocks noChangeArrowheads="1"/>
              </p:cNvSpPr>
              <p:nvPr/>
            </p:nvSpPr>
            <p:spPr bwMode="auto">
              <a:xfrm rot="16200000">
                <a:off x="1447275" y="194623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593" name="Rectangle 1592"/>
              <p:cNvSpPr>
                <a:spLocks noChangeArrowheads="1"/>
              </p:cNvSpPr>
              <p:nvPr/>
            </p:nvSpPr>
            <p:spPr bwMode="auto">
              <a:xfrm rot="16200000">
                <a:off x="1447280" y="1946190"/>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594" name="Rectangle 1593"/>
              <p:cNvSpPr>
                <a:spLocks noChangeArrowheads="1"/>
              </p:cNvSpPr>
              <p:nvPr/>
            </p:nvSpPr>
            <p:spPr bwMode="auto">
              <a:xfrm rot="16200000">
                <a:off x="1447247" y="194611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595" name="Rectangle 1594"/>
              <p:cNvSpPr>
                <a:spLocks noChangeArrowheads="1"/>
              </p:cNvSpPr>
              <p:nvPr/>
            </p:nvSpPr>
            <p:spPr bwMode="auto">
              <a:xfrm rot="16200000">
                <a:off x="1447247" y="194600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596" name="Rectangle 1595"/>
              <p:cNvSpPr>
                <a:spLocks noChangeArrowheads="1"/>
              </p:cNvSpPr>
              <p:nvPr/>
            </p:nvSpPr>
            <p:spPr bwMode="auto">
              <a:xfrm rot="16200000">
                <a:off x="1447573"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597" name="Rectangle 1596"/>
              <p:cNvSpPr>
                <a:spLocks noChangeArrowheads="1"/>
              </p:cNvSpPr>
              <p:nvPr/>
            </p:nvSpPr>
            <p:spPr bwMode="auto">
              <a:xfrm rot="16200000">
                <a:off x="1447604"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598" name="Rectangle 1597"/>
              <p:cNvSpPr>
                <a:spLocks noChangeArrowheads="1"/>
              </p:cNvSpPr>
              <p:nvPr/>
            </p:nvSpPr>
            <p:spPr bwMode="auto">
              <a:xfrm rot="16200000">
                <a:off x="1447582"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599" name="Rectangle 1598"/>
              <p:cNvSpPr>
                <a:spLocks noChangeArrowheads="1"/>
              </p:cNvSpPr>
              <p:nvPr/>
            </p:nvSpPr>
            <p:spPr bwMode="auto">
              <a:xfrm rot="16200000">
                <a:off x="1447588"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600" name="Rectangle 1599"/>
              <p:cNvSpPr>
                <a:spLocks noChangeArrowheads="1"/>
              </p:cNvSpPr>
              <p:nvPr/>
            </p:nvSpPr>
            <p:spPr bwMode="auto">
              <a:xfrm rot="16200000">
                <a:off x="1447615"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601" name="Rectangle 1600"/>
              <p:cNvSpPr>
                <a:spLocks noChangeArrowheads="1"/>
              </p:cNvSpPr>
              <p:nvPr/>
            </p:nvSpPr>
            <p:spPr bwMode="auto">
              <a:xfrm rot="16200000">
                <a:off x="1447582"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602" name="Rectangle 1601"/>
              <p:cNvSpPr>
                <a:spLocks noChangeArrowheads="1"/>
              </p:cNvSpPr>
              <p:nvPr/>
            </p:nvSpPr>
            <p:spPr bwMode="auto">
              <a:xfrm rot="16200000">
                <a:off x="1447582"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03" name="Rectangle 1602"/>
              <p:cNvSpPr>
                <a:spLocks noChangeArrowheads="1"/>
              </p:cNvSpPr>
              <p:nvPr/>
            </p:nvSpPr>
            <p:spPr bwMode="auto">
              <a:xfrm rot="16200000">
                <a:off x="1447610"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04" name="Rectangle 1603"/>
              <p:cNvSpPr>
                <a:spLocks noChangeArrowheads="1"/>
              </p:cNvSpPr>
              <p:nvPr/>
            </p:nvSpPr>
            <p:spPr bwMode="auto">
              <a:xfrm rot="16200000">
                <a:off x="1447588" y="194677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05" name="Rectangle 1604"/>
              <p:cNvSpPr>
                <a:spLocks noChangeArrowheads="1"/>
              </p:cNvSpPr>
              <p:nvPr/>
            </p:nvSpPr>
            <p:spPr bwMode="auto">
              <a:xfrm rot="16200000">
                <a:off x="1447582" y="194667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06" name="Rectangle 1605"/>
              <p:cNvSpPr>
                <a:spLocks noChangeArrowheads="1"/>
              </p:cNvSpPr>
              <p:nvPr/>
            </p:nvSpPr>
            <p:spPr bwMode="auto">
              <a:xfrm rot="16200000">
                <a:off x="1447582" y="194656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07" name="Rectangle 1606"/>
              <p:cNvSpPr>
                <a:spLocks noChangeArrowheads="1"/>
              </p:cNvSpPr>
              <p:nvPr/>
            </p:nvSpPr>
            <p:spPr bwMode="auto">
              <a:xfrm rot="16200000">
                <a:off x="1447610" y="194648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08" name="Rectangle 1607"/>
              <p:cNvSpPr>
                <a:spLocks noChangeArrowheads="1"/>
              </p:cNvSpPr>
              <p:nvPr/>
            </p:nvSpPr>
            <p:spPr bwMode="auto">
              <a:xfrm rot="16200000">
                <a:off x="1447610" y="1946430"/>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09" name="Rectangle 1608"/>
              <p:cNvSpPr>
                <a:spLocks noChangeArrowheads="1"/>
              </p:cNvSpPr>
              <p:nvPr/>
            </p:nvSpPr>
            <p:spPr bwMode="auto">
              <a:xfrm rot="16200000">
                <a:off x="1447582" y="19463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10" name="Rectangle 1609"/>
              <p:cNvSpPr>
                <a:spLocks noChangeArrowheads="1"/>
              </p:cNvSpPr>
              <p:nvPr/>
            </p:nvSpPr>
            <p:spPr bwMode="auto">
              <a:xfrm rot="16200000">
                <a:off x="1447604" y="1946264"/>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11" name="Rectangle 1610"/>
              <p:cNvSpPr>
                <a:spLocks noChangeArrowheads="1"/>
              </p:cNvSpPr>
              <p:nvPr/>
            </p:nvSpPr>
            <p:spPr bwMode="auto">
              <a:xfrm rot="16200000">
                <a:off x="1447582" y="194617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12" name="Rectangle 1611"/>
              <p:cNvSpPr>
                <a:spLocks noChangeArrowheads="1"/>
              </p:cNvSpPr>
              <p:nvPr/>
            </p:nvSpPr>
            <p:spPr bwMode="auto">
              <a:xfrm rot="16200000">
                <a:off x="1447582" y="194606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13" name="Rectangle 1612"/>
              <p:cNvSpPr>
                <a:spLocks noChangeArrowheads="1"/>
              </p:cNvSpPr>
              <p:nvPr/>
            </p:nvSpPr>
            <p:spPr bwMode="auto">
              <a:xfrm rot="16200000">
                <a:off x="1448579"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14" name="Rectangle 1613"/>
              <p:cNvSpPr>
                <a:spLocks noChangeArrowheads="1"/>
              </p:cNvSpPr>
              <p:nvPr/>
            </p:nvSpPr>
            <p:spPr bwMode="auto">
              <a:xfrm rot="16200000">
                <a:off x="1448588" y="194735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1615" name="Rectangle 1614"/>
              <p:cNvSpPr>
                <a:spLocks noChangeArrowheads="1"/>
              </p:cNvSpPr>
              <p:nvPr/>
            </p:nvSpPr>
            <p:spPr bwMode="auto">
              <a:xfrm rot="16200000">
                <a:off x="1448588" y="194724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16" name="Rectangle 1615"/>
              <p:cNvSpPr>
                <a:spLocks noChangeArrowheads="1"/>
              </p:cNvSpPr>
              <p:nvPr/>
            </p:nvSpPr>
            <p:spPr bwMode="auto">
              <a:xfrm rot="16200000">
                <a:off x="1448588" y="194713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17" name="Rectangle 1616"/>
              <p:cNvSpPr>
                <a:spLocks noChangeArrowheads="1"/>
              </p:cNvSpPr>
              <p:nvPr/>
            </p:nvSpPr>
            <p:spPr bwMode="auto">
              <a:xfrm rot="16200000">
                <a:off x="1448588" y="194703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618" name="Rectangle 1617"/>
              <p:cNvSpPr>
                <a:spLocks noChangeArrowheads="1"/>
              </p:cNvSpPr>
              <p:nvPr/>
            </p:nvSpPr>
            <p:spPr bwMode="auto">
              <a:xfrm rot="16200000">
                <a:off x="1448610" y="194694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19" name="Rectangle 1618"/>
              <p:cNvSpPr>
                <a:spLocks noChangeArrowheads="1"/>
              </p:cNvSpPr>
              <p:nvPr/>
            </p:nvSpPr>
            <p:spPr bwMode="auto">
              <a:xfrm rot="16200000">
                <a:off x="1448616" y="1946886"/>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20" name="Rectangle 1619"/>
              <p:cNvSpPr>
                <a:spLocks noChangeArrowheads="1"/>
              </p:cNvSpPr>
              <p:nvPr/>
            </p:nvSpPr>
            <p:spPr bwMode="auto">
              <a:xfrm rot="16200000">
                <a:off x="1448616" y="194683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21" name="Rectangle 1620"/>
              <p:cNvSpPr>
                <a:spLocks noChangeArrowheads="1"/>
              </p:cNvSpPr>
              <p:nvPr/>
            </p:nvSpPr>
            <p:spPr bwMode="auto">
              <a:xfrm rot="16200000">
                <a:off x="1448594" y="1946755"/>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22" name="Rectangle 1621"/>
              <p:cNvSpPr>
                <a:spLocks noChangeArrowheads="1"/>
              </p:cNvSpPr>
              <p:nvPr/>
            </p:nvSpPr>
            <p:spPr bwMode="auto">
              <a:xfrm rot="16200000">
                <a:off x="1448588" y="19466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23" name="Rectangle 1622"/>
              <p:cNvSpPr>
                <a:spLocks noChangeArrowheads="1"/>
              </p:cNvSpPr>
              <p:nvPr/>
            </p:nvSpPr>
            <p:spPr bwMode="auto">
              <a:xfrm rot="16200000">
                <a:off x="1448588" y="194654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24" name="Rectangle 1623"/>
              <p:cNvSpPr>
                <a:spLocks noChangeArrowheads="1"/>
              </p:cNvSpPr>
              <p:nvPr/>
            </p:nvSpPr>
            <p:spPr bwMode="auto">
              <a:xfrm rot="16200000">
                <a:off x="1448616" y="194646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25" name="Rectangle 1624"/>
              <p:cNvSpPr>
                <a:spLocks noChangeArrowheads="1"/>
              </p:cNvSpPr>
              <p:nvPr/>
            </p:nvSpPr>
            <p:spPr bwMode="auto">
              <a:xfrm rot="16200000">
                <a:off x="1448914"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26" name="Rectangle 1625"/>
              <p:cNvSpPr>
                <a:spLocks noChangeArrowheads="1"/>
              </p:cNvSpPr>
              <p:nvPr/>
            </p:nvSpPr>
            <p:spPr bwMode="auto">
              <a:xfrm rot="16200000">
                <a:off x="1448945"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27" name="Rectangle 1626"/>
              <p:cNvSpPr>
                <a:spLocks noChangeArrowheads="1"/>
              </p:cNvSpPr>
              <p:nvPr/>
            </p:nvSpPr>
            <p:spPr bwMode="auto">
              <a:xfrm rot="16200000">
                <a:off x="1448923"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628" name="Rectangle 1627"/>
              <p:cNvSpPr>
                <a:spLocks noChangeArrowheads="1"/>
              </p:cNvSpPr>
              <p:nvPr/>
            </p:nvSpPr>
            <p:spPr bwMode="auto">
              <a:xfrm rot="16200000">
                <a:off x="1448929"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629" name="Rectangle 1628"/>
              <p:cNvSpPr>
                <a:spLocks noChangeArrowheads="1"/>
              </p:cNvSpPr>
              <p:nvPr/>
            </p:nvSpPr>
            <p:spPr bwMode="auto">
              <a:xfrm rot="16200000">
                <a:off x="1448956"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630" name="Rectangle 1629"/>
              <p:cNvSpPr>
                <a:spLocks noChangeArrowheads="1"/>
              </p:cNvSpPr>
              <p:nvPr/>
            </p:nvSpPr>
            <p:spPr bwMode="auto">
              <a:xfrm rot="16200000">
                <a:off x="1448923"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631" name="Rectangle 1630"/>
              <p:cNvSpPr>
                <a:spLocks noChangeArrowheads="1"/>
              </p:cNvSpPr>
              <p:nvPr/>
            </p:nvSpPr>
            <p:spPr bwMode="auto">
              <a:xfrm rot="16200000">
                <a:off x="1448923"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32" name="Rectangle 1631"/>
              <p:cNvSpPr>
                <a:spLocks noChangeArrowheads="1"/>
              </p:cNvSpPr>
              <p:nvPr/>
            </p:nvSpPr>
            <p:spPr bwMode="auto">
              <a:xfrm rot="16200000">
                <a:off x="1448951"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33" name="Rectangle 1632"/>
              <p:cNvSpPr>
                <a:spLocks noChangeArrowheads="1"/>
              </p:cNvSpPr>
              <p:nvPr/>
            </p:nvSpPr>
            <p:spPr bwMode="auto">
              <a:xfrm rot="16200000">
                <a:off x="1448929" y="194677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34" name="Rectangle 1633"/>
              <p:cNvSpPr>
                <a:spLocks noChangeArrowheads="1"/>
              </p:cNvSpPr>
              <p:nvPr/>
            </p:nvSpPr>
            <p:spPr bwMode="auto">
              <a:xfrm rot="16200000">
                <a:off x="1448923" y="194667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35" name="Rectangle 1634"/>
              <p:cNvSpPr>
                <a:spLocks noChangeArrowheads="1"/>
              </p:cNvSpPr>
              <p:nvPr/>
            </p:nvSpPr>
            <p:spPr bwMode="auto">
              <a:xfrm rot="16200000">
                <a:off x="1448923" y="194656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36" name="Rectangle 1635"/>
              <p:cNvSpPr>
                <a:spLocks noChangeArrowheads="1"/>
              </p:cNvSpPr>
              <p:nvPr/>
            </p:nvSpPr>
            <p:spPr bwMode="auto">
              <a:xfrm rot="16200000">
                <a:off x="1448951" y="194648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37" name="Rectangle 1636"/>
              <p:cNvSpPr>
                <a:spLocks noChangeArrowheads="1"/>
              </p:cNvSpPr>
              <p:nvPr/>
            </p:nvSpPr>
            <p:spPr bwMode="auto">
              <a:xfrm rot="16200000">
                <a:off x="1448951" y="1946430"/>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38" name="Rectangle 1637"/>
              <p:cNvSpPr>
                <a:spLocks noChangeArrowheads="1"/>
              </p:cNvSpPr>
              <p:nvPr/>
            </p:nvSpPr>
            <p:spPr bwMode="auto">
              <a:xfrm rot="16200000">
                <a:off x="1448923" y="19463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639" name="Rectangle 1638"/>
              <p:cNvSpPr>
                <a:spLocks noChangeArrowheads="1"/>
              </p:cNvSpPr>
              <p:nvPr/>
            </p:nvSpPr>
            <p:spPr bwMode="auto">
              <a:xfrm rot="16200000">
                <a:off x="1448923" y="194624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40" name="Rectangle 1639"/>
              <p:cNvSpPr>
                <a:spLocks noChangeArrowheads="1"/>
              </p:cNvSpPr>
              <p:nvPr/>
            </p:nvSpPr>
            <p:spPr bwMode="auto">
              <a:xfrm rot="16200000">
                <a:off x="1448956" y="1946166"/>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641" name="Rectangle 1640"/>
              <p:cNvSpPr>
                <a:spLocks noChangeArrowheads="1"/>
              </p:cNvSpPr>
              <p:nvPr/>
            </p:nvSpPr>
            <p:spPr bwMode="auto">
              <a:xfrm rot="16200000">
                <a:off x="1448923" y="19460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642" name="Rectangle 1641"/>
              <p:cNvSpPr>
                <a:spLocks noChangeArrowheads="1"/>
              </p:cNvSpPr>
              <p:nvPr/>
            </p:nvSpPr>
            <p:spPr bwMode="auto">
              <a:xfrm rot="16200000">
                <a:off x="1448923" y="194598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643" name="Rectangle 1642"/>
              <p:cNvSpPr>
                <a:spLocks noChangeArrowheads="1"/>
              </p:cNvSpPr>
              <p:nvPr/>
            </p:nvSpPr>
            <p:spPr bwMode="auto">
              <a:xfrm rot="16200000">
                <a:off x="1448951" y="194590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44" name="Rectangle 1643"/>
              <p:cNvSpPr>
                <a:spLocks noChangeArrowheads="1"/>
              </p:cNvSpPr>
              <p:nvPr/>
            </p:nvSpPr>
            <p:spPr bwMode="auto">
              <a:xfrm rot="16200000">
                <a:off x="1449249"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45" name="Rectangle 1644"/>
              <p:cNvSpPr>
                <a:spLocks noChangeArrowheads="1"/>
              </p:cNvSpPr>
              <p:nvPr/>
            </p:nvSpPr>
            <p:spPr bwMode="auto">
              <a:xfrm rot="16200000">
                <a:off x="1449280"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46" name="Rectangle 1645"/>
              <p:cNvSpPr>
                <a:spLocks noChangeArrowheads="1"/>
              </p:cNvSpPr>
              <p:nvPr/>
            </p:nvSpPr>
            <p:spPr bwMode="auto">
              <a:xfrm rot="16200000">
                <a:off x="1449258"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647" name="Rectangle 1646"/>
              <p:cNvSpPr>
                <a:spLocks noChangeArrowheads="1"/>
              </p:cNvSpPr>
              <p:nvPr/>
            </p:nvSpPr>
            <p:spPr bwMode="auto">
              <a:xfrm rot="16200000">
                <a:off x="1449264"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648" name="Rectangle 1647"/>
              <p:cNvSpPr>
                <a:spLocks noChangeArrowheads="1"/>
              </p:cNvSpPr>
              <p:nvPr/>
            </p:nvSpPr>
            <p:spPr bwMode="auto">
              <a:xfrm rot="16200000">
                <a:off x="1449291"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649" name="Rectangle 1648"/>
              <p:cNvSpPr>
                <a:spLocks noChangeArrowheads="1"/>
              </p:cNvSpPr>
              <p:nvPr/>
            </p:nvSpPr>
            <p:spPr bwMode="auto">
              <a:xfrm rot="16200000">
                <a:off x="1449258"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650" name="Rectangle 1649"/>
              <p:cNvSpPr>
                <a:spLocks noChangeArrowheads="1"/>
              </p:cNvSpPr>
              <p:nvPr/>
            </p:nvSpPr>
            <p:spPr bwMode="auto">
              <a:xfrm rot="16200000">
                <a:off x="1449258"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51" name="Rectangle 1650"/>
              <p:cNvSpPr>
                <a:spLocks noChangeArrowheads="1"/>
              </p:cNvSpPr>
              <p:nvPr/>
            </p:nvSpPr>
            <p:spPr bwMode="auto">
              <a:xfrm rot="16200000">
                <a:off x="1449286"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52" name="Rectangle 1651"/>
              <p:cNvSpPr>
                <a:spLocks noChangeArrowheads="1"/>
              </p:cNvSpPr>
              <p:nvPr/>
            </p:nvSpPr>
            <p:spPr bwMode="auto">
              <a:xfrm rot="16200000">
                <a:off x="1449258" y="194677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653" name="Rectangle 1652"/>
              <p:cNvSpPr>
                <a:spLocks noChangeArrowheads="1"/>
              </p:cNvSpPr>
              <p:nvPr/>
            </p:nvSpPr>
            <p:spPr bwMode="auto">
              <a:xfrm rot="16200000">
                <a:off x="1449258" y="19466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54" name="Rectangle 1653"/>
              <p:cNvSpPr>
                <a:spLocks noChangeArrowheads="1"/>
              </p:cNvSpPr>
              <p:nvPr/>
            </p:nvSpPr>
            <p:spPr bwMode="auto">
              <a:xfrm rot="16200000">
                <a:off x="1449258" y="194655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655" name="Rectangle 1654"/>
              <p:cNvSpPr>
                <a:spLocks noChangeArrowheads="1"/>
              </p:cNvSpPr>
              <p:nvPr/>
            </p:nvSpPr>
            <p:spPr bwMode="auto">
              <a:xfrm rot="16200000">
                <a:off x="1449258" y="194644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656" name="Rectangle 1655"/>
              <p:cNvSpPr>
                <a:spLocks noChangeArrowheads="1"/>
              </p:cNvSpPr>
              <p:nvPr/>
            </p:nvSpPr>
            <p:spPr bwMode="auto">
              <a:xfrm rot="16200000">
                <a:off x="1449286" y="1946368"/>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57" name="Rectangle 1656"/>
              <p:cNvSpPr>
                <a:spLocks noChangeArrowheads="1"/>
              </p:cNvSpPr>
              <p:nvPr/>
            </p:nvSpPr>
            <p:spPr bwMode="auto">
              <a:xfrm rot="16200000">
                <a:off x="1449280" y="1946307"/>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58" name="Rectangle 1657"/>
              <p:cNvSpPr>
                <a:spLocks noChangeArrowheads="1"/>
              </p:cNvSpPr>
              <p:nvPr/>
            </p:nvSpPr>
            <p:spPr bwMode="auto">
              <a:xfrm rot="16200000">
                <a:off x="1449258" y="194621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59" name="Rectangle 1658"/>
              <p:cNvSpPr>
                <a:spLocks noChangeArrowheads="1"/>
              </p:cNvSpPr>
              <p:nvPr/>
            </p:nvSpPr>
            <p:spPr bwMode="auto">
              <a:xfrm rot="16200000">
                <a:off x="1449264" y="1946116"/>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60" name="Rectangle 1659"/>
              <p:cNvSpPr>
                <a:spLocks noChangeArrowheads="1"/>
              </p:cNvSpPr>
              <p:nvPr/>
            </p:nvSpPr>
            <p:spPr bwMode="auto">
              <a:xfrm rot="16200000">
                <a:off x="1449286" y="194604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61" name="Rectangle 1660"/>
              <p:cNvSpPr>
                <a:spLocks noChangeArrowheads="1"/>
              </p:cNvSpPr>
              <p:nvPr/>
            </p:nvSpPr>
            <p:spPr bwMode="auto">
              <a:xfrm rot="16200000">
                <a:off x="1449286" y="194598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62" name="Rectangle 1661"/>
              <p:cNvSpPr>
                <a:spLocks noChangeArrowheads="1"/>
              </p:cNvSpPr>
              <p:nvPr/>
            </p:nvSpPr>
            <p:spPr bwMode="auto">
              <a:xfrm rot="16200000">
                <a:off x="1449258" y="194590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63" name="Rectangle 1662"/>
              <p:cNvSpPr>
                <a:spLocks noChangeArrowheads="1"/>
              </p:cNvSpPr>
              <p:nvPr/>
            </p:nvSpPr>
            <p:spPr bwMode="auto">
              <a:xfrm rot="16200000">
                <a:off x="1449280" y="194582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64" name="Rectangle 1663"/>
              <p:cNvSpPr>
                <a:spLocks noChangeArrowheads="1"/>
              </p:cNvSpPr>
              <p:nvPr/>
            </p:nvSpPr>
            <p:spPr bwMode="auto">
              <a:xfrm rot="16200000">
                <a:off x="1449258" y="194573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65" name="Rectangle 1664"/>
              <p:cNvSpPr>
                <a:spLocks noChangeArrowheads="1"/>
              </p:cNvSpPr>
              <p:nvPr/>
            </p:nvSpPr>
            <p:spPr bwMode="auto">
              <a:xfrm rot="16200000">
                <a:off x="1449258" y="194562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66" name="Rectangle 1665"/>
              <p:cNvSpPr>
                <a:spLocks noChangeArrowheads="1"/>
              </p:cNvSpPr>
              <p:nvPr/>
            </p:nvSpPr>
            <p:spPr bwMode="auto">
              <a:xfrm rot="16200000">
                <a:off x="1449584"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67" name="Rectangle 1666"/>
              <p:cNvSpPr>
                <a:spLocks noChangeArrowheads="1"/>
              </p:cNvSpPr>
              <p:nvPr/>
            </p:nvSpPr>
            <p:spPr bwMode="auto">
              <a:xfrm rot="16200000">
                <a:off x="1449593" y="194735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1668" name="Rectangle 1667"/>
              <p:cNvSpPr>
                <a:spLocks noChangeArrowheads="1"/>
              </p:cNvSpPr>
              <p:nvPr/>
            </p:nvSpPr>
            <p:spPr bwMode="auto">
              <a:xfrm rot="16200000">
                <a:off x="1449593" y="194724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69" name="Rectangle 1668"/>
              <p:cNvSpPr>
                <a:spLocks noChangeArrowheads="1"/>
              </p:cNvSpPr>
              <p:nvPr/>
            </p:nvSpPr>
            <p:spPr bwMode="auto">
              <a:xfrm rot="16200000">
                <a:off x="1449593" y="194713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70" name="Rectangle 1669"/>
              <p:cNvSpPr>
                <a:spLocks noChangeArrowheads="1"/>
              </p:cNvSpPr>
              <p:nvPr/>
            </p:nvSpPr>
            <p:spPr bwMode="auto">
              <a:xfrm rot="16200000">
                <a:off x="1449593" y="194703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671" name="Rectangle 1670"/>
              <p:cNvSpPr>
                <a:spLocks noChangeArrowheads="1"/>
              </p:cNvSpPr>
              <p:nvPr/>
            </p:nvSpPr>
            <p:spPr bwMode="auto">
              <a:xfrm rot="16200000">
                <a:off x="1449615" y="194694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72" name="Rectangle 1671"/>
              <p:cNvSpPr>
                <a:spLocks noChangeArrowheads="1"/>
              </p:cNvSpPr>
              <p:nvPr/>
            </p:nvSpPr>
            <p:spPr bwMode="auto">
              <a:xfrm rot="16200000">
                <a:off x="1449621" y="1946886"/>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73" name="Rectangle 1672"/>
              <p:cNvSpPr>
                <a:spLocks noChangeArrowheads="1"/>
              </p:cNvSpPr>
              <p:nvPr/>
            </p:nvSpPr>
            <p:spPr bwMode="auto">
              <a:xfrm rot="16200000">
                <a:off x="1449621" y="194683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74" name="Rectangle 1673"/>
              <p:cNvSpPr>
                <a:spLocks noChangeArrowheads="1"/>
              </p:cNvSpPr>
              <p:nvPr/>
            </p:nvSpPr>
            <p:spPr bwMode="auto">
              <a:xfrm rot="16200000">
                <a:off x="1449593" y="194674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675" name="Rectangle 1674"/>
              <p:cNvSpPr>
                <a:spLocks noChangeArrowheads="1"/>
              </p:cNvSpPr>
              <p:nvPr/>
            </p:nvSpPr>
            <p:spPr bwMode="auto">
              <a:xfrm rot="16200000">
                <a:off x="1449593" y="194664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676" name="Rectangle 1675"/>
              <p:cNvSpPr>
                <a:spLocks noChangeArrowheads="1"/>
              </p:cNvSpPr>
              <p:nvPr/>
            </p:nvSpPr>
            <p:spPr bwMode="auto">
              <a:xfrm rot="16200000">
                <a:off x="1449593" y="194653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677" name="Rectangle 1676"/>
              <p:cNvSpPr>
                <a:spLocks noChangeArrowheads="1"/>
              </p:cNvSpPr>
              <p:nvPr/>
            </p:nvSpPr>
            <p:spPr bwMode="auto">
              <a:xfrm rot="16200000">
                <a:off x="1449593" y="19464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678" name="Rectangle 1677"/>
              <p:cNvSpPr>
                <a:spLocks noChangeArrowheads="1"/>
              </p:cNvSpPr>
              <p:nvPr/>
            </p:nvSpPr>
            <p:spPr bwMode="auto">
              <a:xfrm rot="16200000">
                <a:off x="1449621" y="1946344"/>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79" name="Rectangle 1678"/>
              <p:cNvSpPr>
                <a:spLocks noChangeArrowheads="1"/>
              </p:cNvSpPr>
              <p:nvPr/>
            </p:nvSpPr>
            <p:spPr bwMode="auto">
              <a:xfrm rot="16200000">
                <a:off x="1449615" y="1946284"/>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80" name="Rectangle 1679"/>
              <p:cNvSpPr>
                <a:spLocks noChangeArrowheads="1"/>
              </p:cNvSpPr>
              <p:nvPr/>
            </p:nvSpPr>
            <p:spPr bwMode="auto">
              <a:xfrm rot="16200000">
                <a:off x="1449593" y="194620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81" name="Rectangle 1680"/>
              <p:cNvSpPr>
                <a:spLocks noChangeArrowheads="1"/>
              </p:cNvSpPr>
              <p:nvPr/>
            </p:nvSpPr>
            <p:spPr bwMode="auto">
              <a:xfrm rot="16200000">
                <a:off x="1449599" y="1946097"/>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82" name="Rectangle 1681"/>
              <p:cNvSpPr>
                <a:spLocks noChangeArrowheads="1"/>
              </p:cNvSpPr>
              <p:nvPr/>
            </p:nvSpPr>
            <p:spPr bwMode="auto">
              <a:xfrm rot="16200000">
                <a:off x="1449621" y="194602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83" name="Rectangle 1682"/>
              <p:cNvSpPr>
                <a:spLocks noChangeArrowheads="1"/>
              </p:cNvSpPr>
              <p:nvPr/>
            </p:nvSpPr>
            <p:spPr bwMode="auto">
              <a:xfrm rot="16200000">
                <a:off x="1449919"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684" name="Rectangle 1683"/>
              <p:cNvSpPr>
                <a:spLocks noChangeArrowheads="1"/>
              </p:cNvSpPr>
              <p:nvPr/>
            </p:nvSpPr>
            <p:spPr bwMode="auto">
              <a:xfrm rot="16200000">
                <a:off x="1449950"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85" name="Rectangle 1684"/>
              <p:cNvSpPr>
                <a:spLocks noChangeArrowheads="1"/>
              </p:cNvSpPr>
              <p:nvPr/>
            </p:nvSpPr>
            <p:spPr bwMode="auto">
              <a:xfrm rot="16200000">
                <a:off x="1449928"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686" name="Rectangle 1685"/>
              <p:cNvSpPr>
                <a:spLocks noChangeArrowheads="1"/>
              </p:cNvSpPr>
              <p:nvPr/>
            </p:nvSpPr>
            <p:spPr bwMode="auto">
              <a:xfrm rot="16200000">
                <a:off x="1449934"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687" name="Rectangle 1686"/>
              <p:cNvSpPr>
                <a:spLocks noChangeArrowheads="1"/>
              </p:cNvSpPr>
              <p:nvPr/>
            </p:nvSpPr>
            <p:spPr bwMode="auto">
              <a:xfrm rot="16200000">
                <a:off x="1449961"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688" name="Rectangle 1687"/>
              <p:cNvSpPr>
                <a:spLocks noChangeArrowheads="1"/>
              </p:cNvSpPr>
              <p:nvPr/>
            </p:nvSpPr>
            <p:spPr bwMode="auto">
              <a:xfrm rot="16200000">
                <a:off x="1449928"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689" name="Rectangle 1688"/>
              <p:cNvSpPr>
                <a:spLocks noChangeArrowheads="1"/>
              </p:cNvSpPr>
              <p:nvPr/>
            </p:nvSpPr>
            <p:spPr bwMode="auto">
              <a:xfrm rot="16200000">
                <a:off x="1449928"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90" name="Rectangle 1689"/>
              <p:cNvSpPr>
                <a:spLocks noChangeArrowheads="1"/>
              </p:cNvSpPr>
              <p:nvPr/>
            </p:nvSpPr>
            <p:spPr bwMode="auto">
              <a:xfrm rot="16200000">
                <a:off x="1449956"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691" name="Rectangle 1690"/>
              <p:cNvSpPr>
                <a:spLocks noChangeArrowheads="1"/>
              </p:cNvSpPr>
              <p:nvPr/>
            </p:nvSpPr>
            <p:spPr bwMode="auto">
              <a:xfrm rot="16200000">
                <a:off x="1449919" y="194676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692" name="Rectangle 1691"/>
              <p:cNvSpPr>
                <a:spLocks noChangeArrowheads="1"/>
              </p:cNvSpPr>
              <p:nvPr/>
            </p:nvSpPr>
            <p:spPr bwMode="auto">
              <a:xfrm rot="16200000">
                <a:off x="1449956" y="194668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93" name="Rectangle 1692"/>
              <p:cNvSpPr>
                <a:spLocks noChangeArrowheads="1"/>
              </p:cNvSpPr>
              <p:nvPr/>
            </p:nvSpPr>
            <p:spPr bwMode="auto">
              <a:xfrm rot="16200000">
                <a:off x="1449950" y="19466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694" name="Rectangle 1693"/>
              <p:cNvSpPr>
                <a:spLocks noChangeArrowheads="1"/>
              </p:cNvSpPr>
              <p:nvPr/>
            </p:nvSpPr>
            <p:spPr bwMode="auto">
              <a:xfrm rot="16200000">
                <a:off x="1449928" y="194653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695" name="Rectangle 1694"/>
              <p:cNvSpPr>
                <a:spLocks noChangeArrowheads="1"/>
              </p:cNvSpPr>
              <p:nvPr/>
            </p:nvSpPr>
            <p:spPr bwMode="auto">
              <a:xfrm rot="16200000">
                <a:off x="1449928" y="19464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696" name="Rectangle 1695"/>
              <p:cNvSpPr>
                <a:spLocks noChangeArrowheads="1"/>
              </p:cNvSpPr>
              <p:nvPr/>
            </p:nvSpPr>
            <p:spPr bwMode="auto">
              <a:xfrm rot="16200000">
                <a:off x="1449928" y="194631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697" name="Rectangle 1696"/>
              <p:cNvSpPr>
                <a:spLocks noChangeArrowheads="1"/>
              </p:cNvSpPr>
              <p:nvPr/>
            </p:nvSpPr>
            <p:spPr bwMode="auto">
              <a:xfrm rot="16200000">
                <a:off x="1449956" y="194623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698" name="Rectangle 1697"/>
              <p:cNvSpPr>
                <a:spLocks noChangeArrowheads="1"/>
              </p:cNvSpPr>
              <p:nvPr/>
            </p:nvSpPr>
            <p:spPr bwMode="auto">
              <a:xfrm rot="16200000">
                <a:off x="1449928" y="194615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699" name="Rectangle 1698"/>
              <p:cNvSpPr>
                <a:spLocks noChangeArrowheads="1"/>
              </p:cNvSpPr>
              <p:nvPr/>
            </p:nvSpPr>
            <p:spPr bwMode="auto">
              <a:xfrm rot="16200000">
                <a:off x="1449956" y="194607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00" name="Rectangle 1699"/>
              <p:cNvSpPr>
                <a:spLocks noChangeArrowheads="1"/>
              </p:cNvSpPr>
              <p:nvPr/>
            </p:nvSpPr>
            <p:spPr bwMode="auto">
              <a:xfrm rot="16200000">
                <a:off x="1449950" y="1946011"/>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01" name="Rectangle 1700"/>
              <p:cNvSpPr>
                <a:spLocks noChangeArrowheads="1"/>
              </p:cNvSpPr>
              <p:nvPr/>
            </p:nvSpPr>
            <p:spPr bwMode="auto">
              <a:xfrm rot="16200000">
                <a:off x="1449913" y="1945912"/>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702" name="Rectangle 1701"/>
              <p:cNvSpPr>
                <a:spLocks noChangeArrowheads="1"/>
              </p:cNvSpPr>
              <p:nvPr/>
            </p:nvSpPr>
            <p:spPr bwMode="auto">
              <a:xfrm rot="16200000">
                <a:off x="1449956" y="194581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03" name="Rectangle 1702"/>
              <p:cNvSpPr>
                <a:spLocks noChangeArrowheads="1"/>
              </p:cNvSpPr>
              <p:nvPr/>
            </p:nvSpPr>
            <p:spPr bwMode="auto">
              <a:xfrm rot="16200000">
                <a:off x="1449913" y="1945717"/>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04" name="Rectangle 1703"/>
              <p:cNvSpPr>
                <a:spLocks noChangeArrowheads="1"/>
              </p:cNvSpPr>
              <p:nvPr/>
            </p:nvSpPr>
            <p:spPr bwMode="auto">
              <a:xfrm rot="16200000">
                <a:off x="1449956" y="194562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05" name="Rectangle 1704"/>
              <p:cNvSpPr>
                <a:spLocks noChangeArrowheads="1"/>
              </p:cNvSpPr>
              <p:nvPr/>
            </p:nvSpPr>
            <p:spPr bwMode="auto">
              <a:xfrm rot="16200000">
                <a:off x="1449950" y="194555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06" name="Rectangle 1705"/>
              <p:cNvSpPr>
                <a:spLocks noChangeArrowheads="1"/>
              </p:cNvSpPr>
              <p:nvPr/>
            </p:nvSpPr>
            <p:spPr bwMode="auto">
              <a:xfrm rot="16200000">
                <a:off x="1447908"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707" name="Rectangle 1706"/>
              <p:cNvSpPr>
                <a:spLocks noChangeArrowheads="1"/>
              </p:cNvSpPr>
              <p:nvPr/>
            </p:nvSpPr>
            <p:spPr bwMode="auto">
              <a:xfrm rot="16200000">
                <a:off x="1447939"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08" name="Rectangle 1707"/>
              <p:cNvSpPr>
                <a:spLocks noChangeArrowheads="1"/>
              </p:cNvSpPr>
              <p:nvPr/>
            </p:nvSpPr>
            <p:spPr bwMode="auto">
              <a:xfrm rot="16200000">
                <a:off x="1447917"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709" name="Rectangle 1708"/>
              <p:cNvSpPr>
                <a:spLocks noChangeArrowheads="1"/>
              </p:cNvSpPr>
              <p:nvPr/>
            </p:nvSpPr>
            <p:spPr bwMode="auto">
              <a:xfrm rot="16200000">
                <a:off x="1447923"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710" name="Rectangle 1709"/>
              <p:cNvSpPr>
                <a:spLocks noChangeArrowheads="1"/>
              </p:cNvSpPr>
              <p:nvPr/>
            </p:nvSpPr>
            <p:spPr bwMode="auto">
              <a:xfrm rot="16200000">
                <a:off x="1447950"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711" name="Rectangle 1710"/>
              <p:cNvSpPr>
                <a:spLocks noChangeArrowheads="1"/>
              </p:cNvSpPr>
              <p:nvPr/>
            </p:nvSpPr>
            <p:spPr bwMode="auto">
              <a:xfrm rot="16200000">
                <a:off x="1447917"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712" name="Rectangle 1711"/>
              <p:cNvSpPr>
                <a:spLocks noChangeArrowheads="1"/>
              </p:cNvSpPr>
              <p:nvPr/>
            </p:nvSpPr>
            <p:spPr bwMode="auto">
              <a:xfrm rot="16200000">
                <a:off x="1447917"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13" name="Rectangle 1712"/>
              <p:cNvSpPr>
                <a:spLocks noChangeArrowheads="1"/>
              </p:cNvSpPr>
              <p:nvPr/>
            </p:nvSpPr>
            <p:spPr bwMode="auto">
              <a:xfrm rot="16200000">
                <a:off x="1447945"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14" name="Rectangle 1713"/>
              <p:cNvSpPr>
                <a:spLocks noChangeArrowheads="1"/>
              </p:cNvSpPr>
              <p:nvPr/>
            </p:nvSpPr>
            <p:spPr bwMode="auto">
              <a:xfrm rot="16200000">
                <a:off x="1447908" y="194676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715" name="Rectangle 1714"/>
              <p:cNvSpPr>
                <a:spLocks noChangeArrowheads="1"/>
              </p:cNvSpPr>
              <p:nvPr/>
            </p:nvSpPr>
            <p:spPr bwMode="auto">
              <a:xfrm rot="16200000">
                <a:off x="1447945" y="194668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716" name="Rectangle 1715"/>
              <p:cNvSpPr>
                <a:spLocks noChangeArrowheads="1"/>
              </p:cNvSpPr>
              <p:nvPr/>
            </p:nvSpPr>
            <p:spPr bwMode="auto">
              <a:xfrm rot="16200000">
                <a:off x="1447939" y="19466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17" name="Rectangle 1716"/>
              <p:cNvSpPr>
                <a:spLocks noChangeArrowheads="1"/>
              </p:cNvSpPr>
              <p:nvPr/>
            </p:nvSpPr>
            <p:spPr bwMode="auto">
              <a:xfrm rot="16200000">
                <a:off x="1447917" y="194653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18" name="Rectangle 1717"/>
              <p:cNvSpPr>
                <a:spLocks noChangeArrowheads="1"/>
              </p:cNvSpPr>
              <p:nvPr/>
            </p:nvSpPr>
            <p:spPr bwMode="auto">
              <a:xfrm rot="16200000">
                <a:off x="1447917" y="19464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719" name="Rectangle 1718"/>
              <p:cNvSpPr>
                <a:spLocks noChangeArrowheads="1"/>
              </p:cNvSpPr>
              <p:nvPr/>
            </p:nvSpPr>
            <p:spPr bwMode="auto">
              <a:xfrm rot="16200000">
                <a:off x="1447917" y="194631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720" name="Rectangle 1719"/>
              <p:cNvSpPr>
                <a:spLocks noChangeArrowheads="1"/>
              </p:cNvSpPr>
              <p:nvPr/>
            </p:nvSpPr>
            <p:spPr bwMode="auto">
              <a:xfrm rot="16200000">
                <a:off x="1447945" y="194623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721" name="Rectangle 1720"/>
              <p:cNvSpPr>
                <a:spLocks noChangeArrowheads="1"/>
              </p:cNvSpPr>
              <p:nvPr/>
            </p:nvSpPr>
            <p:spPr bwMode="auto">
              <a:xfrm rot="16200000">
                <a:off x="1447917" y="194615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722" name="Rectangle 1721"/>
              <p:cNvSpPr>
                <a:spLocks noChangeArrowheads="1"/>
              </p:cNvSpPr>
              <p:nvPr/>
            </p:nvSpPr>
            <p:spPr bwMode="auto">
              <a:xfrm rot="16200000">
                <a:off x="1447945" y="194607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23" name="Rectangle 1722"/>
              <p:cNvSpPr>
                <a:spLocks noChangeArrowheads="1"/>
              </p:cNvSpPr>
              <p:nvPr/>
            </p:nvSpPr>
            <p:spPr bwMode="auto">
              <a:xfrm rot="16200000">
                <a:off x="1447939" y="1946011"/>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24" name="Rectangle 1723"/>
              <p:cNvSpPr>
                <a:spLocks noChangeArrowheads="1"/>
              </p:cNvSpPr>
              <p:nvPr/>
            </p:nvSpPr>
            <p:spPr bwMode="auto">
              <a:xfrm rot="16200000">
                <a:off x="1447923" y="1945933"/>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725" name="Rectangle 1724"/>
              <p:cNvSpPr>
                <a:spLocks noChangeArrowheads="1"/>
              </p:cNvSpPr>
              <p:nvPr/>
            </p:nvSpPr>
            <p:spPr bwMode="auto">
              <a:xfrm rot="16200000">
                <a:off x="1447917" y="194582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26" name="Rectangle 1725"/>
              <p:cNvSpPr>
                <a:spLocks noChangeArrowheads="1"/>
              </p:cNvSpPr>
              <p:nvPr/>
            </p:nvSpPr>
            <p:spPr bwMode="auto">
              <a:xfrm rot="16200000">
                <a:off x="1447917" y="194572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727" name="Rectangle 1726"/>
              <p:cNvSpPr>
                <a:spLocks noChangeArrowheads="1"/>
              </p:cNvSpPr>
              <p:nvPr/>
            </p:nvSpPr>
            <p:spPr bwMode="auto">
              <a:xfrm rot="16200000">
                <a:off x="1447945" y="194563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728" name="Rectangle 1727"/>
              <p:cNvSpPr>
                <a:spLocks noChangeArrowheads="1"/>
              </p:cNvSpPr>
              <p:nvPr/>
            </p:nvSpPr>
            <p:spPr bwMode="auto">
              <a:xfrm rot="16200000">
                <a:off x="1447939" y="19455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29" name="Rectangle 1728"/>
              <p:cNvSpPr>
                <a:spLocks noChangeArrowheads="1"/>
              </p:cNvSpPr>
              <p:nvPr/>
            </p:nvSpPr>
            <p:spPr bwMode="auto">
              <a:xfrm rot="16200000">
                <a:off x="1450590" y="1947477"/>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730" name="Rectangle 1729"/>
              <p:cNvSpPr>
                <a:spLocks noChangeArrowheads="1"/>
              </p:cNvSpPr>
              <p:nvPr/>
            </p:nvSpPr>
            <p:spPr bwMode="auto">
              <a:xfrm rot="16200000">
                <a:off x="1450621" y="194738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31" name="Rectangle 1730"/>
              <p:cNvSpPr>
                <a:spLocks noChangeArrowheads="1"/>
              </p:cNvSpPr>
              <p:nvPr/>
            </p:nvSpPr>
            <p:spPr bwMode="auto">
              <a:xfrm rot="16200000">
                <a:off x="1450599" y="19472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732" name="Rectangle 1731"/>
              <p:cNvSpPr>
                <a:spLocks noChangeArrowheads="1"/>
              </p:cNvSpPr>
              <p:nvPr/>
            </p:nvSpPr>
            <p:spPr bwMode="auto">
              <a:xfrm rot="16200000">
                <a:off x="1450605" y="1947192"/>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733" name="Rectangle 1732"/>
              <p:cNvSpPr>
                <a:spLocks noChangeArrowheads="1"/>
              </p:cNvSpPr>
              <p:nvPr/>
            </p:nvSpPr>
            <p:spPr bwMode="auto">
              <a:xfrm rot="16200000">
                <a:off x="1450632" y="1947122"/>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734" name="Rectangle 1733"/>
              <p:cNvSpPr>
                <a:spLocks noChangeArrowheads="1"/>
              </p:cNvSpPr>
              <p:nvPr/>
            </p:nvSpPr>
            <p:spPr bwMode="auto">
              <a:xfrm rot="16200000">
                <a:off x="1450599" y="194704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735" name="Rectangle 1734"/>
              <p:cNvSpPr>
                <a:spLocks noChangeArrowheads="1"/>
              </p:cNvSpPr>
              <p:nvPr/>
            </p:nvSpPr>
            <p:spPr bwMode="auto">
              <a:xfrm rot="16200000">
                <a:off x="1450599" y="194693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36" name="Rectangle 1735"/>
              <p:cNvSpPr>
                <a:spLocks noChangeArrowheads="1"/>
              </p:cNvSpPr>
              <p:nvPr/>
            </p:nvSpPr>
            <p:spPr bwMode="auto">
              <a:xfrm rot="16200000">
                <a:off x="1450627" y="194685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37" name="Rectangle 1736"/>
              <p:cNvSpPr>
                <a:spLocks noChangeArrowheads="1"/>
              </p:cNvSpPr>
              <p:nvPr/>
            </p:nvSpPr>
            <p:spPr bwMode="auto">
              <a:xfrm rot="16200000">
                <a:off x="1450599" y="194677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1738" name="Rectangle 1737"/>
              <p:cNvSpPr>
                <a:spLocks noChangeArrowheads="1"/>
              </p:cNvSpPr>
              <p:nvPr/>
            </p:nvSpPr>
            <p:spPr bwMode="auto">
              <a:xfrm rot="16200000">
                <a:off x="1450599" y="194666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739" name="Rectangle 1738"/>
              <p:cNvSpPr>
                <a:spLocks noChangeArrowheads="1"/>
              </p:cNvSpPr>
              <p:nvPr/>
            </p:nvSpPr>
            <p:spPr bwMode="auto">
              <a:xfrm rot="16200000">
                <a:off x="1450605" y="194656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1740" name="Rectangle 1739"/>
              <p:cNvSpPr>
                <a:spLocks noChangeArrowheads="1"/>
              </p:cNvSpPr>
              <p:nvPr/>
            </p:nvSpPr>
            <p:spPr bwMode="auto">
              <a:xfrm rot="16200000">
                <a:off x="1450605" y="1946464"/>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k</a:t>
                </a:r>
                <a:endParaRPr lang="en-US" sz="1200">
                  <a:effectLst/>
                  <a:latin typeface="Times New Roman"/>
                  <a:ea typeface="Times New Roman"/>
                </a:endParaRPr>
              </a:p>
            </p:txBody>
          </p:sp>
          <p:sp>
            <p:nvSpPr>
              <p:cNvPr id="1741" name="Rectangle 1740"/>
              <p:cNvSpPr>
                <a:spLocks noChangeArrowheads="1"/>
              </p:cNvSpPr>
              <p:nvPr/>
            </p:nvSpPr>
            <p:spPr bwMode="auto">
              <a:xfrm rot="16200000">
                <a:off x="1450627" y="1946388"/>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42" name="Rectangle 1741"/>
              <p:cNvSpPr>
                <a:spLocks noChangeArrowheads="1"/>
              </p:cNvSpPr>
              <p:nvPr/>
            </p:nvSpPr>
            <p:spPr bwMode="auto">
              <a:xfrm rot="16200000">
                <a:off x="1450621" y="1946328"/>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43" name="Rectangle 1742"/>
              <p:cNvSpPr>
                <a:spLocks noChangeArrowheads="1"/>
              </p:cNvSpPr>
              <p:nvPr/>
            </p:nvSpPr>
            <p:spPr bwMode="auto">
              <a:xfrm rot="16200000">
                <a:off x="1450599" y="194624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44" name="Rectangle 1743"/>
              <p:cNvSpPr>
                <a:spLocks noChangeArrowheads="1"/>
              </p:cNvSpPr>
              <p:nvPr/>
            </p:nvSpPr>
            <p:spPr bwMode="auto">
              <a:xfrm rot="16200000">
                <a:off x="1450605" y="1946140"/>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745" name="Rectangle 1744"/>
              <p:cNvSpPr>
                <a:spLocks noChangeArrowheads="1"/>
              </p:cNvSpPr>
              <p:nvPr/>
            </p:nvSpPr>
            <p:spPr bwMode="auto">
              <a:xfrm rot="16200000">
                <a:off x="1450627" y="194606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746" name="Rectangle 1745"/>
              <p:cNvSpPr>
                <a:spLocks noChangeArrowheads="1"/>
              </p:cNvSpPr>
              <p:nvPr/>
            </p:nvSpPr>
            <p:spPr bwMode="auto">
              <a:xfrm rot="16200000">
                <a:off x="1450627" y="1946010"/>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47" name="Rectangle 1746"/>
              <p:cNvSpPr>
                <a:spLocks noChangeArrowheads="1"/>
              </p:cNvSpPr>
              <p:nvPr/>
            </p:nvSpPr>
            <p:spPr bwMode="auto">
              <a:xfrm rot="16200000">
                <a:off x="1450599" y="194592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748" name="Rectangle 1747"/>
              <p:cNvSpPr>
                <a:spLocks noChangeArrowheads="1"/>
              </p:cNvSpPr>
              <p:nvPr/>
            </p:nvSpPr>
            <p:spPr bwMode="auto">
              <a:xfrm rot="16200000">
                <a:off x="1450621" y="1945841"/>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49" name="Rectangle 1748"/>
              <p:cNvSpPr>
                <a:spLocks noChangeArrowheads="1"/>
              </p:cNvSpPr>
              <p:nvPr/>
            </p:nvSpPr>
            <p:spPr bwMode="auto">
              <a:xfrm rot="16200000">
                <a:off x="1450599" y="19457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50" name="Rectangle 1749"/>
              <p:cNvSpPr>
                <a:spLocks noChangeArrowheads="1"/>
              </p:cNvSpPr>
              <p:nvPr/>
            </p:nvSpPr>
            <p:spPr bwMode="auto">
              <a:xfrm rot="16200000">
                <a:off x="1450599" y="194564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751" name="Rectangle 1750"/>
              <p:cNvSpPr>
                <a:spLocks noChangeArrowheads="1"/>
              </p:cNvSpPr>
              <p:nvPr/>
            </p:nvSpPr>
            <p:spPr bwMode="auto">
              <a:xfrm rot="16200000">
                <a:off x="1450925" y="1947477"/>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752" name="Rectangle 1751"/>
              <p:cNvSpPr>
                <a:spLocks noChangeArrowheads="1"/>
              </p:cNvSpPr>
              <p:nvPr/>
            </p:nvSpPr>
            <p:spPr bwMode="auto">
              <a:xfrm rot="16200000">
                <a:off x="1450956" y="194738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53" name="Rectangle 1752"/>
              <p:cNvSpPr>
                <a:spLocks noChangeArrowheads="1"/>
              </p:cNvSpPr>
              <p:nvPr/>
            </p:nvSpPr>
            <p:spPr bwMode="auto">
              <a:xfrm rot="16200000">
                <a:off x="1450934" y="19472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754" name="Rectangle 1753"/>
              <p:cNvSpPr>
                <a:spLocks noChangeArrowheads="1"/>
              </p:cNvSpPr>
              <p:nvPr/>
            </p:nvSpPr>
            <p:spPr bwMode="auto">
              <a:xfrm rot="16200000">
                <a:off x="1450940" y="1947192"/>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755" name="Rectangle 1754"/>
              <p:cNvSpPr>
                <a:spLocks noChangeArrowheads="1"/>
              </p:cNvSpPr>
              <p:nvPr/>
            </p:nvSpPr>
            <p:spPr bwMode="auto">
              <a:xfrm rot="16200000">
                <a:off x="1450967" y="1947122"/>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756" name="Rectangle 1755"/>
              <p:cNvSpPr>
                <a:spLocks noChangeArrowheads="1"/>
              </p:cNvSpPr>
              <p:nvPr/>
            </p:nvSpPr>
            <p:spPr bwMode="auto">
              <a:xfrm rot="16200000">
                <a:off x="1450934" y="194704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757" name="Rectangle 1756"/>
              <p:cNvSpPr>
                <a:spLocks noChangeArrowheads="1"/>
              </p:cNvSpPr>
              <p:nvPr/>
            </p:nvSpPr>
            <p:spPr bwMode="auto">
              <a:xfrm rot="16200000">
                <a:off x="1450934" y="194693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58" name="Rectangle 1757"/>
              <p:cNvSpPr>
                <a:spLocks noChangeArrowheads="1"/>
              </p:cNvSpPr>
              <p:nvPr/>
            </p:nvSpPr>
            <p:spPr bwMode="auto">
              <a:xfrm rot="16200000">
                <a:off x="1450962" y="194685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59" name="Rectangle 1758"/>
              <p:cNvSpPr>
                <a:spLocks noChangeArrowheads="1"/>
              </p:cNvSpPr>
              <p:nvPr/>
            </p:nvSpPr>
            <p:spPr bwMode="auto">
              <a:xfrm rot="16200000">
                <a:off x="1450940" y="1946779"/>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760" name="Rectangle 1759"/>
              <p:cNvSpPr>
                <a:spLocks noChangeArrowheads="1"/>
              </p:cNvSpPr>
              <p:nvPr/>
            </p:nvSpPr>
            <p:spPr bwMode="auto">
              <a:xfrm rot="16200000">
                <a:off x="1450962" y="1946704"/>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761" name="Rectangle 1760"/>
              <p:cNvSpPr>
                <a:spLocks noChangeArrowheads="1"/>
              </p:cNvSpPr>
              <p:nvPr/>
            </p:nvSpPr>
            <p:spPr bwMode="auto">
              <a:xfrm rot="16200000">
                <a:off x="1450956" y="1946643"/>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62" name="Rectangle 1761"/>
              <p:cNvSpPr>
                <a:spLocks noChangeArrowheads="1"/>
              </p:cNvSpPr>
              <p:nvPr/>
            </p:nvSpPr>
            <p:spPr bwMode="auto">
              <a:xfrm rot="16200000">
                <a:off x="1450934" y="194655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763" name="Rectangle 1762"/>
              <p:cNvSpPr>
                <a:spLocks noChangeArrowheads="1"/>
              </p:cNvSpPr>
              <p:nvPr/>
            </p:nvSpPr>
            <p:spPr bwMode="auto">
              <a:xfrm rot="16200000">
                <a:off x="1450934" y="194645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764" name="Rectangle 1763"/>
              <p:cNvSpPr>
                <a:spLocks noChangeArrowheads="1"/>
              </p:cNvSpPr>
              <p:nvPr/>
            </p:nvSpPr>
            <p:spPr bwMode="auto">
              <a:xfrm rot="16200000">
                <a:off x="1450934" y="19463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765" name="Rectangle 1764"/>
              <p:cNvSpPr>
                <a:spLocks noChangeArrowheads="1"/>
              </p:cNvSpPr>
              <p:nvPr/>
            </p:nvSpPr>
            <p:spPr bwMode="auto">
              <a:xfrm rot="16200000">
                <a:off x="1450962" y="194626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766" name="Rectangle 1765"/>
              <p:cNvSpPr>
                <a:spLocks noChangeArrowheads="1"/>
              </p:cNvSpPr>
              <p:nvPr/>
            </p:nvSpPr>
            <p:spPr bwMode="auto">
              <a:xfrm rot="16200000">
                <a:off x="1450934" y="194617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767" name="Rectangle 1766"/>
              <p:cNvSpPr>
                <a:spLocks noChangeArrowheads="1"/>
              </p:cNvSpPr>
              <p:nvPr/>
            </p:nvSpPr>
            <p:spPr bwMode="auto">
              <a:xfrm rot="16200000">
                <a:off x="1450962" y="194609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768" name="Rectangle 1767"/>
              <p:cNvSpPr>
                <a:spLocks noChangeArrowheads="1"/>
              </p:cNvSpPr>
              <p:nvPr/>
            </p:nvSpPr>
            <p:spPr bwMode="auto">
              <a:xfrm rot="16200000">
                <a:off x="1450956" y="194603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69" name="Rectangle 1768"/>
              <p:cNvSpPr>
                <a:spLocks noChangeArrowheads="1"/>
              </p:cNvSpPr>
              <p:nvPr/>
            </p:nvSpPr>
            <p:spPr bwMode="auto">
              <a:xfrm rot="16200000">
                <a:off x="1450925" y="1945942"/>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1770" name="Rectangle 1769"/>
              <p:cNvSpPr>
                <a:spLocks noChangeArrowheads="1"/>
              </p:cNvSpPr>
              <p:nvPr/>
            </p:nvSpPr>
            <p:spPr bwMode="auto">
              <a:xfrm rot="16200000">
                <a:off x="1450962" y="1945847"/>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71" name="Rectangle 1770"/>
              <p:cNvSpPr>
                <a:spLocks noChangeArrowheads="1"/>
              </p:cNvSpPr>
              <p:nvPr/>
            </p:nvSpPr>
            <p:spPr bwMode="auto">
              <a:xfrm rot="16200000">
                <a:off x="1450919" y="1945749"/>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72" name="Rectangle 1771"/>
              <p:cNvSpPr>
                <a:spLocks noChangeArrowheads="1"/>
              </p:cNvSpPr>
              <p:nvPr/>
            </p:nvSpPr>
            <p:spPr bwMode="auto">
              <a:xfrm rot="16200000">
                <a:off x="1450962" y="194565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73" name="Rectangle 1772"/>
              <p:cNvSpPr>
                <a:spLocks noChangeArrowheads="1"/>
              </p:cNvSpPr>
              <p:nvPr/>
            </p:nvSpPr>
            <p:spPr bwMode="auto">
              <a:xfrm rot="16200000">
                <a:off x="1450956" y="194559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774" name="Rectangle 1773"/>
              <p:cNvSpPr>
                <a:spLocks noChangeArrowheads="1"/>
              </p:cNvSpPr>
              <p:nvPr/>
            </p:nvSpPr>
            <p:spPr bwMode="auto">
              <a:xfrm rot="16200000">
                <a:off x="1451260" y="1947477"/>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775" name="Rectangle 1774"/>
              <p:cNvSpPr>
                <a:spLocks noChangeArrowheads="1"/>
              </p:cNvSpPr>
              <p:nvPr/>
            </p:nvSpPr>
            <p:spPr bwMode="auto">
              <a:xfrm rot="16200000">
                <a:off x="1451291" y="194738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776" name="Rectangle 1775"/>
              <p:cNvSpPr>
                <a:spLocks noChangeArrowheads="1"/>
              </p:cNvSpPr>
              <p:nvPr/>
            </p:nvSpPr>
            <p:spPr bwMode="auto">
              <a:xfrm rot="16200000">
                <a:off x="1451269" y="19472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777" name="Rectangle 1776"/>
              <p:cNvSpPr>
                <a:spLocks noChangeArrowheads="1"/>
              </p:cNvSpPr>
              <p:nvPr/>
            </p:nvSpPr>
            <p:spPr bwMode="auto">
              <a:xfrm rot="16200000">
                <a:off x="1451275" y="1947192"/>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778" name="Rectangle 1777"/>
              <p:cNvSpPr>
                <a:spLocks noChangeArrowheads="1"/>
              </p:cNvSpPr>
              <p:nvPr/>
            </p:nvSpPr>
            <p:spPr bwMode="auto">
              <a:xfrm rot="16200000">
                <a:off x="1451302" y="1947122"/>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grpSp>
        <p:grpSp>
          <p:nvGrpSpPr>
            <p:cNvPr id="1194" name="Group 1193"/>
            <p:cNvGrpSpPr>
              <a:grpSpLocks/>
            </p:cNvGrpSpPr>
            <p:nvPr/>
          </p:nvGrpSpPr>
          <p:grpSpPr bwMode="auto">
            <a:xfrm>
              <a:off x="0" y="1621155"/>
              <a:ext cx="4646295" cy="3735705"/>
              <a:chOff x="0" y="1621155"/>
              <a:chExt cx="7317" cy="5883"/>
            </a:xfrm>
          </p:grpSpPr>
          <p:sp>
            <p:nvSpPr>
              <p:cNvPr id="1379" name="Rectangle 1378"/>
              <p:cNvSpPr>
                <a:spLocks noChangeArrowheads="1"/>
              </p:cNvSpPr>
              <p:nvPr/>
            </p:nvSpPr>
            <p:spPr bwMode="auto">
              <a:xfrm rot="16200000">
                <a:off x="6383"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380" name="Rectangle 1379"/>
              <p:cNvSpPr>
                <a:spLocks noChangeArrowheads="1"/>
              </p:cNvSpPr>
              <p:nvPr/>
            </p:nvSpPr>
            <p:spPr bwMode="auto">
              <a:xfrm rot="16200000">
                <a:off x="6383"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dirty="0">
                    <a:solidFill>
                      <a:srgbClr val="000000"/>
                    </a:solidFill>
                    <a:effectLst/>
                    <a:latin typeface="Arial"/>
                    <a:ea typeface="Times New Roman"/>
                  </a:rPr>
                  <a:t>e</a:t>
                </a:r>
                <a:endParaRPr lang="en-US" sz="1200" dirty="0">
                  <a:effectLst/>
                  <a:latin typeface="Times New Roman"/>
                  <a:ea typeface="Times New Roman"/>
                </a:endParaRPr>
              </a:p>
            </p:txBody>
          </p:sp>
          <p:sp>
            <p:nvSpPr>
              <p:cNvPr id="1381" name="Rectangle 1380"/>
              <p:cNvSpPr>
                <a:spLocks noChangeArrowheads="1"/>
              </p:cNvSpPr>
              <p:nvPr/>
            </p:nvSpPr>
            <p:spPr bwMode="auto">
              <a:xfrm rot="16200000">
                <a:off x="6411"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382" name="Rectangle 1381"/>
              <p:cNvSpPr>
                <a:spLocks noChangeArrowheads="1"/>
              </p:cNvSpPr>
              <p:nvPr/>
            </p:nvSpPr>
            <p:spPr bwMode="auto">
              <a:xfrm rot="16200000">
                <a:off x="6383" y="162279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383" name="Rectangle 1382"/>
              <p:cNvSpPr>
                <a:spLocks noChangeArrowheads="1"/>
              </p:cNvSpPr>
              <p:nvPr/>
            </p:nvSpPr>
            <p:spPr bwMode="auto">
              <a:xfrm rot="16200000">
                <a:off x="6383" y="162269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384" name="Rectangle 1383"/>
              <p:cNvSpPr>
                <a:spLocks noChangeArrowheads="1"/>
              </p:cNvSpPr>
              <p:nvPr/>
            </p:nvSpPr>
            <p:spPr bwMode="auto">
              <a:xfrm rot="16200000">
                <a:off x="6416" y="1622614"/>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385" name="Rectangle 1384"/>
              <p:cNvSpPr>
                <a:spLocks noChangeArrowheads="1"/>
              </p:cNvSpPr>
              <p:nvPr/>
            </p:nvSpPr>
            <p:spPr bwMode="auto">
              <a:xfrm rot="16200000">
                <a:off x="6383" y="162253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386" name="Rectangle 1385"/>
              <p:cNvSpPr>
                <a:spLocks noChangeArrowheads="1"/>
              </p:cNvSpPr>
              <p:nvPr/>
            </p:nvSpPr>
            <p:spPr bwMode="auto">
              <a:xfrm rot="16200000">
                <a:off x="6383" y="162242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387" name="Rectangle 1386"/>
              <p:cNvSpPr>
                <a:spLocks noChangeArrowheads="1"/>
              </p:cNvSpPr>
              <p:nvPr/>
            </p:nvSpPr>
            <p:spPr bwMode="auto">
              <a:xfrm rot="16200000">
                <a:off x="6411" y="1622352"/>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388" name="Rectangle 1387"/>
              <p:cNvSpPr>
                <a:spLocks noChangeArrowheads="1"/>
              </p:cNvSpPr>
              <p:nvPr/>
            </p:nvSpPr>
            <p:spPr bwMode="auto">
              <a:xfrm rot="16200000">
                <a:off x="6411" y="1622297"/>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389" name="Rectangle 1388"/>
              <p:cNvSpPr>
                <a:spLocks noChangeArrowheads="1"/>
              </p:cNvSpPr>
              <p:nvPr/>
            </p:nvSpPr>
            <p:spPr bwMode="auto">
              <a:xfrm rot="16200000">
                <a:off x="6405" y="1622237"/>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390" name="Rectangle 1389"/>
              <p:cNvSpPr>
                <a:spLocks noChangeArrowheads="1"/>
              </p:cNvSpPr>
              <p:nvPr/>
            </p:nvSpPr>
            <p:spPr bwMode="auto">
              <a:xfrm rot="16200000">
                <a:off x="6374" y="1622140"/>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1391" name="Rectangle 1390"/>
              <p:cNvSpPr>
                <a:spLocks noChangeArrowheads="1"/>
              </p:cNvSpPr>
              <p:nvPr/>
            </p:nvSpPr>
            <p:spPr bwMode="auto">
              <a:xfrm rot="16200000">
                <a:off x="6411" y="1622048"/>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392" name="Rectangle 1391"/>
              <p:cNvSpPr>
                <a:spLocks noChangeArrowheads="1"/>
              </p:cNvSpPr>
              <p:nvPr/>
            </p:nvSpPr>
            <p:spPr bwMode="auto">
              <a:xfrm rot="16200000">
                <a:off x="6368" y="1621951"/>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393" name="Rectangle 1392"/>
              <p:cNvSpPr>
                <a:spLocks noChangeArrowheads="1"/>
              </p:cNvSpPr>
              <p:nvPr/>
            </p:nvSpPr>
            <p:spPr bwMode="auto">
              <a:xfrm rot="16200000">
                <a:off x="6411" y="1621853"/>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394" name="Rectangle 1393"/>
              <p:cNvSpPr>
                <a:spLocks noChangeArrowheads="1"/>
              </p:cNvSpPr>
              <p:nvPr/>
            </p:nvSpPr>
            <p:spPr bwMode="auto">
              <a:xfrm rot="16200000">
                <a:off x="6405" y="1621793"/>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395" name="Rectangle 1394"/>
              <p:cNvSpPr>
                <a:spLocks noChangeArrowheads="1"/>
              </p:cNvSpPr>
              <p:nvPr/>
            </p:nvSpPr>
            <p:spPr bwMode="auto">
              <a:xfrm rot="16200000">
                <a:off x="6709" y="162350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396" name="Rectangle 1395"/>
              <p:cNvSpPr>
                <a:spLocks noChangeArrowheads="1"/>
              </p:cNvSpPr>
              <p:nvPr/>
            </p:nvSpPr>
            <p:spPr bwMode="auto">
              <a:xfrm rot="16200000">
                <a:off x="6740" y="162340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397" name="Rectangle 1396"/>
              <p:cNvSpPr>
                <a:spLocks noChangeArrowheads="1"/>
              </p:cNvSpPr>
              <p:nvPr/>
            </p:nvSpPr>
            <p:spPr bwMode="auto">
              <a:xfrm rot="16200000">
                <a:off x="6718" y="162331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398" name="Rectangle 1397"/>
              <p:cNvSpPr>
                <a:spLocks noChangeArrowheads="1"/>
              </p:cNvSpPr>
              <p:nvPr/>
            </p:nvSpPr>
            <p:spPr bwMode="auto">
              <a:xfrm rot="16200000">
                <a:off x="6724" y="162321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399" name="Rectangle 1398"/>
              <p:cNvSpPr>
                <a:spLocks noChangeArrowheads="1"/>
              </p:cNvSpPr>
              <p:nvPr/>
            </p:nvSpPr>
            <p:spPr bwMode="auto">
              <a:xfrm rot="16200000">
                <a:off x="6751" y="16231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00" name="Rectangle 1399"/>
              <p:cNvSpPr>
                <a:spLocks noChangeArrowheads="1"/>
              </p:cNvSpPr>
              <p:nvPr/>
            </p:nvSpPr>
            <p:spPr bwMode="auto">
              <a:xfrm rot="16200000">
                <a:off x="6718"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401" name="Rectangle 1400"/>
              <p:cNvSpPr>
                <a:spLocks noChangeArrowheads="1"/>
              </p:cNvSpPr>
              <p:nvPr/>
            </p:nvSpPr>
            <p:spPr bwMode="auto">
              <a:xfrm rot="16200000">
                <a:off x="6718"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02" name="Rectangle 1401"/>
              <p:cNvSpPr>
                <a:spLocks noChangeArrowheads="1"/>
              </p:cNvSpPr>
              <p:nvPr/>
            </p:nvSpPr>
            <p:spPr bwMode="auto">
              <a:xfrm rot="16200000">
                <a:off x="6746"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03" name="Rectangle 1402"/>
              <p:cNvSpPr>
                <a:spLocks noChangeArrowheads="1"/>
              </p:cNvSpPr>
              <p:nvPr/>
            </p:nvSpPr>
            <p:spPr bwMode="auto">
              <a:xfrm rot="16200000">
                <a:off x="6691" y="1622772"/>
                <a:ext cx="1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M</a:t>
                </a:r>
                <a:endParaRPr lang="en-US" sz="1200">
                  <a:effectLst/>
                  <a:latin typeface="Times New Roman"/>
                  <a:ea typeface="Times New Roman"/>
                </a:endParaRPr>
              </a:p>
            </p:txBody>
          </p:sp>
          <p:sp>
            <p:nvSpPr>
              <p:cNvPr id="1404" name="Rectangle 1403"/>
              <p:cNvSpPr>
                <a:spLocks noChangeArrowheads="1"/>
              </p:cNvSpPr>
              <p:nvPr/>
            </p:nvSpPr>
            <p:spPr bwMode="auto">
              <a:xfrm rot="16200000">
                <a:off x="6718" y="16226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405" name="Rectangle 1404"/>
              <p:cNvSpPr>
                <a:spLocks noChangeArrowheads="1"/>
              </p:cNvSpPr>
              <p:nvPr/>
            </p:nvSpPr>
            <p:spPr bwMode="auto">
              <a:xfrm rot="16200000">
                <a:off x="6718" y="162252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406" name="Rectangle 1405"/>
              <p:cNvSpPr>
                <a:spLocks noChangeArrowheads="1"/>
              </p:cNvSpPr>
              <p:nvPr/>
            </p:nvSpPr>
            <p:spPr bwMode="auto">
              <a:xfrm rot="16200000">
                <a:off x="6718" y="162242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07" name="Rectangle 1406"/>
              <p:cNvSpPr>
                <a:spLocks noChangeArrowheads="1"/>
              </p:cNvSpPr>
              <p:nvPr/>
            </p:nvSpPr>
            <p:spPr bwMode="auto">
              <a:xfrm rot="16200000">
                <a:off x="6718" y="162231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1408" name="Rectangle 1407"/>
              <p:cNvSpPr>
                <a:spLocks noChangeArrowheads="1"/>
              </p:cNvSpPr>
              <p:nvPr/>
            </p:nvSpPr>
            <p:spPr bwMode="auto">
              <a:xfrm rot="16200000">
                <a:off x="6724" y="1622209"/>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409" name="Rectangle 1408"/>
              <p:cNvSpPr>
                <a:spLocks noChangeArrowheads="1"/>
              </p:cNvSpPr>
              <p:nvPr/>
            </p:nvSpPr>
            <p:spPr bwMode="auto">
              <a:xfrm rot="16200000">
                <a:off x="6718" y="162210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10" name="Rectangle 1409"/>
              <p:cNvSpPr>
                <a:spLocks noChangeArrowheads="1"/>
              </p:cNvSpPr>
              <p:nvPr/>
            </p:nvSpPr>
            <p:spPr bwMode="auto">
              <a:xfrm rot="16200000">
                <a:off x="6740" y="16220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11" name="Rectangle 1410"/>
              <p:cNvSpPr>
                <a:spLocks noChangeArrowheads="1"/>
              </p:cNvSpPr>
              <p:nvPr/>
            </p:nvSpPr>
            <p:spPr bwMode="auto">
              <a:xfrm rot="16200000">
                <a:off x="6718" y="162193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412" name="Rectangle 1411"/>
              <p:cNvSpPr>
                <a:spLocks noChangeArrowheads="1"/>
              </p:cNvSpPr>
              <p:nvPr/>
            </p:nvSpPr>
            <p:spPr bwMode="auto">
              <a:xfrm rot="16200000">
                <a:off x="6718" y="162182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1413" name="Rectangle 1412"/>
              <p:cNvSpPr>
                <a:spLocks noChangeArrowheads="1"/>
              </p:cNvSpPr>
              <p:nvPr/>
            </p:nvSpPr>
            <p:spPr bwMode="auto">
              <a:xfrm rot="16200000">
                <a:off x="6751" y="16217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14" name="Rectangle 1413"/>
              <p:cNvSpPr>
                <a:spLocks noChangeArrowheads="1"/>
              </p:cNvSpPr>
              <p:nvPr/>
            </p:nvSpPr>
            <p:spPr bwMode="auto">
              <a:xfrm rot="16200000">
                <a:off x="6751" y="1621705"/>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l</a:t>
                </a:r>
                <a:endParaRPr lang="en-US" sz="1200">
                  <a:effectLst/>
                  <a:latin typeface="Times New Roman"/>
                  <a:ea typeface="Times New Roman"/>
                </a:endParaRPr>
              </a:p>
            </p:txBody>
          </p:sp>
          <p:sp>
            <p:nvSpPr>
              <p:cNvPr id="1415" name="Rectangle 1414"/>
              <p:cNvSpPr>
                <a:spLocks noChangeArrowheads="1"/>
              </p:cNvSpPr>
              <p:nvPr/>
            </p:nvSpPr>
            <p:spPr bwMode="auto">
              <a:xfrm rot="16200000">
                <a:off x="6751" y="1621663"/>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16" name="Rectangle 1415"/>
              <p:cNvSpPr>
                <a:spLocks noChangeArrowheads="1"/>
              </p:cNvSpPr>
              <p:nvPr/>
            </p:nvSpPr>
            <p:spPr bwMode="auto">
              <a:xfrm rot="16200000">
                <a:off x="6746" y="162161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17" name="Rectangle 1416"/>
              <p:cNvSpPr>
                <a:spLocks noChangeArrowheads="1"/>
              </p:cNvSpPr>
              <p:nvPr/>
            </p:nvSpPr>
            <p:spPr bwMode="auto">
              <a:xfrm rot="16200000">
                <a:off x="6724" y="162153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y</a:t>
                </a:r>
                <a:endParaRPr lang="en-US" sz="1200">
                  <a:effectLst/>
                  <a:latin typeface="Times New Roman"/>
                  <a:ea typeface="Times New Roman"/>
                </a:endParaRPr>
              </a:p>
            </p:txBody>
          </p:sp>
          <p:sp>
            <p:nvSpPr>
              <p:cNvPr id="1418" name="Rectangle 1417"/>
              <p:cNvSpPr>
                <a:spLocks noChangeArrowheads="1"/>
              </p:cNvSpPr>
              <p:nvPr/>
            </p:nvSpPr>
            <p:spPr bwMode="auto">
              <a:xfrm rot="16200000">
                <a:off x="7045" y="1623502"/>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419" name="Rectangle 1418"/>
              <p:cNvSpPr>
                <a:spLocks noChangeArrowheads="1"/>
              </p:cNvSpPr>
              <p:nvPr/>
            </p:nvSpPr>
            <p:spPr bwMode="auto">
              <a:xfrm rot="16200000">
                <a:off x="7076" y="1623405"/>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20" name="Rectangle 1419"/>
              <p:cNvSpPr>
                <a:spLocks noChangeArrowheads="1"/>
              </p:cNvSpPr>
              <p:nvPr/>
            </p:nvSpPr>
            <p:spPr bwMode="auto">
              <a:xfrm rot="16200000">
                <a:off x="7054" y="162331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21" name="Rectangle 1420"/>
              <p:cNvSpPr>
                <a:spLocks noChangeArrowheads="1"/>
              </p:cNvSpPr>
              <p:nvPr/>
            </p:nvSpPr>
            <p:spPr bwMode="auto">
              <a:xfrm rot="16200000">
                <a:off x="7060" y="1623217"/>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422" name="Rectangle 1421"/>
              <p:cNvSpPr>
                <a:spLocks noChangeArrowheads="1"/>
              </p:cNvSpPr>
              <p:nvPr/>
            </p:nvSpPr>
            <p:spPr bwMode="auto">
              <a:xfrm rot="16200000">
                <a:off x="7087" y="16231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23" name="Rectangle 1422"/>
              <p:cNvSpPr>
                <a:spLocks noChangeArrowheads="1"/>
              </p:cNvSpPr>
              <p:nvPr/>
            </p:nvSpPr>
            <p:spPr bwMode="auto">
              <a:xfrm rot="16200000">
                <a:off x="7054"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424" name="Rectangle 1423"/>
              <p:cNvSpPr>
                <a:spLocks noChangeArrowheads="1"/>
              </p:cNvSpPr>
              <p:nvPr/>
            </p:nvSpPr>
            <p:spPr bwMode="auto">
              <a:xfrm rot="16200000">
                <a:off x="7054"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25" name="Rectangle 1424"/>
              <p:cNvSpPr>
                <a:spLocks noChangeArrowheads="1"/>
              </p:cNvSpPr>
              <p:nvPr/>
            </p:nvSpPr>
            <p:spPr bwMode="auto">
              <a:xfrm rot="16200000">
                <a:off x="7082"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26" name="Rectangle 1425"/>
              <p:cNvSpPr>
                <a:spLocks noChangeArrowheads="1"/>
              </p:cNvSpPr>
              <p:nvPr/>
            </p:nvSpPr>
            <p:spPr bwMode="auto">
              <a:xfrm rot="16200000">
                <a:off x="7054" y="162279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427" name="Rectangle 1426"/>
              <p:cNvSpPr>
                <a:spLocks noChangeArrowheads="1"/>
              </p:cNvSpPr>
              <p:nvPr/>
            </p:nvSpPr>
            <p:spPr bwMode="auto">
              <a:xfrm rot="16200000">
                <a:off x="7087" y="1622723"/>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l</a:t>
                </a:r>
                <a:endParaRPr lang="en-US" sz="1200">
                  <a:effectLst/>
                  <a:latin typeface="Times New Roman"/>
                  <a:ea typeface="Times New Roman"/>
                </a:endParaRPr>
              </a:p>
            </p:txBody>
          </p:sp>
          <p:sp>
            <p:nvSpPr>
              <p:cNvPr id="1428" name="Rectangle 1427"/>
              <p:cNvSpPr>
                <a:spLocks noChangeArrowheads="1"/>
              </p:cNvSpPr>
              <p:nvPr/>
            </p:nvSpPr>
            <p:spPr bwMode="auto">
              <a:xfrm rot="16200000">
                <a:off x="7054" y="162264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29" name="Rectangle 1428"/>
              <p:cNvSpPr>
                <a:spLocks noChangeArrowheads="1"/>
              </p:cNvSpPr>
              <p:nvPr/>
            </p:nvSpPr>
            <p:spPr bwMode="auto">
              <a:xfrm rot="16200000">
                <a:off x="7054" y="162253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430" name="Rectangle 1429"/>
              <p:cNvSpPr>
                <a:spLocks noChangeArrowheads="1"/>
              </p:cNvSpPr>
              <p:nvPr/>
            </p:nvSpPr>
            <p:spPr bwMode="auto">
              <a:xfrm rot="16200000">
                <a:off x="7060" y="1622435"/>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431" name="Rectangle 1430"/>
              <p:cNvSpPr>
                <a:spLocks noChangeArrowheads="1"/>
              </p:cNvSpPr>
              <p:nvPr/>
            </p:nvSpPr>
            <p:spPr bwMode="auto">
              <a:xfrm rot="16200000">
                <a:off x="7087" y="1622365"/>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32" name="Rectangle 1431"/>
              <p:cNvSpPr>
                <a:spLocks noChangeArrowheads="1"/>
              </p:cNvSpPr>
              <p:nvPr/>
            </p:nvSpPr>
            <p:spPr bwMode="auto">
              <a:xfrm rot="16200000">
                <a:off x="7054" y="162228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433" name="Rectangle 1432"/>
              <p:cNvSpPr>
                <a:spLocks noChangeArrowheads="1"/>
              </p:cNvSpPr>
              <p:nvPr/>
            </p:nvSpPr>
            <p:spPr bwMode="auto">
              <a:xfrm rot="16200000">
                <a:off x="7054" y="162218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434" name="Rectangle 1433"/>
              <p:cNvSpPr>
                <a:spLocks noChangeArrowheads="1"/>
              </p:cNvSpPr>
              <p:nvPr/>
            </p:nvSpPr>
            <p:spPr bwMode="auto">
              <a:xfrm rot="16200000">
                <a:off x="7082" y="1622103"/>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35" name="Rectangle 1434"/>
              <p:cNvSpPr>
                <a:spLocks noChangeArrowheads="1"/>
              </p:cNvSpPr>
              <p:nvPr/>
            </p:nvSpPr>
            <p:spPr bwMode="auto">
              <a:xfrm rot="16200000">
                <a:off x="7054" y="162202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436" name="Rectangle 1435"/>
              <p:cNvSpPr>
                <a:spLocks noChangeArrowheads="1"/>
              </p:cNvSpPr>
              <p:nvPr/>
            </p:nvSpPr>
            <p:spPr bwMode="auto">
              <a:xfrm rot="16200000">
                <a:off x="7054" y="162191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437" name="Rectangle 1436"/>
              <p:cNvSpPr>
                <a:spLocks noChangeArrowheads="1"/>
              </p:cNvSpPr>
              <p:nvPr/>
            </p:nvSpPr>
            <p:spPr bwMode="auto">
              <a:xfrm rot="16200000">
                <a:off x="7054" y="162180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438" name="Rectangle 1437"/>
              <p:cNvSpPr>
                <a:spLocks noChangeArrowheads="1"/>
              </p:cNvSpPr>
              <p:nvPr/>
            </p:nvSpPr>
            <p:spPr bwMode="auto">
              <a:xfrm rot="16200000">
                <a:off x="7054" y="16216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39" name="Rectangle 1438"/>
              <p:cNvSpPr>
                <a:spLocks noChangeArrowheads="1"/>
              </p:cNvSpPr>
              <p:nvPr/>
            </p:nvSpPr>
            <p:spPr bwMode="auto">
              <a:xfrm rot="16200000">
                <a:off x="7054" y="162158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440" name="Rectangle 1439"/>
              <p:cNvSpPr>
                <a:spLocks noChangeArrowheads="1"/>
              </p:cNvSpPr>
              <p:nvPr/>
            </p:nvSpPr>
            <p:spPr bwMode="auto">
              <a:xfrm rot="16200000">
                <a:off x="7076" y="162150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41" name="Rectangle 1440"/>
              <p:cNvSpPr>
                <a:spLocks noChangeArrowheads="1"/>
              </p:cNvSpPr>
              <p:nvPr/>
            </p:nvSpPr>
            <p:spPr bwMode="auto">
              <a:xfrm rot="16200000">
                <a:off x="7054" y="162141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1442" name="Rectangle 1441"/>
              <p:cNvSpPr>
                <a:spLocks noChangeArrowheads="1"/>
              </p:cNvSpPr>
              <p:nvPr/>
            </p:nvSpPr>
            <p:spPr bwMode="auto">
              <a:xfrm rot="16200000">
                <a:off x="7054" y="162130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1443" name="Rectangle 1442"/>
              <p:cNvSpPr>
                <a:spLocks noChangeArrowheads="1"/>
              </p:cNvSpPr>
              <p:nvPr/>
            </p:nvSpPr>
            <p:spPr bwMode="auto">
              <a:xfrm rot="16200000">
                <a:off x="7060" y="1621199"/>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1444" name="Rectangle 1443"/>
              <p:cNvSpPr>
                <a:spLocks noChangeArrowheads="1"/>
              </p:cNvSpPr>
              <p:nvPr/>
            </p:nvSpPr>
            <p:spPr bwMode="auto">
              <a:xfrm rot="16200000">
                <a:off x="7054" y="16210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45" name="Rectangle 1444"/>
              <p:cNvSpPr>
                <a:spLocks noChangeArrowheads="1"/>
              </p:cNvSpPr>
              <p:nvPr/>
            </p:nvSpPr>
            <p:spPr bwMode="auto">
              <a:xfrm rot="16200000">
                <a:off x="3357" y="1623502"/>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446" name="Rectangle 1445"/>
              <p:cNvSpPr>
                <a:spLocks noChangeArrowheads="1"/>
              </p:cNvSpPr>
              <p:nvPr/>
            </p:nvSpPr>
            <p:spPr bwMode="auto">
              <a:xfrm rot="16200000">
                <a:off x="3388" y="1623405"/>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47" name="Rectangle 1446"/>
              <p:cNvSpPr>
                <a:spLocks noChangeArrowheads="1"/>
              </p:cNvSpPr>
              <p:nvPr/>
            </p:nvSpPr>
            <p:spPr bwMode="auto">
              <a:xfrm rot="16200000">
                <a:off x="3366" y="162331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48" name="Rectangle 1447"/>
              <p:cNvSpPr>
                <a:spLocks noChangeArrowheads="1"/>
              </p:cNvSpPr>
              <p:nvPr/>
            </p:nvSpPr>
            <p:spPr bwMode="auto">
              <a:xfrm rot="16200000">
                <a:off x="3372" y="1623217"/>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449" name="Rectangle 1448"/>
              <p:cNvSpPr>
                <a:spLocks noChangeArrowheads="1"/>
              </p:cNvSpPr>
              <p:nvPr/>
            </p:nvSpPr>
            <p:spPr bwMode="auto">
              <a:xfrm rot="16200000">
                <a:off x="3399" y="1623147"/>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50" name="Rectangle 1449"/>
              <p:cNvSpPr>
                <a:spLocks noChangeArrowheads="1"/>
              </p:cNvSpPr>
              <p:nvPr/>
            </p:nvSpPr>
            <p:spPr bwMode="auto">
              <a:xfrm rot="16200000">
                <a:off x="3366" y="162306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451" name="Rectangle 1450"/>
              <p:cNvSpPr>
                <a:spLocks noChangeArrowheads="1"/>
              </p:cNvSpPr>
              <p:nvPr/>
            </p:nvSpPr>
            <p:spPr bwMode="auto">
              <a:xfrm rot="16200000">
                <a:off x="3366" y="162296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52" name="Rectangle 1451"/>
              <p:cNvSpPr>
                <a:spLocks noChangeArrowheads="1"/>
              </p:cNvSpPr>
              <p:nvPr/>
            </p:nvSpPr>
            <p:spPr bwMode="auto">
              <a:xfrm rot="16200000">
                <a:off x="3394" y="1622881"/>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53" name="Rectangle 1452"/>
              <p:cNvSpPr>
                <a:spLocks noChangeArrowheads="1"/>
              </p:cNvSpPr>
              <p:nvPr/>
            </p:nvSpPr>
            <p:spPr bwMode="auto">
              <a:xfrm rot="16200000">
                <a:off x="3372" y="1622804"/>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1454" name="Rectangle 1453"/>
              <p:cNvSpPr>
                <a:spLocks noChangeArrowheads="1"/>
              </p:cNvSpPr>
              <p:nvPr/>
            </p:nvSpPr>
            <p:spPr bwMode="auto">
              <a:xfrm rot="16200000">
                <a:off x="3366" y="162270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55" name="Rectangle 1454"/>
              <p:cNvSpPr>
                <a:spLocks noChangeArrowheads="1"/>
              </p:cNvSpPr>
              <p:nvPr/>
            </p:nvSpPr>
            <p:spPr bwMode="auto">
              <a:xfrm rot="16200000">
                <a:off x="3339" y="1622565"/>
                <a:ext cx="1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m</a:t>
                </a:r>
                <a:endParaRPr lang="en-US" sz="1200">
                  <a:effectLst/>
                  <a:latin typeface="Times New Roman"/>
                  <a:ea typeface="Times New Roman"/>
                </a:endParaRPr>
              </a:p>
            </p:txBody>
          </p:sp>
          <p:sp>
            <p:nvSpPr>
              <p:cNvPr id="1456" name="Rectangle 1455"/>
              <p:cNvSpPr>
                <a:spLocks noChangeArrowheads="1"/>
              </p:cNvSpPr>
              <p:nvPr/>
            </p:nvSpPr>
            <p:spPr bwMode="auto">
              <a:xfrm rot="16200000">
                <a:off x="3394" y="1622456"/>
                <a:ext cx="7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f</a:t>
                </a:r>
                <a:endParaRPr lang="en-US" sz="1200">
                  <a:effectLst/>
                  <a:latin typeface="Times New Roman"/>
                  <a:ea typeface="Times New Roman"/>
                </a:endParaRPr>
              </a:p>
            </p:txBody>
          </p:sp>
          <p:sp>
            <p:nvSpPr>
              <p:cNvPr id="1457" name="Rectangle 1456"/>
              <p:cNvSpPr>
                <a:spLocks noChangeArrowheads="1"/>
              </p:cNvSpPr>
              <p:nvPr/>
            </p:nvSpPr>
            <p:spPr bwMode="auto">
              <a:xfrm rot="16200000">
                <a:off x="3366" y="162237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58" name="Rectangle 1457"/>
              <p:cNvSpPr>
                <a:spLocks noChangeArrowheads="1"/>
              </p:cNvSpPr>
              <p:nvPr/>
            </p:nvSpPr>
            <p:spPr bwMode="auto">
              <a:xfrm rot="16200000">
                <a:off x="3388" y="162229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59" name="Rectangle 1458"/>
              <p:cNvSpPr>
                <a:spLocks noChangeArrowheads="1"/>
              </p:cNvSpPr>
              <p:nvPr/>
            </p:nvSpPr>
            <p:spPr bwMode="auto">
              <a:xfrm rot="16200000">
                <a:off x="3394" y="162223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60" name="Rectangle 1459"/>
              <p:cNvSpPr>
                <a:spLocks noChangeArrowheads="1"/>
              </p:cNvSpPr>
              <p:nvPr/>
            </p:nvSpPr>
            <p:spPr bwMode="auto">
              <a:xfrm rot="16200000">
                <a:off x="3394" y="162217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61" name="Rectangle 1460"/>
              <p:cNvSpPr>
                <a:spLocks noChangeArrowheads="1"/>
              </p:cNvSpPr>
              <p:nvPr/>
            </p:nvSpPr>
            <p:spPr bwMode="auto">
              <a:xfrm rot="16200000">
                <a:off x="3394" y="162212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62" name="Rectangle 1461"/>
              <p:cNvSpPr>
                <a:spLocks noChangeArrowheads="1"/>
              </p:cNvSpPr>
              <p:nvPr/>
            </p:nvSpPr>
            <p:spPr bwMode="auto">
              <a:xfrm rot="16200000">
                <a:off x="3366" y="162203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63" name="Rectangle 1462"/>
              <p:cNvSpPr>
                <a:spLocks noChangeArrowheads="1"/>
              </p:cNvSpPr>
              <p:nvPr/>
            </p:nvSpPr>
            <p:spPr bwMode="auto">
              <a:xfrm rot="16200000">
                <a:off x="3394" y="1621961"/>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64" name="Rectangle 1463"/>
              <p:cNvSpPr>
                <a:spLocks noChangeArrowheads="1"/>
              </p:cNvSpPr>
              <p:nvPr/>
            </p:nvSpPr>
            <p:spPr bwMode="auto">
              <a:xfrm rot="16200000">
                <a:off x="3366" y="162187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1465" name="Rectangle 1464"/>
              <p:cNvSpPr>
                <a:spLocks noChangeArrowheads="1"/>
              </p:cNvSpPr>
              <p:nvPr/>
            </p:nvSpPr>
            <p:spPr bwMode="auto">
              <a:xfrm rot="16200000">
                <a:off x="3366" y="162177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1466" name="Rectangle 1465"/>
              <p:cNvSpPr>
                <a:spLocks noChangeArrowheads="1"/>
              </p:cNvSpPr>
              <p:nvPr/>
            </p:nvSpPr>
            <p:spPr bwMode="auto">
              <a:xfrm rot="16200000">
                <a:off x="3394" y="162168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67" name="Rectangle 1466"/>
              <p:cNvSpPr>
                <a:spLocks noChangeArrowheads="1"/>
              </p:cNvSpPr>
              <p:nvPr/>
            </p:nvSpPr>
            <p:spPr bwMode="auto">
              <a:xfrm rot="16200000">
                <a:off x="3394" y="1621634"/>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68" name="Rectangle 1467"/>
              <p:cNvSpPr>
                <a:spLocks noChangeArrowheads="1"/>
              </p:cNvSpPr>
              <p:nvPr/>
            </p:nvSpPr>
            <p:spPr bwMode="auto">
              <a:xfrm rot="16200000">
                <a:off x="3366" y="16215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69" name="Rectangle 1468"/>
              <p:cNvSpPr>
                <a:spLocks noChangeArrowheads="1"/>
              </p:cNvSpPr>
              <p:nvPr/>
            </p:nvSpPr>
            <p:spPr bwMode="auto">
              <a:xfrm rot="16200000">
                <a:off x="3372" y="162144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1470" name="Rectangle 1469"/>
              <p:cNvSpPr>
                <a:spLocks noChangeArrowheads="1"/>
              </p:cNvSpPr>
              <p:nvPr/>
            </p:nvSpPr>
            <p:spPr bwMode="auto">
              <a:xfrm rot="16200000">
                <a:off x="3372" y="162135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k</a:t>
                </a:r>
                <a:endParaRPr lang="en-US" sz="1200">
                  <a:effectLst/>
                  <a:latin typeface="Times New Roman"/>
                  <a:ea typeface="Times New Roman"/>
                </a:endParaRPr>
              </a:p>
            </p:txBody>
          </p:sp>
          <p:sp>
            <p:nvSpPr>
              <p:cNvPr id="1471" name="Rectangle 1470"/>
              <p:cNvSpPr>
                <a:spLocks noChangeArrowheads="1"/>
              </p:cNvSpPr>
              <p:nvPr/>
            </p:nvSpPr>
            <p:spPr bwMode="auto">
              <a:xfrm rot="16200000">
                <a:off x="3372" y="1621254"/>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1472" name="Rectangle 1471"/>
              <p:cNvSpPr>
                <a:spLocks noChangeArrowheads="1"/>
              </p:cNvSpPr>
              <p:nvPr/>
            </p:nvSpPr>
            <p:spPr bwMode="auto">
              <a:xfrm rot="16200000">
                <a:off x="5369" y="162350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1473" name="Rectangle 1472"/>
              <p:cNvSpPr>
                <a:spLocks noChangeArrowheads="1"/>
              </p:cNvSpPr>
              <p:nvPr/>
            </p:nvSpPr>
            <p:spPr bwMode="auto">
              <a:xfrm rot="16200000">
                <a:off x="5400" y="162340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74" name="Rectangle 1473"/>
              <p:cNvSpPr>
                <a:spLocks noChangeArrowheads="1"/>
              </p:cNvSpPr>
              <p:nvPr/>
            </p:nvSpPr>
            <p:spPr bwMode="auto">
              <a:xfrm rot="16200000">
                <a:off x="5378" y="162331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75" name="Rectangle 1474"/>
              <p:cNvSpPr>
                <a:spLocks noChangeArrowheads="1"/>
              </p:cNvSpPr>
              <p:nvPr/>
            </p:nvSpPr>
            <p:spPr bwMode="auto">
              <a:xfrm rot="16200000">
                <a:off x="5384" y="162321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1476" name="Rectangle 1475"/>
              <p:cNvSpPr>
                <a:spLocks noChangeArrowheads="1"/>
              </p:cNvSpPr>
              <p:nvPr/>
            </p:nvSpPr>
            <p:spPr bwMode="auto">
              <a:xfrm rot="16200000">
                <a:off x="5411" y="16231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77" name="Rectangle 1476"/>
              <p:cNvSpPr>
                <a:spLocks noChangeArrowheads="1"/>
              </p:cNvSpPr>
              <p:nvPr/>
            </p:nvSpPr>
            <p:spPr bwMode="auto">
              <a:xfrm rot="16200000">
                <a:off x="5378"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1478" name="Rectangle 1477"/>
              <p:cNvSpPr>
                <a:spLocks noChangeArrowheads="1"/>
              </p:cNvSpPr>
              <p:nvPr/>
            </p:nvSpPr>
            <p:spPr bwMode="auto">
              <a:xfrm rot="16200000">
                <a:off x="5378"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79" name="Rectangle 1478"/>
              <p:cNvSpPr>
                <a:spLocks noChangeArrowheads="1"/>
              </p:cNvSpPr>
              <p:nvPr/>
            </p:nvSpPr>
            <p:spPr bwMode="auto">
              <a:xfrm rot="16200000">
                <a:off x="5406"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80" name="Rectangle 1479"/>
              <p:cNvSpPr>
                <a:spLocks noChangeArrowheads="1"/>
              </p:cNvSpPr>
              <p:nvPr/>
            </p:nvSpPr>
            <p:spPr bwMode="auto">
              <a:xfrm rot="16200000">
                <a:off x="5378" y="162279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481" name="Rectangle 1480"/>
              <p:cNvSpPr>
                <a:spLocks noChangeArrowheads="1"/>
              </p:cNvSpPr>
              <p:nvPr/>
            </p:nvSpPr>
            <p:spPr bwMode="auto">
              <a:xfrm rot="16200000">
                <a:off x="5378" y="162269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1482" name="Rectangle 1481"/>
              <p:cNvSpPr>
                <a:spLocks noChangeArrowheads="1"/>
              </p:cNvSpPr>
              <p:nvPr/>
            </p:nvSpPr>
            <p:spPr bwMode="auto">
              <a:xfrm rot="16200000">
                <a:off x="5411" y="1622614"/>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1483" name="Rectangle 1482"/>
              <p:cNvSpPr>
                <a:spLocks noChangeArrowheads="1"/>
              </p:cNvSpPr>
              <p:nvPr/>
            </p:nvSpPr>
            <p:spPr bwMode="auto">
              <a:xfrm rot="16200000">
                <a:off x="5378" y="162253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1484" name="Rectangle 1483"/>
              <p:cNvSpPr>
                <a:spLocks noChangeArrowheads="1"/>
              </p:cNvSpPr>
              <p:nvPr/>
            </p:nvSpPr>
            <p:spPr bwMode="auto">
              <a:xfrm rot="16200000">
                <a:off x="5378" y="162242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485" name="Rectangle 1484"/>
              <p:cNvSpPr>
                <a:spLocks noChangeArrowheads="1"/>
              </p:cNvSpPr>
              <p:nvPr/>
            </p:nvSpPr>
            <p:spPr bwMode="auto">
              <a:xfrm rot="16200000">
                <a:off x="5406" y="1622352"/>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86" name="Rectangle 1485"/>
              <p:cNvSpPr>
                <a:spLocks noChangeArrowheads="1"/>
              </p:cNvSpPr>
              <p:nvPr/>
            </p:nvSpPr>
            <p:spPr bwMode="auto">
              <a:xfrm rot="16200000">
                <a:off x="5406" y="1622297"/>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87" name="Rectangle 1486"/>
              <p:cNvSpPr>
                <a:spLocks noChangeArrowheads="1"/>
              </p:cNvSpPr>
              <p:nvPr/>
            </p:nvSpPr>
            <p:spPr bwMode="auto">
              <a:xfrm rot="16200000">
                <a:off x="5406" y="1622243"/>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1488" name="Rectangle 1487"/>
              <p:cNvSpPr>
                <a:spLocks noChangeArrowheads="1"/>
              </p:cNvSpPr>
              <p:nvPr/>
            </p:nvSpPr>
            <p:spPr bwMode="auto">
              <a:xfrm rot="16200000">
                <a:off x="5378" y="162216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1489" name="Rectangle 1488"/>
              <p:cNvSpPr>
                <a:spLocks noChangeArrowheads="1"/>
              </p:cNvSpPr>
              <p:nvPr/>
            </p:nvSpPr>
            <p:spPr bwMode="auto">
              <a:xfrm rot="16200000">
                <a:off x="5406" y="1622079"/>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1490" name="Rectangle 1489"/>
              <p:cNvSpPr>
                <a:spLocks noChangeArrowheads="1"/>
              </p:cNvSpPr>
              <p:nvPr/>
            </p:nvSpPr>
            <p:spPr bwMode="auto">
              <a:xfrm rot="16200000">
                <a:off x="5400" y="16220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491" name="Rectangle 1490"/>
              <p:cNvSpPr>
                <a:spLocks noChangeArrowheads="1"/>
              </p:cNvSpPr>
              <p:nvPr/>
            </p:nvSpPr>
            <p:spPr bwMode="auto">
              <a:xfrm rot="16200000">
                <a:off x="5363" y="1621919"/>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1492" name="Rectangle 1491"/>
              <p:cNvSpPr>
                <a:spLocks noChangeArrowheads="1"/>
              </p:cNvSpPr>
              <p:nvPr/>
            </p:nvSpPr>
            <p:spPr bwMode="auto">
              <a:xfrm rot="16200000">
                <a:off x="5406" y="1621818"/>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493" name="Rectangle 1492"/>
              <p:cNvSpPr>
                <a:spLocks noChangeArrowheads="1"/>
              </p:cNvSpPr>
              <p:nvPr/>
            </p:nvSpPr>
            <p:spPr bwMode="auto">
              <a:xfrm rot="16200000">
                <a:off x="5363" y="1621724"/>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1494" name="Rectangle 1493"/>
              <p:cNvSpPr>
                <a:spLocks noChangeArrowheads="1"/>
              </p:cNvSpPr>
              <p:nvPr/>
            </p:nvSpPr>
            <p:spPr bwMode="auto">
              <a:xfrm rot="16200000">
                <a:off x="5406" y="1621622"/>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495" name="Rectangle 1494"/>
              <p:cNvSpPr>
                <a:spLocks noChangeArrowheads="1"/>
              </p:cNvSpPr>
              <p:nvPr/>
            </p:nvSpPr>
            <p:spPr bwMode="auto">
              <a:xfrm rot="16200000">
                <a:off x="5400" y="1621562"/>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1496" name="Rectangle 1495"/>
              <p:cNvSpPr>
                <a:spLocks noChangeArrowheads="1"/>
              </p:cNvSpPr>
              <p:nvPr/>
            </p:nvSpPr>
            <p:spPr bwMode="auto">
              <a:xfrm>
                <a:off x="191" y="1623897"/>
                <a:ext cx="195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Seat to rest in comfort</a:t>
                </a:r>
                <a:endParaRPr lang="en-US" sz="1200">
                  <a:effectLst/>
                  <a:latin typeface="Times New Roman"/>
                  <a:ea typeface="Times New Roman"/>
                </a:endParaRPr>
              </a:p>
            </p:txBody>
          </p:sp>
          <p:sp>
            <p:nvSpPr>
              <p:cNvPr id="1497" name="Rectangle 1496"/>
              <p:cNvSpPr>
                <a:spLocks noChangeArrowheads="1"/>
              </p:cNvSpPr>
              <p:nvPr/>
            </p:nvSpPr>
            <p:spPr bwMode="auto">
              <a:xfrm>
                <a:off x="191" y="1624233"/>
                <a:ext cx="14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Support to back</a:t>
                </a:r>
                <a:endParaRPr lang="en-US" sz="1200">
                  <a:effectLst/>
                  <a:latin typeface="Times New Roman"/>
                  <a:ea typeface="Times New Roman"/>
                </a:endParaRPr>
              </a:p>
            </p:txBody>
          </p:sp>
          <p:sp>
            <p:nvSpPr>
              <p:cNvPr id="1498" name="Rectangle 1497"/>
              <p:cNvSpPr>
                <a:spLocks noChangeArrowheads="1"/>
              </p:cNvSpPr>
              <p:nvPr/>
            </p:nvSpPr>
            <p:spPr bwMode="auto">
              <a:xfrm>
                <a:off x="191" y="1624568"/>
                <a:ext cx="18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Support for hand rest</a:t>
                </a:r>
                <a:endParaRPr lang="en-US" sz="1200">
                  <a:effectLst/>
                  <a:latin typeface="Times New Roman"/>
                  <a:ea typeface="Times New Roman"/>
                </a:endParaRPr>
              </a:p>
            </p:txBody>
          </p:sp>
          <p:sp>
            <p:nvSpPr>
              <p:cNvPr id="1499" name="Rectangle 1498"/>
              <p:cNvSpPr>
                <a:spLocks noChangeArrowheads="1"/>
              </p:cNvSpPr>
              <p:nvPr/>
            </p:nvSpPr>
            <p:spPr bwMode="auto">
              <a:xfrm>
                <a:off x="191" y="1624903"/>
                <a:ext cx="189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Easy to move around</a:t>
                </a:r>
                <a:endParaRPr lang="en-US" sz="1200">
                  <a:effectLst/>
                  <a:latin typeface="Times New Roman"/>
                  <a:ea typeface="Times New Roman"/>
                </a:endParaRPr>
              </a:p>
            </p:txBody>
          </p:sp>
          <p:sp>
            <p:nvSpPr>
              <p:cNvPr id="1500" name="Rectangle 1499"/>
              <p:cNvSpPr>
                <a:spLocks noChangeArrowheads="1"/>
              </p:cNvSpPr>
              <p:nvPr/>
            </p:nvSpPr>
            <p:spPr bwMode="auto">
              <a:xfrm>
                <a:off x="191" y="1625238"/>
                <a:ext cx="18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Pleasing appearance</a:t>
                </a:r>
                <a:endParaRPr lang="en-US" sz="1200">
                  <a:effectLst/>
                  <a:latin typeface="Times New Roman"/>
                  <a:ea typeface="Times New Roman"/>
                </a:endParaRPr>
              </a:p>
            </p:txBody>
          </p:sp>
          <p:sp>
            <p:nvSpPr>
              <p:cNvPr id="1501" name="Rectangle 1500"/>
              <p:cNvSpPr>
                <a:spLocks noChangeArrowheads="1"/>
              </p:cNvSpPr>
              <p:nvPr/>
            </p:nvSpPr>
            <p:spPr bwMode="auto">
              <a:xfrm>
                <a:off x="4237" y="1625651"/>
                <a:ext cx="13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LEFT VACANT</a:t>
                </a:r>
                <a:endParaRPr lang="en-US" sz="1200">
                  <a:effectLst/>
                  <a:latin typeface="Times New Roman"/>
                  <a:ea typeface="Times New Roman"/>
                </a:endParaRPr>
              </a:p>
            </p:txBody>
          </p:sp>
          <p:sp>
            <p:nvSpPr>
              <p:cNvPr id="1502" name="Rectangle 1501"/>
              <p:cNvSpPr>
                <a:spLocks noChangeArrowheads="1"/>
              </p:cNvSpPr>
              <p:nvPr/>
            </p:nvSpPr>
            <p:spPr bwMode="auto">
              <a:xfrm>
                <a:off x="203" y="1626142"/>
                <a:ext cx="18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Absolute Importance</a:t>
                </a:r>
                <a:endParaRPr lang="en-US" sz="1200">
                  <a:effectLst/>
                  <a:latin typeface="Times New Roman"/>
                  <a:ea typeface="Times New Roman"/>
                </a:endParaRPr>
              </a:p>
            </p:txBody>
          </p:sp>
          <p:sp>
            <p:nvSpPr>
              <p:cNvPr id="1503" name="Rectangle 1502"/>
              <p:cNvSpPr>
                <a:spLocks noChangeArrowheads="1"/>
              </p:cNvSpPr>
              <p:nvPr/>
            </p:nvSpPr>
            <p:spPr bwMode="auto">
              <a:xfrm>
                <a:off x="207" y="1626652"/>
                <a:ext cx="17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Relative Importance</a:t>
                </a:r>
                <a:endParaRPr lang="en-US" sz="1200">
                  <a:effectLst/>
                  <a:latin typeface="Times New Roman"/>
                  <a:ea typeface="Times New Roman"/>
                </a:endParaRPr>
              </a:p>
            </p:txBody>
          </p:sp>
          <p:sp>
            <p:nvSpPr>
              <p:cNvPr id="1504" name="Rectangle 1503"/>
              <p:cNvSpPr>
                <a:spLocks noChangeArrowheads="1"/>
              </p:cNvSpPr>
              <p:nvPr/>
            </p:nvSpPr>
            <p:spPr bwMode="auto">
              <a:xfrm>
                <a:off x="203" y="1625639"/>
                <a:ext cx="16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Target Information</a:t>
                </a:r>
                <a:endParaRPr lang="en-US" sz="1200">
                  <a:effectLst/>
                  <a:latin typeface="Times New Roman"/>
                  <a:ea typeface="Times New Roman"/>
                </a:endParaRPr>
              </a:p>
            </p:txBody>
          </p:sp>
          <p:sp>
            <p:nvSpPr>
              <p:cNvPr id="1505" name="Rectangle 1504"/>
              <p:cNvSpPr>
                <a:spLocks noChangeArrowheads="1"/>
              </p:cNvSpPr>
              <p:nvPr/>
            </p:nvSpPr>
            <p:spPr bwMode="auto">
              <a:xfrm>
                <a:off x="2390"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06" name="Rectangle 1505"/>
              <p:cNvSpPr>
                <a:spLocks noChangeArrowheads="1"/>
              </p:cNvSpPr>
              <p:nvPr/>
            </p:nvSpPr>
            <p:spPr bwMode="auto">
              <a:xfrm>
                <a:off x="2390"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7</a:t>
                </a:r>
                <a:endParaRPr lang="en-US" sz="1200">
                  <a:effectLst/>
                  <a:latin typeface="Times New Roman"/>
                  <a:ea typeface="Times New Roman"/>
                </a:endParaRPr>
              </a:p>
            </p:txBody>
          </p:sp>
          <p:sp>
            <p:nvSpPr>
              <p:cNvPr id="1507" name="Rectangle 1506"/>
              <p:cNvSpPr>
                <a:spLocks noChangeArrowheads="1"/>
              </p:cNvSpPr>
              <p:nvPr/>
            </p:nvSpPr>
            <p:spPr bwMode="auto">
              <a:xfrm>
                <a:off x="2390"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08" name="Rectangle 1507"/>
              <p:cNvSpPr>
                <a:spLocks noChangeArrowheads="1"/>
              </p:cNvSpPr>
              <p:nvPr/>
            </p:nvSpPr>
            <p:spPr bwMode="auto">
              <a:xfrm>
                <a:off x="2390" y="162496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6</a:t>
                </a:r>
                <a:endParaRPr lang="en-US" sz="1200">
                  <a:effectLst/>
                  <a:latin typeface="Times New Roman"/>
                  <a:ea typeface="Times New Roman"/>
                </a:endParaRPr>
              </a:p>
            </p:txBody>
          </p:sp>
          <p:sp>
            <p:nvSpPr>
              <p:cNvPr id="1509" name="Rectangle 1508"/>
              <p:cNvSpPr>
                <a:spLocks noChangeArrowheads="1"/>
              </p:cNvSpPr>
              <p:nvPr/>
            </p:nvSpPr>
            <p:spPr bwMode="auto">
              <a:xfrm>
                <a:off x="2390"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10" name="Rectangle 1509"/>
              <p:cNvSpPr>
                <a:spLocks noChangeArrowheads="1"/>
              </p:cNvSpPr>
              <p:nvPr/>
            </p:nvSpPr>
            <p:spPr bwMode="auto">
              <a:xfrm>
                <a:off x="2725"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1" name="Rectangle 1510"/>
              <p:cNvSpPr>
                <a:spLocks noChangeArrowheads="1"/>
              </p:cNvSpPr>
              <p:nvPr/>
            </p:nvSpPr>
            <p:spPr bwMode="auto">
              <a:xfrm>
                <a:off x="3060"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2" name="Rectangle 1511"/>
              <p:cNvSpPr>
                <a:spLocks noChangeArrowheads="1"/>
              </p:cNvSpPr>
              <p:nvPr/>
            </p:nvSpPr>
            <p:spPr bwMode="auto">
              <a:xfrm>
                <a:off x="3395"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3" name="Rectangle 1512"/>
              <p:cNvSpPr>
                <a:spLocks noChangeArrowheads="1"/>
              </p:cNvSpPr>
              <p:nvPr/>
            </p:nvSpPr>
            <p:spPr bwMode="auto">
              <a:xfrm>
                <a:off x="3731"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4" name="Rectangle 1513"/>
              <p:cNvSpPr>
                <a:spLocks noChangeArrowheads="1"/>
              </p:cNvSpPr>
              <p:nvPr/>
            </p:nvSpPr>
            <p:spPr bwMode="auto">
              <a:xfrm>
                <a:off x="4066"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5" name="Rectangle 1514"/>
              <p:cNvSpPr>
                <a:spLocks noChangeArrowheads="1"/>
              </p:cNvSpPr>
              <p:nvPr/>
            </p:nvSpPr>
            <p:spPr bwMode="auto">
              <a:xfrm>
                <a:off x="440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6" name="Rectangle 1515"/>
              <p:cNvSpPr>
                <a:spLocks noChangeArrowheads="1"/>
              </p:cNvSpPr>
              <p:nvPr/>
            </p:nvSpPr>
            <p:spPr bwMode="auto">
              <a:xfrm>
                <a:off x="4736"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7" name="Rectangle 1516"/>
              <p:cNvSpPr>
                <a:spLocks noChangeArrowheads="1"/>
              </p:cNvSpPr>
              <p:nvPr/>
            </p:nvSpPr>
            <p:spPr bwMode="auto">
              <a:xfrm>
                <a:off x="507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8" name="Rectangle 1517"/>
              <p:cNvSpPr>
                <a:spLocks noChangeArrowheads="1"/>
              </p:cNvSpPr>
              <p:nvPr/>
            </p:nvSpPr>
            <p:spPr bwMode="auto">
              <a:xfrm>
                <a:off x="541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19" name="Rectangle 1518"/>
              <p:cNvSpPr>
                <a:spLocks noChangeArrowheads="1"/>
              </p:cNvSpPr>
              <p:nvPr/>
            </p:nvSpPr>
            <p:spPr bwMode="auto">
              <a:xfrm>
                <a:off x="5746"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20" name="Rectangle 1519"/>
              <p:cNvSpPr>
                <a:spLocks noChangeArrowheads="1"/>
              </p:cNvSpPr>
              <p:nvPr/>
            </p:nvSpPr>
            <p:spPr bwMode="auto">
              <a:xfrm>
                <a:off x="6081"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21" name="Rectangle 1520"/>
              <p:cNvSpPr>
                <a:spLocks noChangeArrowheads="1"/>
              </p:cNvSpPr>
              <p:nvPr/>
            </p:nvSpPr>
            <p:spPr bwMode="auto">
              <a:xfrm>
                <a:off x="6416"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22" name="Rectangle 1521"/>
              <p:cNvSpPr>
                <a:spLocks noChangeArrowheads="1"/>
              </p:cNvSpPr>
              <p:nvPr/>
            </p:nvSpPr>
            <p:spPr bwMode="auto">
              <a:xfrm>
                <a:off x="6751" y="162496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23" name="Rectangle 1522"/>
              <p:cNvSpPr>
                <a:spLocks noChangeArrowheads="1"/>
              </p:cNvSpPr>
              <p:nvPr/>
            </p:nvSpPr>
            <p:spPr bwMode="auto">
              <a:xfrm>
                <a:off x="7087"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24" name="Rectangle 1523"/>
              <p:cNvSpPr>
                <a:spLocks noChangeArrowheads="1"/>
              </p:cNvSpPr>
              <p:nvPr/>
            </p:nvSpPr>
            <p:spPr bwMode="auto">
              <a:xfrm>
                <a:off x="2725"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25" name="Rectangle 1524"/>
              <p:cNvSpPr>
                <a:spLocks noChangeArrowheads="1"/>
              </p:cNvSpPr>
              <p:nvPr/>
            </p:nvSpPr>
            <p:spPr bwMode="auto">
              <a:xfrm>
                <a:off x="4401"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26" name="Rectangle 1525"/>
              <p:cNvSpPr>
                <a:spLocks noChangeArrowheads="1"/>
              </p:cNvSpPr>
              <p:nvPr/>
            </p:nvSpPr>
            <p:spPr bwMode="auto">
              <a:xfrm>
                <a:off x="5746"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27" name="Rectangle 1526"/>
              <p:cNvSpPr>
                <a:spLocks noChangeArrowheads="1"/>
              </p:cNvSpPr>
              <p:nvPr/>
            </p:nvSpPr>
            <p:spPr bwMode="auto">
              <a:xfrm>
                <a:off x="3731"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28" name="Rectangle 1527"/>
              <p:cNvSpPr>
                <a:spLocks noChangeArrowheads="1"/>
              </p:cNvSpPr>
              <p:nvPr/>
            </p:nvSpPr>
            <p:spPr bwMode="auto">
              <a:xfrm>
                <a:off x="373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29" name="Rectangle 1528"/>
              <p:cNvSpPr>
                <a:spLocks noChangeArrowheads="1"/>
              </p:cNvSpPr>
              <p:nvPr/>
            </p:nvSpPr>
            <p:spPr bwMode="auto">
              <a:xfrm>
                <a:off x="3017"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0" name="Rectangle 1529"/>
              <p:cNvSpPr>
                <a:spLocks noChangeArrowheads="1"/>
              </p:cNvSpPr>
              <p:nvPr/>
            </p:nvSpPr>
            <p:spPr bwMode="auto">
              <a:xfrm>
                <a:off x="3353"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1" name="Rectangle 1530"/>
              <p:cNvSpPr>
                <a:spLocks noChangeArrowheads="1"/>
              </p:cNvSpPr>
              <p:nvPr/>
            </p:nvSpPr>
            <p:spPr bwMode="auto">
              <a:xfrm>
                <a:off x="4023"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2" name="Rectangle 1531"/>
              <p:cNvSpPr>
                <a:spLocks noChangeArrowheads="1"/>
              </p:cNvSpPr>
              <p:nvPr/>
            </p:nvSpPr>
            <p:spPr bwMode="auto">
              <a:xfrm>
                <a:off x="4358"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96</a:t>
                </a:r>
                <a:endParaRPr lang="en-US" sz="1200">
                  <a:effectLst/>
                  <a:latin typeface="Times New Roman"/>
                  <a:ea typeface="Times New Roman"/>
                </a:endParaRPr>
              </a:p>
            </p:txBody>
          </p:sp>
          <p:sp>
            <p:nvSpPr>
              <p:cNvPr id="1533" name="Rectangle 1532"/>
              <p:cNvSpPr>
                <a:spLocks noChangeArrowheads="1"/>
              </p:cNvSpPr>
              <p:nvPr/>
            </p:nvSpPr>
            <p:spPr bwMode="auto">
              <a:xfrm>
                <a:off x="4693"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4" name="Rectangle 1533"/>
              <p:cNvSpPr>
                <a:spLocks noChangeArrowheads="1"/>
              </p:cNvSpPr>
              <p:nvPr/>
            </p:nvSpPr>
            <p:spPr bwMode="auto">
              <a:xfrm>
                <a:off x="5029"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5" name="Rectangle 1534"/>
              <p:cNvSpPr>
                <a:spLocks noChangeArrowheads="1"/>
              </p:cNvSpPr>
              <p:nvPr/>
            </p:nvSpPr>
            <p:spPr bwMode="auto">
              <a:xfrm>
                <a:off x="5364"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6" name="Rectangle 1535"/>
              <p:cNvSpPr>
                <a:spLocks noChangeArrowheads="1"/>
              </p:cNvSpPr>
              <p:nvPr/>
            </p:nvSpPr>
            <p:spPr bwMode="auto">
              <a:xfrm>
                <a:off x="5699"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78</a:t>
                </a:r>
                <a:endParaRPr lang="en-US" sz="1200">
                  <a:effectLst/>
                  <a:latin typeface="Times New Roman"/>
                  <a:ea typeface="Times New Roman"/>
                </a:endParaRPr>
              </a:p>
            </p:txBody>
          </p:sp>
          <p:sp>
            <p:nvSpPr>
              <p:cNvPr id="1537" name="Rectangle 1536"/>
              <p:cNvSpPr>
                <a:spLocks noChangeArrowheads="1"/>
              </p:cNvSpPr>
              <p:nvPr/>
            </p:nvSpPr>
            <p:spPr bwMode="auto">
              <a:xfrm>
                <a:off x="6034"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8" name="Rectangle 1537"/>
              <p:cNvSpPr>
                <a:spLocks noChangeArrowheads="1"/>
              </p:cNvSpPr>
              <p:nvPr/>
            </p:nvSpPr>
            <p:spPr bwMode="auto">
              <a:xfrm>
                <a:off x="6369"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1539" name="Rectangle 1538"/>
              <p:cNvSpPr>
                <a:spLocks noChangeArrowheads="1"/>
              </p:cNvSpPr>
              <p:nvPr/>
            </p:nvSpPr>
            <p:spPr bwMode="auto">
              <a:xfrm>
                <a:off x="6705"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54</a:t>
                </a:r>
                <a:endParaRPr lang="en-US" sz="1200">
                  <a:effectLst/>
                  <a:latin typeface="Times New Roman"/>
                  <a:ea typeface="Times New Roman"/>
                </a:endParaRPr>
              </a:p>
            </p:txBody>
          </p:sp>
          <p:sp>
            <p:nvSpPr>
              <p:cNvPr id="1540" name="Rectangle 1539"/>
              <p:cNvSpPr>
                <a:spLocks noChangeArrowheads="1"/>
              </p:cNvSpPr>
              <p:nvPr/>
            </p:nvSpPr>
            <p:spPr bwMode="auto">
              <a:xfrm>
                <a:off x="7040"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45</a:t>
                </a:r>
                <a:endParaRPr lang="en-US" sz="1200">
                  <a:effectLst/>
                  <a:latin typeface="Times New Roman"/>
                  <a:ea typeface="Times New Roman"/>
                </a:endParaRPr>
              </a:p>
            </p:txBody>
          </p:sp>
          <p:sp>
            <p:nvSpPr>
              <p:cNvPr id="1541" name="Rectangle 1540"/>
              <p:cNvSpPr>
                <a:spLocks noChangeArrowheads="1"/>
              </p:cNvSpPr>
              <p:nvPr/>
            </p:nvSpPr>
            <p:spPr bwMode="auto">
              <a:xfrm>
                <a:off x="2678"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96</a:t>
                </a:r>
                <a:endParaRPr lang="en-US" sz="1200">
                  <a:effectLst/>
                  <a:latin typeface="Times New Roman"/>
                  <a:ea typeface="Times New Roman"/>
                </a:endParaRPr>
              </a:p>
            </p:txBody>
          </p:sp>
          <p:sp>
            <p:nvSpPr>
              <p:cNvPr id="1542" name="Rectangle 1541"/>
              <p:cNvSpPr>
                <a:spLocks noChangeArrowheads="1"/>
              </p:cNvSpPr>
              <p:nvPr/>
            </p:nvSpPr>
            <p:spPr bwMode="auto">
              <a:xfrm>
                <a:off x="3618" y="1626177"/>
                <a:ext cx="3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129</a:t>
                </a:r>
                <a:endParaRPr lang="en-US" sz="1200">
                  <a:effectLst/>
                  <a:latin typeface="Times New Roman"/>
                  <a:ea typeface="Times New Roman"/>
                </a:endParaRPr>
              </a:p>
            </p:txBody>
          </p:sp>
          <p:sp>
            <p:nvSpPr>
              <p:cNvPr id="1543" name="Rectangle 1542"/>
              <p:cNvSpPr>
                <a:spLocks noChangeArrowheads="1"/>
              </p:cNvSpPr>
              <p:nvPr/>
            </p:nvSpPr>
            <p:spPr bwMode="auto">
              <a:xfrm>
                <a:off x="7087"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44" name="Rectangle 1543"/>
              <p:cNvSpPr>
                <a:spLocks noChangeArrowheads="1"/>
              </p:cNvSpPr>
              <p:nvPr/>
            </p:nvSpPr>
            <p:spPr bwMode="auto">
              <a:xfrm>
                <a:off x="675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1545" name="Rectangle 1544"/>
              <p:cNvSpPr>
                <a:spLocks noChangeArrowheads="1"/>
              </p:cNvSpPr>
              <p:nvPr/>
            </p:nvSpPr>
            <p:spPr bwMode="auto">
              <a:xfrm>
                <a:off x="641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4</a:t>
                </a:r>
                <a:endParaRPr lang="en-US" sz="1200">
                  <a:effectLst/>
                  <a:latin typeface="Times New Roman"/>
                  <a:ea typeface="Times New Roman"/>
                </a:endParaRPr>
              </a:p>
            </p:txBody>
          </p:sp>
          <p:sp>
            <p:nvSpPr>
              <p:cNvPr id="1546" name="Rectangle 1545"/>
              <p:cNvSpPr>
                <a:spLocks noChangeArrowheads="1"/>
              </p:cNvSpPr>
              <p:nvPr/>
            </p:nvSpPr>
            <p:spPr bwMode="auto">
              <a:xfrm>
                <a:off x="608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4</a:t>
                </a:r>
                <a:endParaRPr lang="en-US" sz="1200">
                  <a:effectLst/>
                  <a:latin typeface="Times New Roman"/>
                  <a:ea typeface="Times New Roman"/>
                </a:endParaRPr>
              </a:p>
            </p:txBody>
          </p:sp>
          <p:sp>
            <p:nvSpPr>
              <p:cNvPr id="1547" name="Rectangle 1546"/>
              <p:cNvSpPr>
                <a:spLocks noChangeArrowheads="1"/>
              </p:cNvSpPr>
              <p:nvPr/>
            </p:nvSpPr>
            <p:spPr bwMode="auto">
              <a:xfrm>
                <a:off x="574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48" name="Rectangle 1547"/>
              <p:cNvSpPr>
                <a:spLocks noChangeArrowheads="1"/>
              </p:cNvSpPr>
              <p:nvPr/>
            </p:nvSpPr>
            <p:spPr bwMode="auto">
              <a:xfrm>
                <a:off x="541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49" name="Rectangle 1548"/>
              <p:cNvSpPr>
                <a:spLocks noChangeArrowheads="1"/>
              </p:cNvSpPr>
              <p:nvPr/>
            </p:nvSpPr>
            <p:spPr bwMode="auto">
              <a:xfrm>
                <a:off x="507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50" name="Rectangle 1549"/>
              <p:cNvSpPr>
                <a:spLocks noChangeArrowheads="1"/>
              </p:cNvSpPr>
              <p:nvPr/>
            </p:nvSpPr>
            <p:spPr bwMode="auto">
              <a:xfrm>
                <a:off x="473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51" name="Rectangle 1550"/>
              <p:cNvSpPr>
                <a:spLocks noChangeArrowheads="1"/>
              </p:cNvSpPr>
              <p:nvPr/>
            </p:nvSpPr>
            <p:spPr bwMode="auto">
              <a:xfrm>
                <a:off x="440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6</a:t>
                </a:r>
                <a:endParaRPr lang="en-US" sz="1200">
                  <a:effectLst/>
                  <a:latin typeface="Times New Roman"/>
                  <a:ea typeface="Times New Roman"/>
                </a:endParaRPr>
              </a:p>
            </p:txBody>
          </p:sp>
          <p:sp>
            <p:nvSpPr>
              <p:cNvPr id="1552" name="Rectangle 1551"/>
              <p:cNvSpPr>
                <a:spLocks noChangeArrowheads="1"/>
              </p:cNvSpPr>
              <p:nvPr/>
            </p:nvSpPr>
            <p:spPr bwMode="auto">
              <a:xfrm>
                <a:off x="406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53" name="Rectangle 1552"/>
              <p:cNvSpPr>
                <a:spLocks noChangeArrowheads="1"/>
              </p:cNvSpPr>
              <p:nvPr/>
            </p:nvSpPr>
            <p:spPr bwMode="auto">
              <a:xfrm>
                <a:off x="373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1554" name="Rectangle 1553"/>
              <p:cNvSpPr>
                <a:spLocks noChangeArrowheads="1"/>
              </p:cNvSpPr>
              <p:nvPr/>
            </p:nvSpPr>
            <p:spPr bwMode="auto">
              <a:xfrm>
                <a:off x="3395"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55" name="Rectangle 1554"/>
              <p:cNvSpPr>
                <a:spLocks noChangeArrowheads="1"/>
              </p:cNvSpPr>
              <p:nvPr/>
            </p:nvSpPr>
            <p:spPr bwMode="auto">
              <a:xfrm>
                <a:off x="3060"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1556" name="Rectangle 1555"/>
              <p:cNvSpPr>
                <a:spLocks noChangeArrowheads="1"/>
              </p:cNvSpPr>
              <p:nvPr/>
            </p:nvSpPr>
            <p:spPr bwMode="auto">
              <a:xfrm>
                <a:off x="2725"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6</a:t>
                </a:r>
                <a:endParaRPr lang="en-US" sz="1200">
                  <a:effectLst/>
                  <a:latin typeface="Times New Roman"/>
                  <a:ea typeface="Times New Roman"/>
                </a:endParaRPr>
              </a:p>
            </p:txBody>
          </p:sp>
          <p:sp>
            <p:nvSpPr>
              <p:cNvPr id="1557" name="Freeform 1556"/>
              <p:cNvSpPr>
                <a:spLocks/>
              </p:cNvSpPr>
              <p:nvPr/>
            </p:nvSpPr>
            <p:spPr bwMode="auto">
              <a:xfrm>
                <a:off x="0" y="1627018"/>
                <a:ext cx="8" cy="20"/>
              </a:xfrm>
              <a:custGeom>
                <a:avLst/>
                <a:gdLst>
                  <a:gd name="T0" fmla="*/ 8 w 8"/>
                  <a:gd name="T1" fmla="*/ 0 h 20"/>
                  <a:gd name="T2" fmla="*/ 4 w 8"/>
                  <a:gd name="T3" fmla="*/ 0 h 20"/>
                  <a:gd name="T4" fmla="*/ 0 w 8"/>
                  <a:gd name="T5" fmla="*/ 4 h 20"/>
                  <a:gd name="T6" fmla="*/ 0 w 8"/>
                  <a:gd name="T7" fmla="*/ 4 h 20"/>
                  <a:gd name="T8" fmla="*/ 0 w 8"/>
                  <a:gd name="T9" fmla="*/ 12 h 20"/>
                  <a:gd name="T10" fmla="*/ 0 w 8"/>
                  <a:gd name="T11" fmla="*/ 16 h 20"/>
                  <a:gd name="T12" fmla="*/ 0 w 8"/>
                  <a:gd name="T13" fmla="*/ 20 h 20"/>
                  <a:gd name="T14" fmla="*/ 4 w 8"/>
                  <a:gd name="T15" fmla="*/ 20 h 20"/>
                  <a:gd name="T16" fmla="*/ 8 w 8"/>
                  <a:gd name="T17" fmla="*/ 20 h 20"/>
                  <a:gd name="T18" fmla="*/ 8 w 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0">
                    <a:moveTo>
                      <a:pt x="8" y="0"/>
                    </a:moveTo>
                    <a:lnTo>
                      <a:pt x="4" y="0"/>
                    </a:lnTo>
                    <a:lnTo>
                      <a:pt x="0" y="4"/>
                    </a:lnTo>
                    <a:lnTo>
                      <a:pt x="0" y="4"/>
                    </a:lnTo>
                    <a:lnTo>
                      <a:pt x="0" y="12"/>
                    </a:lnTo>
                    <a:lnTo>
                      <a:pt x="0" y="16"/>
                    </a:lnTo>
                    <a:lnTo>
                      <a:pt x="0" y="20"/>
                    </a:lnTo>
                    <a:lnTo>
                      <a:pt x="4" y="20"/>
                    </a:lnTo>
                    <a:lnTo>
                      <a:pt x="8" y="2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58" name="Freeform 1557"/>
              <p:cNvSpPr>
                <a:spLocks/>
              </p:cNvSpPr>
              <p:nvPr/>
            </p:nvSpPr>
            <p:spPr bwMode="auto">
              <a:xfrm>
                <a:off x="8" y="1627018"/>
                <a:ext cx="7297" cy="20"/>
              </a:xfrm>
              <a:custGeom>
                <a:avLst/>
                <a:gdLst>
                  <a:gd name="T0" fmla="*/ 7297 w 7297"/>
                  <a:gd name="T1" fmla="*/ 12 h 20"/>
                  <a:gd name="T2" fmla="*/ 7297 w 7297"/>
                  <a:gd name="T3" fmla="*/ 0 h 20"/>
                  <a:gd name="T4" fmla="*/ 0 w 7297"/>
                  <a:gd name="T5" fmla="*/ 0 h 20"/>
                  <a:gd name="T6" fmla="*/ 0 w 7297"/>
                  <a:gd name="T7" fmla="*/ 20 h 20"/>
                  <a:gd name="T8" fmla="*/ 7297 w 7297"/>
                  <a:gd name="T9" fmla="*/ 20 h 20"/>
                  <a:gd name="T10" fmla="*/ 7297 w 7297"/>
                  <a:gd name="T11" fmla="*/ 12 h 20"/>
                </a:gdLst>
                <a:ahLst/>
                <a:cxnLst>
                  <a:cxn ang="0">
                    <a:pos x="T0" y="T1"/>
                  </a:cxn>
                  <a:cxn ang="0">
                    <a:pos x="T2" y="T3"/>
                  </a:cxn>
                  <a:cxn ang="0">
                    <a:pos x="T4" y="T5"/>
                  </a:cxn>
                  <a:cxn ang="0">
                    <a:pos x="T6" y="T7"/>
                  </a:cxn>
                  <a:cxn ang="0">
                    <a:pos x="T8" y="T9"/>
                  </a:cxn>
                  <a:cxn ang="0">
                    <a:pos x="T10" y="T11"/>
                  </a:cxn>
                </a:cxnLst>
                <a:rect l="0" t="0" r="r" b="b"/>
                <a:pathLst>
                  <a:path w="7297" h="20">
                    <a:moveTo>
                      <a:pt x="7297" y="12"/>
                    </a:moveTo>
                    <a:lnTo>
                      <a:pt x="7297" y="0"/>
                    </a:lnTo>
                    <a:lnTo>
                      <a:pt x="0" y="0"/>
                    </a:lnTo>
                    <a:lnTo>
                      <a:pt x="0" y="20"/>
                    </a:lnTo>
                    <a:lnTo>
                      <a:pt x="7297" y="20"/>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59" name="Freeform 1558"/>
              <p:cNvSpPr>
                <a:spLocks/>
              </p:cNvSpPr>
              <p:nvPr/>
            </p:nvSpPr>
            <p:spPr bwMode="auto">
              <a:xfrm>
                <a:off x="7305" y="1627018"/>
                <a:ext cx="12" cy="20"/>
              </a:xfrm>
              <a:custGeom>
                <a:avLst/>
                <a:gdLst>
                  <a:gd name="T0" fmla="*/ 0 w 12"/>
                  <a:gd name="T1" fmla="*/ 20 h 20"/>
                  <a:gd name="T2" fmla="*/ 8 w 12"/>
                  <a:gd name="T3" fmla="*/ 20 h 20"/>
                  <a:gd name="T4" fmla="*/ 12 w 12"/>
                  <a:gd name="T5" fmla="*/ 20 h 20"/>
                  <a:gd name="T6" fmla="*/ 12 w 12"/>
                  <a:gd name="T7" fmla="*/ 16 h 20"/>
                  <a:gd name="T8" fmla="*/ 12 w 12"/>
                  <a:gd name="T9" fmla="*/ 12 h 20"/>
                  <a:gd name="T10" fmla="*/ 12 w 12"/>
                  <a:gd name="T11" fmla="*/ 4 h 20"/>
                  <a:gd name="T12" fmla="*/ 12 w 12"/>
                  <a:gd name="T13" fmla="*/ 4 h 20"/>
                  <a:gd name="T14" fmla="*/ 8 w 12"/>
                  <a:gd name="T15" fmla="*/ 0 h 20"/>
                  <a:gd name="T16" fmla="*/ 0 w 12"/>
                  <a:gd name="T17" fmla="*/ 0 h 20"/>
                  <a:gd name="T18" fmla="*/ 0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0" y="20"/>
                    </a:moveTo>
                    <a:lnTo>
                      <a:pt x="8" y="20"/>
                    </a:lnTo>
                    <a:lnTo>
                      <a:pt x="12" y="20"/>
                    </a:lnTo>
                    <a:lnTo>
                      <a:pt x="12" y="16"/>
                    </a:lnTo>
                    <a:lnTo>
                      <a:pt x="12" y="12"/>
                    </a:lnTo>
                    <a:lnTo>
                      <a:pt x="12" y="4"/>
                    </a:lnTo>
                    <a:lnTo>
                      <a:pt x="12" y="4"/>
                    </a:lnTo>
                    <a:lnTo>
                      <a:pt x="8" y="0"/>
                    </a:lnTo>
                    <a:lnTo>
                      <a:pt x="0" y="0"/>
                    </a:lnTo>
                    <a:lnTo>
                      <a:pt x="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0" name="Freeform 1559"/>
              <p:cNvSpPr>
                <a:spLocks/>
              </p:cNvSpPr>
              <p:nvPr/>
            </p:nvSpPr>
            <p:spPr bwMode="auto">
              <a:xfrm>
                <a:off x="0" y="1626515"/>
                <a:ext cx="8" cy="20"/>
              </a:xfrm>
              <a:custGeom>
                <a:avLst/>
                <a:gdLst>
                  <a:gd name="T0" fmla="*/ 8 w 8"/>
                  <a:gd name="T1" fmla="*/ 0 h 20"/>
                  <a:gd name="T2" fmla="*/ 4 w 8"/>
                  <a:gd name="T3" fmla="*/ 0 h 20"/>
                  <a:gd name="T4" fmla="*/ 0 w 8"/>
                  <a:gd name="T5" fmla="*/ 0 h 20"/>
                  <a:gd name="T6" fmla="*/ 0 w 8"/>
                  <a:gd name="T7" fmla="*/ 4 h 20"/>
                  <a:gd name="T8" fmla="*/ 0 w 8"/>
                  <a:gd name="T9" fmla="*/ 12 h 20"/>
                  <a:gd name="T10" fmla="*/ 0 w 8"/>
                  <a:gd name="T11" fmla="*/ 16 h 20"/>
                  <a:gd name="T12" fmla="*/ 0 w 8"/>
                  <a:gd name="T13" fmla="*/ 20 h 20"/>
                  <a:gd name="T14" fmla="*/ 4 w 8"/>
                  <a:gd name="T15" fmla="*/ 20 h 20"/>
                  <a:gd name="T16" fmla="*/ 8 w 8"/>
                  <a:gd name="T17" fmla="*/ 20 h 20"/>
                  <a:gd name="T18" fmla="*/ 8 w 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0">
                    <a:moveTo>
                      <a:pt x="8" y="0"/>
                    </a:moveTo>
                    <a:lnTo>
                      <a:pt x="4" y="0"/>
                    </a:lnTo>
                    <a:lnTo>
                      <a:pt x="0" y="0"/>
                    </a:lnTo>
                    <a:lnTo>
                      <a:pt x="0" y="4"/>
                    </a:lnTo>
                    <a:lnTo>
                      <a:pt x="0" y="12"/>
                    </a:lnTo>
                    <a:lnTo>
                      <a:pt x="0" y="16"/>
                    </a:lnTo>
                    <a:lnTo>
                      <a:pt x="0" y="20"/>
                    </a:lnTo>
                    <a:lnTo>
                      <a:pt x="4" y="20"/>
                    </a:lnTo>
                    <a:lnTo>
                      <a:pt x="8" y="2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1" name="Freeform 1560"/>
              <p:cNvSpPr>
                <a:spLocks/>
              </p:cNvSpPr>
              <p:nvPr/>
            </p:nvSpPr>
            <p:spPr bwMode="auto">
              <a:xfrm>
                <a:off x="8" y="1626515"/>
                <a:ext cx="7297" cy="20"/>
              </a:xfrm>
              <a:custGeom>
                <a:avLst/>
                <a:gdLst>
                  <a:gd name="T0" fmla="*/ 7297 w 7297"/>
                  <a:gd name="T1" fmla="*/ 12 h 20"/>
                  <a:gd name="T2" fmla="*/ 7297 w 7297"/>
                  <a:gd name="T3" fmla="*/ 0 h 20"/>
                  <a:gd name="T4" fmla="*/ 0 w 7297"/>
                  <a:gd name="T5" fmla="*/ 0 h 20"/>
                  <a:gd name="T6" fmla="*/ 0 w 7297"/>
                  <a:gd name="T7" fmla="*/ 20 h 20"/>
                  <a:gd name="T8" fmla="*/ 7297 w 7297"/>
                  <a:gd name="T9" fmla="*/ 20 h 20"/>
                  <a:gd name="T10" fmla="*/ 7297 w 7297"/>
                  <a:gd name="T11" fmla="*/ 12 h 20"/>
                </a:gdLst>
                <a:ahLst/>
                <a:cxnLst>
                  <a:cxn ang="0">
                    <a:pos x="T0" y="T1"/>
                  </a:cxn>
                  <a:cxn ang="0">
                    <a:pos x="T2" y="T3"/>
                  </a:cxn>
                  <a:cxn ang="0">
                    <a:pos x="T4" y="T5"/>
                  </a:cxn>
                  <a:cxn ang="0">
                    <a:pos x="T6" y="T7"/>
                  </a:cxn>
                  <a:cxn ang="0">
                    <a:pos x="T8" y="T9"/>
                  </a:cxn>
                  <a:cxn ang="0">
                    <a:pos x="T10" y="T11"/>
                  </a:cxn>
                </a:cxnLst>
                <a:rect l="0" t="0" r="r" b="b"/>
                <a:pathLst>
                  <a:path w="7297" h="20">
                    <a:moveTo>
                      <a:pt x="7297" y="12"/>
                    </a:moveTo>
                    <a:lnTo>
                      <a:pt x="7297" y="0"/>
                    </a:lnTo>
                    <a:lnTo>
                      <a:pt x="0" y="0"/>
                    </a:lnTo>
                    <a:lnTo>
                      <a:pt x="0" y="20"/>
                    </a:lnTo>
                    <a:lnTo>
                      <a:pt x="7297" y="20"/>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2" name="Freeform 1561"/>
              <p:cNvSpPr>
                <a:spLocks/>
              </p:cNvSpPr>
              <p:nvPr/>
            </p:nvSpPr>
            <p:spPr bwMode="auto">
              <a:xfrm>
                <a:off x="7305" y="1626515"/>
                <a:ext cx="12" cy="20"/>
              </a:xfrm>
              <a:custGeom>
                <a:avLst/>
                <a:gdLst>
                  <a:gd name="T0" fmla="*/ 0 w 12"/>
                  <a:gd name="T1" fmla="*/ 20 h 20"/>
                  <a:gd name="T2" fmla="*/ 8 w 12"/>
                  <a:gd name="T3" fmla="*/ 20 h 20"/>
                  <a:gd name="T4" fmla="*/ 12 w 12"/>
                  <a:gd name="T5" fmla="*/ 20 h 20"/>
                  <a:gd name="T6" fmla="*/ 12 w 12"/>
                  <a:gd name="T7" fmla="*/ 16 h 20"/>
                  <a:gd name="T8" fmla="*/ 12 w 12"/>
                  <a:gd name="T9" fmla="*/ 12 h 20"/>
                  <a:gd name="T10" fmla="*/ 12 w 12"/>
                  <a:gd name="T11" fmla="*/ 4 h 20"/>
                  <a:gd name="T12" fmla="*/ 12 w 12"/>
                  <a:gd name="T13" fmla="*/ 0 h 20"/>
                  <a:gd name="T14" fmla="*/ 8 w 12"/>
                  <a:gd name="T15" fmla="*/ 0 h 20"/>
                  <a:gd name="T16" fmla="*/ 0 w 12"/>
                  <a:gd name="T17" fmla="*/ 0 h 20"/>
                  <a:gd name="T18" fmla="*/ 0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0" y="20"/>
                    </a:moveTo>
                    <a:lnTo>
                      <a:pt x="8" y="20"/>
                    </a:lnTo>
                    <a:lnTo>
                      <a:pt x="12" y="20"/>
                    </a:lnTo>
                    <a:lnTo>
                      <a:pt x="12" y="16"/>
                    </a:lnTo>
                    <a:lnTo>
                      <a:pt x="12" y="12"/>
                    </a:lnTo>
                    <a:lnTo>
                      <a:pt x="12" y="4"/>
                    </a:lnTo>
                    <a:lnTo>
                      <a:pt x="12" y="0"/>
                    </a:lnTo>
                    <a:lnTo>
                      <a:pt x="8" y="0"/>
                    </a:lnTo>
                    <a:lnTo>
                      <a:pt x="0" y="0"/>
                    </a:lnTo>
                    <a:lnTo>
                      <a:pt x="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3" name="Freeform 1562"/>
              <p:cNvSpPr>
                <a:spLocks/>
              </p:cNvSpPr>
              <p:nvPr/>
            </p:nvSpPr>
            <p:spPr bwMode="auto">
              <a:xfrm>
                <a:off x="0" y="1626013"/>
                <a:ext cx="8" cy="19"/>
              </a:xfrm>
              <a:custGeom>
                <a:avLst/>
                <a:gdLst>
                  <a:gd name="T0" fmla="*/ 8 w 8"/>
                  <a:gd name="T1" fmla="*/ 0 h 19"/>
                  <a:gd name="T2" fmla="*/ 4 w 8"/>
                  <a:gd name="T3" fmla="*/ 0 h 19"/>
                  <a:gd name="T4" fmla="*/ 0 w 8"/>
                  <a:gd name="T5" fmla="*/ 0 h 19"/>
                  <a:gd name="T6" fmla="*/ 0 w 8"/>
                  <a:gd name="T7" fmla="*/ 4 h 19"/>
                  <a:gd name="T8" fmla="*/ 0 w 8"/>
                  <a:gd name="T9" fmla="*/ 8 h 19"/>
                  <a:gd name="T10" fmla="*/ 0 w 8"/>
                  <a:gd name="T11" fmla="*/ 15 h 19"/>
                  <a:gd name="T12" fmla="*/ 0 w 8"/>
                  <a:gd name="T13" fmla="*/ 15 h 19"/>
                  <a:gd name="T14" fmla="*/ 4 w 8"/>
                  <a:gd name="T15" fmla="*/ 19 h 19"/>
                  <a:gd name="T16" fmla="*/ 8 w 8"/>
                  <a:gd name="T17" fmla="*/ 19 h 19"/>
                  <a:gd name="T18" fmla="*/ 8 w 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0"/>
                    </a:moveTo>
                    <a:lnTo>
                      <a:pt x="4" y="0"/>
                    </a:lnTo>
                    <a:lnTo>
                      <a:pt x="0" y="0"/>
                    </a:lnTo>
                    <a:lnTo>
                      <a:pt x="0" y="4"/>
                    </a:lnTo>
                    <a:lnTo>
                      <a:pt x="0" y="8"/>
                    </a:lnTo>
                    <a:lnTo>
                      <a:pt x="0" y="15"/>
                    </a:lnTo>
                    <a:lnTo>
                      <a:pt x="0" y="15"/>
                    </a:lnTo>
                    <a:lnTo>
                      <a:pt x="4" y="19"/>
                    </a:lnTo>
                    <a:lnTo>
                      <a:pt x="8" y="19"/>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4" name="Freeform 1563"/>
              <p:cNvSpPr>
                <a:spLocks/>
              </p:cNvSpPr>
              <p:nvPr/>
            </p:nvSpPr>
            <p:spPr bwMode="auto">
              <a:xfrm>
                <a:off x="8" y="1626013"/>
                <a:ext cx="7297" cy="19"/>
              </a:xfrm>
              <a:custGeom>
                <a:avLst/>
                <a:gdLst>
                  <a:gd name="T0" fmla="*/ 7297 w 7297"/>
                  <a:gd name="T1" fmla="*/ 8 h 19"/>
                  <a:gd name="T2" fmla="*/ 7297 w 7297"/>
                  <a:gd name="T3" fmla="*/ 0 h 19"/>
                  <a:gd name="T4" fmla="*/ 0 w 7297"/>
                  <a:gd name="T5" fmla="*/ 0 h 19"/>
                  <a:gd name="T6" fmla="*/ 0 w 7297"/>
                  <a:gd name="T7" fmla="*/ 19 h 19"/>
                  <a:gd name="T8" fmla="*/ 7297 w 7297"/>
                  <a:gd name="T9" fmla="*/ 19 h 19"/>
                  <a:gd name="T10" fmla="*/ 7297 w 7297"/>
                  <a:gd name="T11" fmla="*/ 8 h 19"/>
                </a:gdLst>
                <a:ahLst/>
                <a:cxnLst>
                  <a:cxn ang="0">
                    <a:pos x="T0" y="T1"/>
                  </a:cxn>
                  <a:cxn ang="0">
                    <a:pos x="T2" y="T3"/>
                  </a:cxn>
                  <a:cxn ang="0">
                    <a:pos x="T4" y="T5"/>
                  </a:cxn>
                  <a:cxn ang="0">
                    <a:pos x="T6" y="T7"/>
                  </a:cxn>
                  <a:cxn ang="0">
                    <a:pos x="T8" y="T9"/>
                  </a:cxn>
                  <a:cxn ang="0">
                    <a:pos x="T10" y="T11"/>
                  </a:cxn>
                </a:cxnLst>
                <a:rect l="0" t="0" r="r" b="b"/>
                <a:pathLst>
                  <a:path w="7297" h="19">
                    <a:moveTo>
                      <a:pt x="7297" y="8"/>
                    </a:moveTo>
                    <a:lnTo>
                      <a:pt x="7297" y="0"/>
                    </a:lnTo>
                    <a:lnTo>
                      <a:pt x="0" y="0"/>
                    </a:lnTo>
                    <a:lnTo>
                      <a:pt x="0" y="19"/>
                    </a:lnTo>
                    <a:lnTo>
                      <a:pt x="7297" y="19"/>
                    </a:lnTo>
                    <a:lnTo>
                      <a:pt x="7297"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5" name="Freeform 1564"/>
              <p:cNvSpPr>
                <a:spLocks/>
              </p:cNvSpPr>
              <p:nvPr/>
            </p:nvSpPr>
            <p:spPr bwMode="auto">
              <a:xfrm>
                <a:off x="7305" y="1626013"/>
                <a:ext cx="12" cy="19"/>
              </a:xfrm>
              <a:custGeom>
                <a:avLst/>
                <a:gdLst>
                  <a:gd name="T0" fmla="*/ 0 w 12"/>
                  <a:gd name="T1" fmla="*/ 19 h 19"/>
                  <a:gd name="T2" fmla="*/ 8 w 12"/>
                  <a:gd name="T3" fmla="*/ 19 h 19"/>
                  <a:gd name="T4" fmla="*/ 12 w 12"/>
                  <a:gd name="T5" fmla="*/ 15 h 19"/>
                  <a:gd name="T6" fmla="*/ 12 w 12"/>
                  <a:gd name="T7" fmla="*/ 15 h 19"/>
                  <a:gd name="T8" fmla="*/ 12 w 12"/>
                  <a:gd name="T9" fmla="*/ 8 h 19"/>
                  <a:gd name="T10" fmla="*/ 12 w 12"/>
                  <a:gd name="T11" fmla="*/ 4 h 19"/>
                  <a:gd name="T12" fmla="*/ 12 w 12"/>
                  <a:gd name="T13" fmla="*/ 0 h 19"/>
                  <a:gd name="T14" fmla="*/ 8 w 12"/>
                  <a:gd name="T15" fmla="*/ 0 h 19"/>
                  <a:gd name="T16" fmla="*/ 0 w 12"/>
                  <a:gd name="T17" fmla="*/ 0 h 19"/>
                  <a:gd name="T18" fmla="*/ 0 w 12"/>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9">
                    <a:moveTo>
                      <a:pt x="0" y="19"/>
                    </a:moveTo>
                    <a:lnTo>
                      <a:pt x="8" y="19"/>
                    </a:lnTo>
                    <a:lnTo>
                      <a:pt x="12" y="15"/>
                    </a:lnTo>
                    <a:lnTo>
                      <a:pt x="12" y="15"/>
                    </a:lnTo>
                    <a:lnTo>
                      <a:pt x="12" y="8"/>
                    </a:lnTo>
                    <a:lnTo>
                      <a:pt x="12" y="4"/>
                    </a:lnTo>
                    <a:lnTo>
                      <a:pt x="12" y="0"/>
                    </a:lnTo>
                    <a:lnTo>
                      <a:pt x="8" y="0"/>
                    </a:lnTo>
                    <a:lnTo>
                      <a:pt x="0" y="0"/>
                    </a:lnTo>
                    <a:lnTo>
                      <a:pt x="0"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6" name="Freeform 1565"/>
              <p:cNvSpPr>
                <a:spLocks/>
              </p:cNvSpPr>
              <p:nvPr/>
            </p:nvSpPr>
            <p:spPr bwMode="auto">
              <a:xfrm>
                <a:off x="0" y="1625506"/>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20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20"/>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7" name="Freeform 1566"/>
              <p:cNvSpPr>
                <a:spLocks/>
              </p:cNvSpPr>
              <p:nvPr/>
            </p:nvSpPr>
            <p:spPr bwMode="auto">
              <a:xfrm>
                <a:off x="8" y="1625506"/>
                <a:ext cx="7297" cy="24"/>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8" name="Freeform 1567"/>
              <p:cNvSpPr>
                <a:spLocks/>
              </p:cNvSpPr>
              <p:nvPr/>
            </p:nvSpPr>
            <p:spPr bwMode="auto">
              <a:xfrm>
                <a:off x="7305" y="1625506"/>
                <a:ext cx="12" cy="24"/>
              </a:xfrm>
              <a:custGeom>
                <a:avLst/>
                <a:gdLst>
                  <a:gd name="T0" fmla="*/ 0 w 12"/>
                  <a:gd name="T1" fmla="*/ 24 h 24"/>
                  <a:gd name="T2" fmla="*/ 8 w 12"/>
                  <a:gd name="T3" fmla="*/ 24 h 24"/>
                  <a:gd name="T4" fmla="*/ 12 w 12"/>
                  <a:gd name="T5" fmla="*/ 20 h 24"/>
                  <a:gd name="T6" fmla="*/ 12 w 12"/>
                  <a:gd name="T7" fmla="*/ 20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20"/>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9" name="Freeform 1568"/>
              <p:cNvSpPr>
                <a:spLocks/>
              </p:cNvSpPr>
              <p:nvPr/>
            </p:nvSpPr>
            <p:spPr bwMode="auto">
              <a:xfrm>
                <a:off x="0" y="1625171"/>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16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16"/>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0" name="Freeform 1569"/>
              <p:cNvSpPr>
                <a:spLocks/>
              </p:cNvSpPr>
              <p:nvPr/>
            </p:nvSpPr>
            <p:spPr bwMode="auto">
              <a:xfrm>
                <a:off x="8" y="1625171"/>
                <a:ext cx="7297" cy="24"/>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1" name="Freeform 1570"/>
              <p:cNvSpPr>
                <a:spLocks/>
              </p:cNvSpPr>
              <p:nvPr/>
            </p:nvSpPr>
            <p:spPr bwMode="auto">
              <a:xfrm>
                <a:off x="7305" y="1625171"/>
                <a:ext cx="12" cy="24"/>
              </a:xfrm>
              <a:custGeom>
                <a:avLst/>
                <a:gdLst>
                  <a:gd name="T0" fmla="*/ 0 w 12"/>
                  <a:gd name="T1" fmla="*/ 24 h 24"/>
                  <a:gd name="T2" fmla="*/ 8 w 12"/>
                  <a:gd name="T3" fmla="*/ 24 h 24"/>
                  <a:gd name="T4" fmla="*/ 12 w 12"/>
                  <a:gd name="T5" fmla="*/ 20 h 24"/>
                  <a:gd name="T6" fmla="*/ 12 w 12"/>
                  <a:gd name="T7" fmla="*/ 16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16"/>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2" name="Freeform 1571"/>
              <p:cNvSpPr>
                <a:spLocks/>
              </p:cNvSpPr>
              <p:nvPr/>
            </p:nvSpPr>
            <p:spPr bwMode="auto">
              <a:xfrm>
                <a:off x="0" y="1624836"/>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16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16"/>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3" name="Freeform 1572"/>
              <p:cNvSpPr>
                <a:spLocks/>
              </p:cNvSpPr>
              <p:nvPr/>
            </p:nvSpPr>
            <p:spPr bwMode="auto">
              <a:xfrm>
                <a:off x="8" y="1624836"/>
                <a:ext cx="7297" cy="24"/>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4" name="Freeform 1573"/>
              <p:cNvSpPr>
                <a:spLocks/>
              </p:cNvSpPr>
              <p:nvPr/>
            </p:nvSpPr>
            <p:spPr bwMode="auto">
              <a:xfrm>
                <a:off x="7305" y="1624836"/>
                <a:ext cx="12" cy="24"/>
              </a:xfrm>
              <a:custGeom>
                <a:avLst/>
                <a:gdLst>
                  <a:gd name="T0" fmla="*/ 0 w 12"/>
                  <a:gd name="T1" fmla="*/ 24 h 24"/>
                  <a:gd name="T2" fmla="*/ 8 w 12"/>
                  <a:gd name="T3" fmla="*/ 24 h 24"/>
                  <a:gd name="T4" fmla="*/ 12 w 12"/>
                  <a:gd name="T5" fmla="*/ 20 h 24"/>
                  <a:gd name="T6" fmla="*/ 12 w 12"/>
                  <a:gd name="T7" fmla="*/ 16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16"/>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5" name="Freeform 1574"/>
              <p:cNvSpPr>
                <a:spLocks/>
              </p:cNvSpPr>
              <p:nvPr/>
            </p:nvSpPr>
            <p:spPr bwMode="auto">
              <a:xfrm>
                <a:off x="0" y="1624501"/>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16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16"/>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6" name="Freeform 1575"/>
              <p:cNvSpPr>
                <a:spLocks/>
              </p:cNvSpPr>
              <p:nvPr/>
            </p:nvSpPr>
            <p:spPr bwMode="auto">
              <a:xfrm>
                <a:off x="8" y="1624501"/>
                <a:ext cx="7297" cy="24"/>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7" name="Freeform 1576"/>
              <p:cNvSpPr>
                <a:spLocks/>
              </p:cNvSpPr>
              <p:nvPr/>
            </p:nvSpPr>
            <p:spPr bwMode="auto">
              <a:xfrm>
                <a:off x="7305" y="1624501"/>
                <a:ext cx="12" cy="24"/>
              </a:xfrm>
              <a:custGeom>
                <a:avLst/>
                <a:gdLst>
                  <a:gd name="T0" fmla="*/ 0 w 12"/>
                  <a:gd name="T1" fmla="*/ 24 h 24"/>
                  <a:gd name="T2" fmla="*/ 8 w 12"/>
                  <a:gd name="T3" fmla="*/ 24 h 24"/>
                  <a:gd name="T4" fmla="*/ 12 w 12"/>
                  <a:gd name="T5" fmla="*/ 20 h 24"/>
                  <a:gd name="T6" fmla="*/ 12 w 12"/>
                  <a:gd name="T7" fmla="*/ 16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16"/>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8" name="Freeform 1577"/>
              <p:cNvSpPr>
                <a:spLocks/>
              </p:cNvSpPr>
              <p:nvPr/>
            </p:nvSpPr>
            <p:spPr bwMode="auto">
              <a:xfrm>
                <a:off x="0" y="1624166"/>
                <a:ext cx="8" cy="23"/>
              </a:xfrm>
              <a:custGeom>
                <a:avLst/>
                <a:gdLst>
                  <a:gd name="T0" fmla="*/ 8 w 8"/>
                  <a:gd name="T1" fmla="*/ 0 h 23"/>
                  <a:gd name="T2" fmla="*/ 4 w 8"/>
                  <a:gd name="T3" fmla="*/ 4 h 23"/>
                  <a:gd name="T4" fmla="*/ 0 w 8"/>
                  <a:gd name="T5" fmla="*/ 4 h 23"/>
                  <a:gd name="T6" fmla="*/ 0 w 8"/>
                  <a:gd name="T7" fmla="*/ 8 h 23"/>
                  <a:gd name="T8" fmla="*/ 0 w 8"/>
                  <a:gd name="T9" fmla="*/ 12 h 23"/>
                  <a:gd name="T10" fmla="*/ 0 w 8"/>
                  <a:gd name="T11" fmla="*/ 16 h 23"/>
                  <a:gd name="T12" fmla="*/ 0 w 8"/>
                  <a:gd name="T13" fmla="*/ 20 h 23"/>
                  <a:gd name="T14" fmla="*/ 4 w 8"/>
                  <a:gd name="T15" fmla="*/ 23 h 23"/>
                  <a:gd name="T16" fmla="*/ 8 w 8"/>
                  <a:gd name="T17" fmla="*/ 23 h 23"/>
                  <a:gd name="T18" fmla="*/ 8 w 8"/>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0"/>
                    </a:moveTo>
                    <a:lnTo>
                      <a:pt x="4" y="4"/>
                    </a:lnTo>
                    <a:lnTo>
                      <a:pt x="0" y="4"/>
                    </a:lnTo>
                    <a:lnTo>
                      <a:pt x="0" y="8"/>
                    </a:lnTo>
                    <a:lnTo>
                      <a:pt x="0" y="12"/>
                    </a:lnTo>
                    <a:lnTo>
                      <a:pt x="0" y="16"/>
                    </a:lnTo>
                    <a:lnTo>
                      <a:pt x="0" y="20"/>
                    </a:lnTo>
                    <a:lnTo>
                      <a:pt x="4" y="23"/>
                    </a:lnTo>
                    <a:lnTo>
                      <a:pt x="8" y="23"/>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grpSp>
        <p:sp>
          <p:nvSpPr>
            <p:cNvPr id="1195" name="Freeform 1194"/>
            <p:cNvSpPr>
              <a:spLocks/>
            </p:cNvSpPr>
            <p:nvPr/>
          </p:nvSpPr>
          <p:spPr bwMode="auto">
            <a:xfrm>
              <a:off x="5080" y="3533140"/>
              <a:ext cx="4633595" cy="14605"/>
            </a:xfrm>
            <a:custGeom>
              <a:avLst/>
              <a:gdLst>
                <a:gd name="T0" fmla="*/ 7297 w 7297"/>
                <a:gd name="T1" fmla="*/ 12 h 23"/>
                <a:gd name="T2" fmla="*/ 7297 w 7297"/>
                <a:gd name="T3" fmla="*/ 0 h 23"/>
                <a:gd name="T4" fmla="*/ 0 w 7297"/>
                <a:gd name="T5" fmla="*/ 0 h 23"/>
                <a:gd name="T6" fmla="*/ 0 w 7297"/>
                <a:gd name="T7" fmla="*/ 23 h 23"/>
                <a:gd name="T8" fmla="*/ 7297 w 7297"/>
                <a:gd name="T9" fmla="*/ 23 h 23"/>
                <a:gd name="T10" fmla="*/ 7297 w 7297"/>
                <a:gd name="T11" fmla="*/ 12 h 23"/>
              </a:gdLst>
              <a:ahLst/>
              <a:cxnLst>
                <a:cxn ang="0">
                  <a:pos x="T0" y="T1"/>
                </a:cxn>
                <a:cxn ang="0">
                  <a:pos x="T2" y="T3"/>
                </a:cxn>
                <a:cxn ang="0">
                  <a:pos x="T4" y="T5"/>
                </a:cxn>
                <a:cxn ang="0">
                  <a:pos x="T6" y="T7"/>
                </a:cxn>
                <a:cxn ang="0">
                  <a:pos x="T8" y="T9"/>
                </a:cxn>
                <a:cxn ang="0">
                  <a:pos x="T10" y="T11"/>
                </a:cxn>
              </a:cxnLst>
              <a:rect l="0" t="0" r="r" b="b"/>
              <a:pathLst>
                <a:path w="7297" h="23">
                  <a:moveTo>
                    <a:pt x="7297" y="12"/>
                  </a:moveTo>
                  <a:lnTo>
                    <a:pt x="7297" y="0"/>
                  </a:lnTo>
                  <a:lnTo>
                    <a:pt x="0" y="0"/>
                  </a:lnTo>
                  <a:lnTo>
                    <a:pt x="0" y="23"/>
                  </a:lnTo>
                  <a:lnTo>
                    <a:pt x="7297" y="23"/>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96" name="Freeform 1195"/>
            <p:cNvSpPr>
              <a:spLocks/>
            </p:cNvSpPr>
            <p:nvPr/>
          </p:nvSpPr>
          <p:spPr bwMode="auto">
            <a:xfrm>
              <a:off x="4638675" y="3533140"/>
              <a:ext cx="7620" cy="14605"/>
            </a:xfrm>
            <a:custGeom>
              <a:avLst/>
              <a:gdLst>
                <a:gd name="T0" fmla="*/ 0 w 12"/>
                <a:gd name="T1" fmla="*/ 23 h 23"/>
                <a:gd name="T2" fmla="*/ 8 w 12"/>
                <a:gd name="T3" fmla="*/ 23 h 23"/>
                <a:gd name="T4" fmla="*/ 12 w 12"/>
                <a:gd name="T5" fmla="*/ 20 h 23"/>
                <a:gd name="T6" fmla="*/ 12 w 12"/>
                <a:gd name="T7" fmla="*/ 16 h 23"/>
                <a:gd name="T8" fmla="*/ 12 w 12"/>
                <a:gd name="T9" fmla="*/ 12 h 23"/>
                <a:gd name="T10" fmla="*/ 12 w 12"/>
                <a:gd name="T11" fmla="*/ 8 h 23"/>
                <a:gd name="T12" fmla="*/ 12 w 12"/>
                <a:gd name="T13" fmla="*/ 4 h 23"/>
                <a:gd name="T14" fmla="*/ 8 w 12"/>
                <a:gd name="T15" fmla="*/ 4 h 23"/>
                <a:gd name="T16" fmla="*/ 0 w 12"/>
                <a:gd name="T17" fmla="*/ 0 h 23"/>
                <a:gd name="T18" fmla="*/ 0 w 1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0" y="23"/>
                  </a:moveTo>
                  <a:lnTo>
                    <a:pt x="8" y="23"/>
                  </a:lnTo>
                  <a:lnTo>
                    <a:pt x="12" y="20"/>
                  </a:lnTo>
                  <a:lnTo>
                    <a:pt x="12" y="16"/>
                  </a:lnTo>
                  <a:lnTo>
                    <a:pt x="12" y="12"/>
                  </a:lnTo>
                  <a:lnTo>
                    <a:pt x="12" y="8"/>
                  </a:lnTo>
                  <a:lnTo>
                    <a:pt x="12" y="4"/>
                  </a:lnTo>
                  <a:lnTo>
                    <a:pt x="8" y="4"/>
                  </a:lnTo>
                  <a:lnTo>
                    <a:pt x="0" y="0"/>
                  </a:lnTo>
                  <a:lnTo>
                    <a:pt x="0" y="23"/>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97" name="Freeform 1196"/>
            <p:cNvSpPr>
              <a:spLocks/>
            </p:cNvSpPr>
            <p:nvPr/>
          </p:nvSpPr>
          <p:spPr bwMode="auto">
            <a:xfrm>
              <a:off x="0" y="3320415"/>
              <a:ext cx="5080" cy="14605"/>
            </a:xfrm>
            <a:custGeom>
              <a:avLst/>
              <a:gdLst>
                <a:gd name="T0" fmla="*/ 8 w 8"/>
                <a:gd name="T1" fmla="*/ 0 h 23"/>
                <a:gd name="T2" fmla="*/ 4 w 8"/>
                <a:gd name="T3" fmla="*/ 4 h 23"/>
                <a:gd name="T4" fmla="*/ 0 w 8"/>
                <a:gd name="T5" fmla="*/ 4 h 23"/>
                <a:gd name="T6" fmla="*/ 0 w 8"/>
                <a:gd name="T7" fmla="*/ 8 h 23"/>
                <a:gd name="T8" fmla="*/ 0 w 8"/>
                <a:gd name="T9" fmla="*/ 12 h 23"/>
                <a:gd name="T10" fmla="*/ 0 w 8"/>
                <a:gd name="T11" fmla="*/ 16 h 23"/>
                <a:gd name="T12" fmla="*/ 0 w 8"/>
                <a:gd name="T13" fmla="*/ 20 h 23"/>
                <a:gd name="T14" fmla="*/ 4 w 8"/>
                <a:gd name="T15" fmla="*/ 23 h 23"/>
                <a:gd name="T16" fmla="*/ 8 w 8"/>
                <a:gd name="T17" fmla="*/ 23 h 23"/>
                <a:gd name="T18" fmla="*/ 8 w 8"/>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0"/>
                  </a:moveTo>
                  <a:lnTo>
                    <a:pt x="4" y="4"/>
                  </a:lnTo>
                  <a:lnTo>
                    <a:pt x="0" y="4"/>
                  </a:lnTo>
                  <a:lnTo>
                    <a:pt x="0" y="8"/>
                  </a:lnTo>
                  <a:lnTo>
                    <a:pt x="0" y="12"/>
                  </a:lnTo>
                  <a:lnTo>
                    <a:pt x="0" y="16"/>
                  </a:lnTo>
                  <a:lnTo>
                    <a:pt x="0" y="20"/>
                  </a:lnTo>
                  <a:lnTo>
                    <a:pt x="4" y="23"/>
                  </a:lnTo>
                  <a:lnTo>
                    <a:pt x="8" y="23"/>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98" name="Freeform 1197"/>
            <p:cNvSpPr>
              <a:spLocks/>
            </p:cNvSpPr>
            <p:nvPr/>
          </p:nvSpPr>
          <p:spPr bwMode="auto">
            <a:xfrm>
              <a:off x="5080" y="3320415"/>
              <a:ext cx="4633595" cy="14605"/>
            </a:xfrm>
            <a:custGeom>
              <a:avLst/>
              <a:gdLst>
                <a:gd name="T0" fmla="*/ 7297 w 7297"/>
                <a:gd name="T1" fmla="*/ 12 h 23"/>
                <a:gd name="T2" fmla="*/ 7297 w 7297"/>
                <a:gd name="T3" fmla="*/ 0 h 23"/>
                <a:gd name="T4" fmla="*/ 0 w 7297"/>
                <a:gd name="T5" fmla="*/ 0 h 23"/>
                <a:gd name="T6" fmla="*/ 0 w 7297"/>
                <a:gd name="T7" fmla="*/ 23 h 23"/>
                <a:gd name="T8" fmla="*/ 7297 w 7297"/>
                <a:gd name="T9" fmla="*/ 23 h 23"/>
                <a:gd name="T10" fmla="*/ 7297 w 7297"/>
                <a:gd name="T11" fmla="*/ 12 h 23"/>
              </a:gdLst>
              <a:ahLst/>
              <a:cxnLst>
                <a:cxn ang="0">
                  <a:pos x="T0" y="T1"/>
                </a:cxn>
                <a:cxn ang="0">
                  <a:pos x="T2" y="T3"/>
                </a:cxn>
                <a:cxn ang="0">
                  <a:pos x="T4" y="T5"/>
                </a:cxn>
                <a:cxn ang="0">
                  <a:pos x="T6" y="T7"/>
                </a:cxn>
                <a:cxn ang="0">
                  <a:pos x="T8" y="T9"/>
                </a:cxn>
                <a:cxn ang="0">
                  <a:pos x="T10" y="T11"/>
                </a:cxn>
              </a:cxnLst>
              <a:rect l="0" t="0" r="r" b="b"/>
              <a:pathLst>
                <a:path w="7297" h="23">
                  <a:moveTo>
                    <a:pt x="7297" y="12"/>
                  </a:moveTo>
                  <a:lnTo>
                    <a:pt x="7297" y="0"/>
                  </a:lnTo>
                  <a:lnTo>
                    <a:pt x="0" y="0"/>
                  </a:lnTo>
                  <a:lnTo>
                    <a:pt x="0" y="23"/>
                  </a:lnTo>
                  <a:lnTo>
                    <a:pt x="7297" y="23"/>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99" name="Freeform 1198"/>
            <p:cNvSpPr>
              <a:spLocks/>
            </p:cNvSpPr>
            <p:nvPr/>
          </p:nvSpPr>
          <p:spPr bwMode="auto">
            <a:xfrm>
              <a:off x="4638675" y="3320415"/>
              <a:ext cx="7620" cy="14605"/>
            </a:xfrm>
            <a:custGeom>
              <a:avLst/>
              <a:gdLst>
                <a:gd name="T0" fmla="*/ 0 w 12"/>
                <a:gd name="T1" fmla="*/ 23 h 23"/>
                <a:gd name="T2" fmla="*/ 8 w 12"/>
                <a:gd name="T3" fmla="*/ 23 h 23"/>
                <a:gd name="T4" fmla="*/ 12 w 12"/>
                <a:gd name="T5" fmla="*/ 20 h 23"/>
                <a:gd name="T6" fmla="*/ 12 w 12"/>
                <a:gd name="T7" fmla="*/ 16 h 23"/>
                <a:gd name="T8" fmla="*/ 12 w 12"/>
                <a:gd name="T9" fmla="*/ 12 h 23"/>
                <a:gd name="T10" fmla="*/ 12 w 12"/>
                <a:gd name="T11" fmla="*/ 8 h 23"/>
                <a:gd name="T12" fmla="*/ 12 w 12"/>
                <a:gd name="T13" fmla="*/ 4 h 23"/>
                <a:gd name="T14" fmla="*/ 8 w 12"/>
                <a:gd name="T15" fmla="*/ 4 h 23"/>
                <a:gd name="T16" fmla="*/ 0 w 12"/>
                <a:gd name="T17" fmla="*/ 0 h 23"/>
                <a:gd name="T18" fmla="*/ 0 w 1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0" y="23"/>
                  </a:moveTo>
                  <a:lnTo>
                    <a:pt x="8" y="23"/>
                  </a:lnTo>
                  <a:lnTo>
                    <a:pt x="12" y="20"/>
                  </a:lnTo>
                  <a:lnTo>
                    <a:pt x="12" y="16"/>
                  </a:lnTo>
                  <a:lnTo>
                    <a:pt x="12" y="12"/>
                  </a:lnTo>
                  <a:lnTo>
                    <a:pt x="12" y="8"/>
                  </a:lnTo>
                  <a:lnTo>
                    <a:pt x="12" y="4"/>
                  </a:lnTo>
                  <a:lnTo>
                    <a:pt x="8" y="4"/>
                  </a:lnTo>
                  <a:lnTo>
                    <a:pt x="0" y="0"/>
                  </a:lnTo>
                  <a:lnTo>
                    <a:pt x="0" y="23"/>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0" name="Freeform 1199"/>
            <p:cNvSpPr>
              <a:spLocks/>
            </p:cNvSpPr>
            <p:nvPr/>
          </p:nvSpPr>
          <p:spPr bwMode="auto">
            <a:xfrm>
              <a:off x="4633595" y="5351780"/>
              <a:ext cx="12700" cy="5080"/>
            </a:xfrm>
            <a:custGeom>
              <a:avLst/>
              <a:gdLst>
                <a:gd name="T0" fmla="*/ 0 w 20"/>
                <a:gd name="T1" fmla="*/ 0 h 8"/>
                <a:gd name="T2" fmla="*/ 0 w 20"/>
                <a:gd name="T3" fmla="*/ 4 h 8"/>
                <a:gd name="T4" fmla="*/ 0 w 20"/>
                <a:gd name="T5" fmla="*/ 8 h 8"/>
                <a:gd name="T6" fmla="*/ 4 w 20"/>
                <a:gd name="T7" fmla="*/ 8 h 8"/>
                <a:gd name="T8" fmla="*/ 8 w 20"/>
                <a:gd name="T9" fmla="*/ 8 h 8"/>
                <a:gd name="T10" fmla="*/ 16 w 20"/>
                <a:gd name="T11" fmla="*/ 8 h 8"/>
                <a:gd name="T12" fmla="*/ 20 w 20"/>
                <a:gd name="T13" fmla="*/ 8 h 8"/>
                <a:gd name="T14" fmla="*/ 20 w 20"/>
                <a:gd name="T15" fmla="*/ 4 h 8"/>
                <a:gd name="T16" fmla="*/ 20 w 20"/>
                <a:gd name="T17" fmla="*/ 0 h 8"/>
                <a:gd name="T18" fmla="*/ 0 w 2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0" y="0"/>
                  </a:moveTo>
                  <a:lnTo>
                    <a:pt x="0" y="4"/>
                  </a:lnTo>
                  <a:lnTo>
                    <a:pt x="0" y="8"/>
                  </a:lnTo>
                  <a:lnTo>
                    <a:pt x="4" y="8"/>
                  </a:lnTo>
                  <a:lnTo>
                    <a:pt x="8" y="8"/>
                  </a:lnTo>
                  <a:lnTo>
                    <a:pt x="16" y="8"/>
                  </a:lnTo>
                  <a:lnTo>
                    <a:pt x="20" y="8"/>
                  </a:lnTo>
                  <a:lnTo>
                    <a:pt x="20" y="4"/>
                  </a:lnTo>
                  <a:lnTo>
                    <a:pt x="20"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1" name="Freeform 1200"/>
            <p:cNvSpPr>
              <a:spLocks/>
            </p:cNvSpPr>
            <p:nvPr/>
          </p:nvSpPr>
          <p:spPr bwMode="auto">
            <a:xfrm>
              <a:off x="4633595" y="1497330"/>
              <a:ext cx="12700" cy="3854450"/>
            </a:xfrm>
            <a:custGeom>
              <a:avLst/>
              <a:gdLst>
                <a:gd name="T0" fmla="*/ 8 w 20"/>
                <a:gd name="T1" fmla="*/ 0 h 6070"/>
                <a:gd name="T2" fmla="*/ 0 w 20"/>
                <a:gd name="T3" fmla="*/ 0 h 6070"/>
                <a:gd name="T4" fmla="*/ 0 w 20"/>
                <a:gd name="T5" fmla="*/ 6070 h 6070"/>
                <a:gd name="T6" fmla="*/ 20 w 20"/>
                <a:gd name="T7" fmla="*/ 6070 h 6070"/>
                <a:gd name="T8" fmla="*/ 20 w 20"/>
                <a:gd name="T9" fmla="*/ 0 h 6070"/>
                <a:gd name="T10" fmla="*/ 8 w 20"/>
                <a:gd name="T11" fmla="*/ 0 h 6070"/>
              </a:gdLst>
              <a:ahLst/>
              <a:cxnLst>
                <a:cxn ang="0">
                  <a:pos x="T0" y="T1"/>
                </a:cxn>
                <a:cxn ang="0">
                  <a:pos x="T2" y="T3"/>
                </a:cxn>
                <a:cxn ang="0">
                  <a:pos x="T4" y="T5"/>
                </a:cxn>
                <a:cxn ang="0">
                  <a:pos x="T6" y="T7"/>
                </a:cxn>
                <a:cxn ang="0">
                  <a:pos x="T8" y="T9"/>
                </a:cxn>
                <a:cxn ang="0">
                  <a:pos x="T10" y="T11"/>
                </a:cxn>
              </a:cxnLst>
              <a:rect l="0" t="0" r="r" b="b"/>
              <a:pathLst>
                <a:path w="20" h="6070">
                  <a:moveTo>
                    <a:pt x="8" y="0"/>
                  </a:moveTo>
                  <a:lnTo>
                    <a:pt x="0" y="0"/>
                  </a:lnTo>
                  <a:lnTo>
                    <a:pt x="0" y="6070"/>
                  </a:lnTo>
                  <a:lnTo>
                    <a:pt x="20" y="6070"/>
                  </a:lnTo>
                  <a:lnTo>
                    <a:pt x="20" y="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2" name="Freeform 1201"/>
            <p:cNvSpPr>
              <a:spLocks/>
            </p:cNvSpPr>
            <p:nvPr/>
          </p:nvSpPr>
          <p:spPr bwMode="auto">
            <a:xfrm>
              <a:off x="4633595" y="1489710"/>
              <a:ext cx="12700" cy="7620"/>
            </a:xfrm>
            <a:custGeom>
              <a:avLst/>
              <a:gdLst>
                <a:gd name="T0" fmla="*/ 20 w 20"/>
                <a:gd name="T1" fmla="*/ 12 h 12"/>
                <a:gd name="T2" fmla="*/ 20 w 20"/>
                <a:gd name="T3" fmla="*/ 4 h 12"/>
                <a:gd name="T4" fmla="*/ 20 w 20"/>
                <a:gd name="T5" fmla="*/ 0 h 12"/>
                <a:gd name="T6" fmla="*/ 16 w 20"/>
                <a:gd name="T7" fmla="*/ 0 h 12"/>
                <a:gd name="T8" fmla="*/ 8 w 20"/>
                <a:gd name="T9" fmla="*/ 0 h 12"/>
                <a:gd name="T10" fmla="*/ 4 w 20"/>
                <a:gd name="T11" fmla="*/ 0 h 12"/>
                <a:gd name="T12" fmla="*/ 0 w 20"/>
                <a:gd name="T13" fmla="*/ 0 h 12"/>
                <a:gd name="T14" fmla="*/ 0 w 20"/>
                <a:gd name="T15" fmla="*/ 4 h 12"/>
                <a:gd name="T16" fmla="*/ 0 w 20"/>
                <a:gd name="T17" fmla="*/ 12 h 12"/>
                <a:gd name="T18" fmla="*/ 20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12"/>
                  </a:moveTo>
                  <a:lnTo>
                    <a:pt x="20" y="4"/>
                  </a:lnTo>
                  <a:lnTo>
                    <a:pt x="20" y="0"/>
                  </a:lnTo>
                  <a:lnTo>
                    <a:pt x="16" y="0"/>
                  </a:lnTo>
                  <a:lnTo>
                    <a:pt x="8" y="0"/>
                  </a:lnTo>
                  <a:lnTo>
                    <a:pt x="4" y="0"/>
                  </a:lnTo>
                  <a:lnTo>
                    <a:pt x="0" y="0"/>
                  </a:lnTo>
                  <a:lnTo>
                    <a:pt x="0" y="4"/>
                  </a:lnTo>
                  <a:lnTo>
                    <a:pt x="0" y="12"/>
                  </a:lnTo>
                  <a:lnTo>
                    <a:pt x="20"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3" name="Freeform 1202"/>
            <p:cNvSpPr>
              <a:spLocks/>
            </p:cNvSpPr>
            <p:nvPr/>
          </p:nvSpPr>
          <p:spPr bwMode="auto">
            <a:xfrm>
              <a:off x="4420870" y="5351780"/>
              <a:ext cx="12065" cy="5080"/>
            </a:xfrm>
            <a:custGeom>
              <a:avLst/>
              <a:gdLst>
                <a:gd name="T0" fmla="*/ 0 w 19"/>
                <a:gd name="T1" fmla="*/ 0 h 8"/>
                <a:gd name="T2" fmla="*/ 0 w 19"/>
                <a:gd name="T3" fmla="*/ 4 h 8"/>
                <a:gd name="T4" fmla="*/ 0 w 19"/>
                <a:gd name="T5" fmla="*/ 8 h 8"/>
                <a:gd name="T6" fmla="*/ 4 w 19"/>
                <a:gd name="T7" fmla="*/ 8 h 8"/>
                <a:gd name="T8" fmla="*/ 8 w 19"/>
                <a:gd name="T9" fmla="*/ 8 h 8"/>
                <a:gd name="T10" fmla="*/ 15 w 19"/>
                <a:gd name="T11" fmla="*/ 8 h 8"/>
                <a:gd name="T12" fmla="*/ 19 w 19"/>
                <a:gd name="T13" fmla="*/ 8 h 8"/>
                <a:gd name="T14" fmla="*/ 19 w 19"/>
                <a:gd name="T15" fmla="*/ 4 h 8"/>
                <a:gd name="T16" fmla="*/ 19 w 19"/>
                <a:gd name="T17" fmla="*/ 0 h 8"/>
                <a:gd name="T18" fmla="*/ 0 w 1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0" y="0"/>
                  </a:moveTo>
                  <a:lnTo>
                    <a:pt x="0" y="4"/>
                  </a:lnTo>
                  <a:lnTo>
                    <a:pt x="0" y="8"/>
                  </a:lnTo>
                  <a:lnTo>
                    <a:pt x="4" y="8"/>
                  </a:lnTo>
                  <a:lnTo>
                    <a:pt x="8" y="8"/>
                  </a:lnTo>
                  <a:lnTo>
                    <a:pt x="15" y="8"/>
                  </a:lnTo>
                  <a:lnTo>
                    <a:pt x="19" y="8"/>
                  </a:lnTo>
                  <a:lnTo>
                    <a:pt x="19" y="4"/>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4" name="Freeform 1203"/>
            <p:cNvSpPr>
              <a:spLocks/>
            </p:cNvSpPr>
            <p:nvPr/>
          </p:nvSpPr>
          <p:spPr bwMode="auto">
            <a:xfrm>
              <a:off x="4420870" y="4711065"/>
              <a:ext cx="12065" cy="640715"/>
            </a:xfrm>
            <a:custGeom>
              <a:avLst/>
              <a:gdLst>
                <a:gd name="T0" fmla="*/ 8 w 19"/>
                <a:gd name="T1" fmla="*/ 0 h 1009"/>
                <a:gd name="T2" fmla="*/ 0 w 19"/>
                <a:gd name="T3" fmla="*/ 0 h 1009"/>
                <a:gd name="T4" fmla="*/ 0 w 19"/>
                <a:gd name="T5" fmla="*/ 1009 h 1009"/>
                <a:gd name="T6" fmla="*/ 19 w 19"/>
                <a:gd name="T7" fmla="*/ 1009 h 1009"/>
                <a:gd name="T8" fmla="*/ 19 w 19"/>
                <a:gd name="T9" fmla="*/ 0 h 1009"/>
                <a:gd name="T10" fmla="*/ 8 w 19"/>
                <a:gd name="T11" fmla="*/ 0 h 1009"/>
              </a:gdLst>
              <a:ahLst/>
              <a:cxnLst>
                <a:cxn ang="0">
                  <a:pos x="T0" y="T1"/>
                </a:cxn>
                <a:cxn ang="0">
                  <a:pos x="T2" y="T3"/>
                </a:cxn>
                <a:cxn ang="0">
                  <a:pos x="T4" y="T5"/>
                </a:cxn>
                <a:cxn ang="0">
                  <a:pos x="T6" y="T7"/>
                </a:cxn>
                <a:cxn ang="0">
                  <a:pos x="T8" y="T9"/>
                </a:cxn>
                <a:cxn ang="0">
                  <a:pos x="T10" y="T11"/>
                </a:cxn>
              </a:cxnLst>
              <a:rect l="0" t="0" r="r" b="b"/>
              <a:pathLst>
                <a:path w="19" h="1009">
                  <a:moveTo>
                    <a:pt x="8" y="0"/>
                  </a:moveTo>
                  <a:lnTo>
                    <a:pt x="0" y="0"/>
                  </a:lnTo>
                  <a:lnTo>
                    <a:pt x="0" y="1009"/>
                  </a:lnTo>
                  <a:lnTo>
                    <a:pt x="19" y="1009"/>
                  </a:lnTo>
                  <a:lnTo>
                    <a:pt x="19" y="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5" name="Freeform 1204"/>
            <p:cNvSpPr>
              <a:spLocks/>
            </p:cNvSpPr>
            <p:nvPr/>
          </p:nvSpPr>
          <p:spPr bwMode="auto">
            <a:xfrm>
              <a:off x="4420870" y="4705985"/>
              <a:ext cx="12065" cy="5080"/>
            </a:xfrm>
            <a:custGeom>
              <a:avLst/>
              <a:gdLst>
                <a:gd name="T0" fmla="*/ 19 w 19"/>
                <a:gd name="T1" fmla="*/ 8 h 8"/>
                <a:gd name="T2" fmla="*/ 19 w 19"/>
                <a:gd name="T3" fmla="*/ 4 h 8"/>
                <a:gd name="T4" fmla="*/ 19 w 19"/>
                <a:gd name="T5" fmla="*/ 0 h 8"/>
                <a:gd name="T6" fmla="*/ 15 w 19"/>
                <a:gd name="T7" fmla="*/ 0 h 8"/>
                <a:gd name="T8" fmla="*/ 8 w 19"/>
                <a:gd name="T9" fmla="*/ 0 h 8"/>
                <a:gd name="T10" fmla="*/ 4 w 19"/>
                <a:gd name="T11" fmla="*/ 0 h 8"/>
                <a:gd name="T12" fmla="*/ 0 w 19"/>
                <a:gd name="T13" fmla="*/ 0 h 8"/>
                <a:gd name="T14" fmla="*/ 0 w 19"/>
                <a:gd name="T15" fmla="*/ 4 h 8"/>
                <a:gd name="T16" fmla="*/ 0 w 19"/>
                <a:gd name="T17" fmla="*/ 8 h 8"/>
                <a:gd name="T18" fmla="*/ 19 w 19"/>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19" y="8"/>
                  </a:moveTo>
                  <a:lnTo>
                    <a:pt x="19" y="4"/>
                  </a:lnTo>
                  <a:lnTo>
                    <a:pt x="19" y="0"/>
                  </a:lnTo>
                  <a:lnTo>
                    <a:pt x="15" y="0"/>
                  </a:lnTo>
                  <a:lnTo>
                    <a:pt x="8" y="0"/>
                  </a:lnTo>
                  <a:lnTo>
                    <a:pt x="4" y="0"/>
                  </a:lnTo>
                  <a:lnTo>
                    <a:pt x="0" y="0"/>
                  </a:lnTo>
                  <a:lnTo>
                    <a:pt x="0" y="4"/>
                  </a:lnTo>
                  <a:lnTo>
                    <a:pt x="0" y="8"/>
                  </a:lnTo>
                  <a:lnTo>
                    <a:pt x="19"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6" name="Freeform 1205"/>
            <p:cNvSpPr>
              <a:spLocks/>
            </p:cNvSpPr>
            <p:nvPr/>
          </p:nvSpPr>
          <p:spPr bwMode="auto">
            <a:xfrm>
              <a:off x="4208145" y="5351780"/>
              <a:ext cx="12065" cy="5080"/>
            </a:xfrm>
            <a:custGeom>
              <a:avLst/>
              <a:gdLst>
                <a:gd name="T0" fmla="*/ 0 w 19"/>
                <a:gd name="T1" fmla="*/ 0 h 8"/>
                <a:gd name="T2" fmla="*/ 0 w 19"/>
                <a:gd name="T3" fmla="*/ 4 h 8"/>
                <a:gd name="T4" fmla="*/ 0 w 19"/>
                <a:gd name="T5" fmla="*/ 8 h 8"/>
                <a:gd name="T6" fmla="*/ 4 w 19"/>
                <a:gd name="T7" fmla="*/ 8 h 8"/>
                <a:gd name="T8" fmla="*/ 7 w 19"/>
                <a:gd name="T9" fmla="*/ 8 h 8"/>
                <a:gd name="T10" fmla="*/ 15 w 19"/>
                <a:gd name="T11" fmla="*/ 8 h 8"/>
                <a:gd name="T12" fmla="*/ 15 w 19"/>
                <a:gd name="T13" fmla="*/ 8 h 8"/>
                <a:gd name="T14" fmla="*/ 19 w 19"/>
                <a:gd name="T15" fmla="*/ 4 h 8"/>
                <a:gd name="T16" fmla="*/ 19 w 19"/>
                <a:gd name="T17" fmla="*/ 0 h 8"/>
                <a:gd name="T18" fmla="*/ 0 w 1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0" y="0"/>
                  </a:moveTo>
                  <a:lnTo>
                    <a:pt x="0" y="4"/>
                  </a:lnTo>
                  <a:lnTo>
                    <a:pt x="0" y="8"/>
                  </a:lnTo>
                  <a:lnTo>
                    <a:pt x="4" y="8"/>
                  </a:lnTo>
                  <a:lnTo>
                    <a:pt x="7" y="8"/>
                  </a:lnTo>
                  <a:lnTo>
                    <a:pt x="15" y="8"/>
                  </a:lnTo>
                  <a:lnTo>
                    <a:pt x="15" y="8"/>
                  </a:lnTo>
                  <a:lnTo>
                    <a:pt x="19" y="4"/>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7" name="Freeform 1206"/>
            <p:cNvSpPr>
              <a:spLocks/>
            </p:cNvSpPr>
            <p:nvPr/>
          </p:nvSpPr>
          <p:spPr bwMode="auto">
            <a:xfrm>
              <a:off x="4208145" y="4711065"/>
              <a:ext cx="12065" cy="640715"/>
            </a:xfrm>
            <a:custGeom>
              <a:avLst/>
              <a:gdLst>
                <a:gd name="T0" fmla="*/ 7 w 19"/>
                <a:gd name="T1" fmla="*/ 0 h 1009"/>
                <a:gd name="T2" fmla="*/ 0 w 19"/>
                <a:gd name="T3" fmla="*/ 0 h 1009"/>
                <a:gd name="T4" fmla="*/ 0 w 19"/>
                <a:gd name="T5" fmla="*/ 1009 h 1009"/>
                <a:gd name="T6" fmla="*/ 19 w 19"/>
                <a:gd name="T7" fmla="*/ 1009 h 1009"/>
                <a:gd name="T8" fmla="*/ 19 w 19"/>
                <a:gd name="T9" fmla="*/ 0 h 1009"/>
                <a:gd name="T10" fmla="*/ 7 w 19"/>
                <a:gd name="T11" fmla="*/ 0 h 1009"/>
              </a:gdLst>
              <a:ahLst/>
              <a:cxnLst>
                <a:cxn ang="0">
                  <a:pos x="T0" y="T1"/>
                </a:cxn>
                <a:cxn ang="0">
                  <a:pos x="T2" y="T3"/>
                </a:cxn>
                <a:cxn ang="0">
                  <a:pos x="T4" y="T5"/>
                </a:cxn>
                <a:cxn ang="0">
                  <a:pos x="T6" y="T7"/>
                </a:cxn>
                <a:cxn ang="0">
                  <a:pos x="T8" y="T9"/>
                </a:cxn>
                <a:cxn ang="0">
                  <a:pos x="T10" y="T11"/>
                </a:cxn>
              </a:cxnLst>
              <a:rect l="0" t="0" r="r" b="b"/>
              <a:pathLst>
                <a:path w="19" h="1009">
                  <a:moveTo>
                    <a:pt x="7" y="0"/>
                  </a:moveTo>
                  <a:lnTo>
                    <a:pt x="0" y="0"/>
                  </a:lnTo>
                  <a:lnTo>
                    <a:pt x="0" y="1009"/>
                  </a:lnTo>
                  <a:lnTo>
                    <a:pt x="19" y="1009"/>
                  </a:lnTo>
                  <a:lnTo>
                    <a:pt x="19" y="0"/>
                  </a:lnTo>
                  <a:lnTo>
                    <a:pt x="7"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8" name="Freeform 1207"/>
            <p:cNvSpPr>
              <a:spLocks/>
            </p:cNvSpPr>
            <p:nvPr/>
          </p:nvSpPr>
          <p:spPr bwMode="auto">
            <a:xfrm>
              <a:off x="4208145" y="4705985"/>
              <a:ext cx="12065" cy="5080"/>
            </a:xfrm>
            <a:custGeom>
              <a:avLst/>
              <a:gdLst>
                <a:gd name="T0" fmla="*/ 19 w 19"/>
                <a:gd name="T1" fmla="*/ 8 h 8"/>
                <a:gd name="T2" fmla="*/ 19 w 19"/>
                <a:gd name="T3" fmla="*/ 4 h 8"/>
                <a:gd name="T4" fmla="*/ 15 w 19"/>
                <a:gd name="T5" fmla="*/ 0 h 8"/>
                <a:gd name="T6" fmla="*/ 15 w 19"/>
                <a:gd name="T7" fmla="*/ 0 h 8"/>
                <a:gd name="T8" fmla="*/ 7 w 19"/>
                <a:gd name="T9" fmla="*/ 0 h 8"/>
                <a:gd name="T10" fmla="*/ 4 w 19"/>
                <a:gd name="T11" fmla="*/ 0 h 8"/>
                <a:gd name="T12" fmla="*/ 0 w 19"/>
                <a:gd name="T13" fmla="*/ 0 h 8"/>
                <a:gd name="T14" fmla="*/ 0 w 19"/>
                <a:gd name="T15" fmla="*/ 4 h 8"/>
                <a:gd name="T16" fmla="*/ 0 w 19"/>
                <a:gd name="T17" fmla="*/ 8 h 8"/>
                <a:gd name="T18" fmla="*/ 19 w 19"/>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19" y="8"/>
                  </a:moveTo>
                  <a:lnTo>
                    <a:pt x="19" y="4"/>
                  </a:lnTo>
                  <a:lnTo>
                    <a:pt x="15" y="0"/>
                  </a:lnTo>
                  <a:lnTo>
                    <a:pt x="15" y="0"/>
                  </a:lnTo>
                  <a:lnTo>
                    <a:pt x="7" y="0"/>
                  </a:lnTo>
                  <a:lnTo>
                    <a:pt x="4" y="0"/>
                  </a:lnTo>
                  <a:lnTo>
                    <a:pt x="0" y="0"/>
                  </a:lnTo>
                  <a:lnTo>
                    <a:pt x="0" y="4"/>
                  </a:lnTo>
                  <a:lnTo>
                    <a:pt x="0" y="8"/>
                  </a:lnTo>
                  <a:lnTo>
                    <a:pt x="19"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9" name="Freeform 1208"/>
            <p:cNvSpPr>
              <a:spLocks/>
            </p:cNvSpPr>
            <p:nvPr/>
          </p:nvSpPr>
          <p:spPr bwMode="auto">
            <a:xfrm>
              <a:off x="3992880" y="5351780"/>
              <a:ext cx="14605" cy="5080"/>
            </a:xfrm>
            <a:custGeom>
              <a:avLst/>
              <a:gdLst>
                <a:gd name="T0" fmla="*/ 0 w 23"/>
                <a:gd name="T1" fmla="*/ 0 h 8"/>
                <a:gd name="T2" fmla="*/ 3 w 23"/>
                <a:gd name="T3" fmla="*/ 4 h 8"/>
                <a:gd name="T4" fmla="*/ 3 w 23"/>
                <a:gd name="T5" fmla="*/ 8 h 8"/>
                <a:gd name="T6" fmla="*/ 7 w 23"/>
                <a:gd name="T7" fmla="*/ 8 h 8"/>
                <a:gd name="T8" fmla="*/ 11 w 23"/>
                <a:gd name="T9" fmla="*/ 8 h 8"/>
                <a:gd name="T10" fmla="*/ 19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3" y="4"/>
                  </a:lnTo>
                  <a:lnTo>
                    <a:pt x="3" y="8"/>
                  </a:lnTo>
                  <a:lnTo>
                    <a:pt x="7" y="8"/>
                  </a:lnTo>
                  <a:lnTo>
                    <a:pt x="11" y="8"/>
                  </a:lnTo>
                  <a:lnTo>
                    <a:pt x="19"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0" name="Freeform 1209"/>
            <p:cNvSpPr>
              <a:spLocks/>
            </p:cNvSpPr>
            <p:nvPr/>
          </p:nvSpPr>
          <p:spPr bwMode="auto">
            <a:xfrm>
              <a:off x="3992880" y="4711065"/>
              <a:ext cx="14605" cy="640715"/>
            </a:xfrm>
            <a:custGeom>
              <a:avLst/>
              <a:gdLst>
                <a:gd name="T0" fmla="*/ 11 w 23"/>
                <a:gd name="T1" fmla="*/ 0 h 1009"/>
                <a:gd name="T2" fmla="*/ 0 w 23"/>
                <a:gd name="T3" fmla="*/ 0 h 1009"/>
                <a:gd name="T4" fmla="*/ 0 w 23"/>
                <a:gd name="T5" fmla="*/ 1009 h 1009"/>
                <a:gd name="T6" fmla="*/ 23 w 23"/>
                <a:gd name="T7" fmla="*/ 1009 h 1009"/>
                <a:gd name="T8" fmla="*/ 23 w 23"/>
                <a:gd name="T9" fmla="*/ 0 h 1009"/>
                <a:gd name="T10" fmla="*/ 11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1" y="0"/>
                  </a:moveTo>
                  <a:lnTo>
                    <a:pt x="0" y="0"/>
                  </a:lnTo>
                  <a:lnTo>
                    <a:pt x="0" y="1009"/>
                  </a:lnTo>
                  <a:lnTo>
                    <a:pt x="23" y="1009"/>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1" name="Freeform 1210"/>
            <p:cNvSpPr>
              <a:spLocks/>
            </p:cNvSpPr>
            <p:nvPr/>
          </p:nvSpPr>
          <p:spPr bwMode="auto">
            <a:xfrm>
              <a:off x="3992880" y="4705985"/>
              <a:ext cx="14605" cy="5080"/>
            </a:xfrm>
            <a:custGeom>
              <a:avLst/>
              <a:gdLst>
                <a:gd name="T0" fmla="*/ 23 w 23"/>
                <a:gd name="T1" fmla="*/ 8 h 8"/>
                <a:gd name="T2" fmla="*/ 23 w 23"/>
                <a:gd name="T3" fmla="*/ 4 h 8"/>
                <a:gd name="T4" fmla="*/ 19 w 23"/>
                <a:gd name="T5" fmla="*/ 0 h 8"/>
                <a:gd name="T6" fmla="*/ 19 w 23"/>
                <a:gd name="T7" fmla="*/ 0 h 8"/>
                <a:gd name="T8" fmla="*/ 11 w 23"/>
                <a:gd name="T9" fmla="*/ 0 h 8"/>
                <a:gd name="T10" fmla="*/ 7 w 23"/>
                <a:gd name="T11" fmla="*/ 0 h 8"/>
                <a:gd name="T12" fmla="*/ 3 w 23"/>
                <a:gd name="T13" fmla="*/ 0 h 8"/>
                <a:gd name="T14" fmla="*/ 3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9" y="0"/>
                  </a:lnTo>
                  <a:lnTo>
                    <a:pt x="11" y="0"/>
                  </a:lnTo>
                  <a:lnTo>
                    <a:pt x="7" y="0"/>
                  </a:lnTo>
                  <a:lnTo>
                    <a:pt x="3" y="0"/>
                  </a:lnTo>
                  <a:lnTo>
                    <a:pt x="3"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2" name="Freeform 1211"/>
            <p:cNvSpPr>
              <a:spLocks/>
            </p:cNvSpPr>
            <p:nvPr/>
          </p:nvSpPr>
          <p:spPr bwMode="auto">
            <a:xfrm>
              <a:off x="3779520"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20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20"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3" name="Freeform 1212"/>
            <p:cNvSpPr>
              <a:spLocks/>
            </p:cNvSpPr>
            <p:nvPr/>
          </p:nvSpPr>
          <p:spPr bwMode="auto">
            <a:xfrm>
              <a:off x="3779520"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4" name="Freeform 1213"/>
            <p:cNvSpPr>
              <a:spLocks/>
            </p:cNvSpPr>
            <p:nvPr/>
          </p:nvSpPr>
          <p:spPr bwMode="auto">
            <a:xfrm>
              <a:off x="3779520" y="4705985"/>
              <a:ext cx="15240" cy="5080"/>
            </a:xfrm>
            <a:custGeom>
              <a:avLst/>
              <a:gdLst>
                <a:gd name="T0" fmla="*/ 24 w 24"/>
                <a:gd name="T1" fmla="*/ 8 h 8"/>
                <a:gd name="T2" fmla="*/ 24 w 24"/>
                <a:gd name="T3" fmla="*/ 4 h 8"/>
                <a:gd name="T4" fmla="*/ 20 w 24"/>
                <a:gd name="T5" fmla="*/ 0 h 8"/>
                <a:gd name="T6" fmla="*/ 20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20"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5" name="Freeform 1214"/>
            <p:cNvSpPr>
              <a:spLocks/>
            </p:cNvSpPr>
            <p:nvPr/>
          </p:nvSpPr>
          <p:spPr bwMode="auto">
            <a:xfrm>
              <a:off x="3566795"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20 w 23"/>
                <a:gd name="T11" fmla="*/ 8 h 8"/>
                <a:gd name="T12" fmla="*/ 20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20" y="8"/>
                  </a:lnTo>
                  <a:lnTo>
                    <a:pt x="20"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6" name="Freeform 1215"/>
            <p:cNvSpPr>
              <a:spLocks/>
            </p:cNvSpPr>
            <p:nvPr/>
          </p:nvSpPr>
          <p:spPr bwMode="auto">
            <a:xfrm>
              <a:off x="3566795"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7" name="Freeform 1216"/>
            <p:cNvSpPr>
              <a:spLocks/>
            </p:cNvSpPr>
            <p:nvPr/>
          </p:nvSpPr>
          <p:spPr bwMode="auto">
            <a:xfrm>
              <a:off x="3566795" y="4705985"/>
              <a:ext cx="14605" cy="5080"/>
            </a:xfrm>
            <a:custGeom>
              <a:avLst/>
              <a:gdLst>
                <a:gd name="T0" fmla="*/ 23 w 23"/>
                <a:gd name="T1" fmla="*/ 8 h 8"/>
                <a:gd name="T2" fmla="*/ 23 w 23"/>
                <a:gd name="T3" fmla="*/ 4 h 8"/>
                <a:gd name="T4" fmla="*/ 20 w 23"/>
                <a:gd name="T5" fmla="*/ 0 h 8"/>
                <a:gd name="T6" fmla="*/ 20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20" y="0"/>
                  </a:lnTo>
                  <a:lnTo>
                    <a:pt x="20"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8" name="Freeform 1217"/>
            <p:cNvSpPr>
              <a:spLocks/>
            </p:cNvSpPr>
            <p:nvPr/>
          </p:nvSpPr>
          <p:spPr bwMode="auto">
            <a:xfrm>
              <a:off x="3354070"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9" name="Freeform 1218"/>
            <p:cNvSpPr>
              <a:spLocks/>
            </p:cNvSpPr>
            <p:nvPr/>
          </p:nvSpPr>
          <p:spPr bwMode="auto">
            <a:xfrm>
              <a:off x="3354070"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0" name="Freeform 1219"/>
            <p:cNvSpPr>
              <a:spLocks/>
            </p:cNvSpPr>
            <p:nvPr/>
          </p:nvSpPr>
          <p:spPr bwMode="auto">
            <a:xfrm>
              <a:off x="3354070" y="4705985"/>
              <a:ext cx="14605" cy="5080"/>
            </a:xfrm>
            <a:custGeom>
              <a:avLst/>
              <a:gdLst>
                <a:gd name="T0" fmla="*/ 23 w 23"/>
                <a:gd name="T1" fmla="*/ 8 h 8"/>
                <a:gd name="T2" fmla="*/ 23 w 23"/>
                <a:gd name="T3" fmla="*/ 4 h 8"/>
                <a:gd name="T4" fmla="*/ 19 w 23"/>
                <a:gd name="T5" fmla="*/ 0 h 8"/>
                <a:gd name="T6" fmla="*/ 15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1" name="Freeform 1220"/>
            <p:cNvSpPr>
              <a:spLocks/>
            </p:cNvSpPr>
            <p:nvPr/>
          </p:nvSpPr>
          <p:spPr bwMode="auto">
            <a:xfrm>
              <a:off x="3141345" y="5351780"/>
              <a:ext cx="14605" cy="5080"/>
            </a:xfrm>
            <a:custGeom>
              <a:avLst/>
              <a:gdLst>
                <a:gd name="T0" fmla="*/ 0 w 23"/>
                <a:gd name="T1" fmla="*/ 0 h 8"/>
                <a:gd name="T2" fmla="*/ 4 w 23"/>
                <a:gd name="T3" fmla="*/ 4 h 8"/>
                <a:gd name="T4" fmla="*/ 4 w 23"/>
                <a:gd name="T5" fmla="*/ 8 h 8"/>
                <a:gd name="T6" fmla="*/ 7 w 23"/>
                <a:gd name="T7" fmla="*/ 8 h 8"/>
                <a:gd name="T8" fmla="*/ 11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7" y="8"/>
                  </a:lnTo>
                  <a:lnTo>
                    <a:pt x="11"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2" name="Freeform 1221"/>
            <p:cNvSpPr>
              <a:spLocks/>
            </p:cNvSpPr>
            <p:nvPr/>
          </p:nvSpPr>
          <p:spPr bwMode="auto">
            <a:xfrm>
              <a:off x="3141345" y="4711065"/>
              <a:ext cx="14605" cy="640715"/>
            </a:xfrm>
            <a:custGeom>
              <a:avLst/>
              <a:gdLst>
                <a:gd name="T0" fmla="*/ 11 w 23"/>
                <a:gd name="T1" fmla="*/ 0 h 1009"/>
                <a:gd name="T2" fmla="*/ 0 w 23"/>
                <a:gd name="T3" fmla="*/ 0 h 1009"/>
                <a:gd name="T4" fmla="*/ 0 w 23"/>
                <a:gd name="T5" fmla="*/ 1009 h 1009"/>
                <a:gd name="T6" fmla="*/ 23 w 23"/>
                <a:gd name="T7" fmla="*/ 1009 h 1009"/>
                <a:gd name="T8" fmla="*/ 23 w 23"/>
                <a:gd name="T9" fmla="*/ 0 h 1009"/>
                <a:gd name="T10" fmla="*/ 11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1" y="0"/>
                  </a:moveTo>
                  <a:lnTo>
                    <a:pt x="0" y="0"/>
                  </a:lnTo>
                  <a:lnTo>
                    <a:pt x="0" y="1009"/>
                  </a:lnTo>
                  <a:lnTo>
                    <a:pt x="23" y="1009"/>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3" name="Freeform 1222"/>
            <p:cNvSpPr>
              <a:spLocks/>
            </p:cNvSpPr>
            <p:nvPr/>
          </p:nvSpPr>
          <p:spPr bwMode="auto">
            <a:xfrm>
              <a:off x="3141345" y="4705985"/>
              <a:ext cx="14605" cy="5080"/>
            </a:xfrm>
            <a:custGeom>
              <a:avLst/>
              <a:gdLst>
                <a:gd name="T0" fmla="*/ 23 w 23"/>
                <a:gd name="T1" fmla="*/ 8 h 8"/>
                <a:gd name="T2" fmla="*/ 23 w 23"/>
                <a:gd name="T3" fmla="*/ 4 h 8"/>
                <a:gd name="T4" fmla="*/ 19 w 23"/>
                <a:gd name="T5" fmla="*/ 0 h 8"/>
                <a:gd name="T6" fmla="*/ 15 w 23"/>
                <a:gd name="T7" fmla="*/ 0 h 8"/>
                <a:gd name="T8" fmla="*/ 11 w 23"/>
                <a:gd name="T9" fmla="*/ 0 h 8"/>
                <a:gd name="T10" fmla="*/ 7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1" y="0"/>
                  </a:lnTo>
                  <a:lnTo>
                    <a:pt x="7"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4" name="Freeform 1223"/>
            <p:cNvSpPr>
              <a:spLocks/>
            </p:cNvSpPr>
            <p:nvPr/>
          </p:nvSpPr>
          <p:spPr bwMode="auto">
            <a:xfrm>
              <a:off x="2927985"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5" name="Freeform 1224"/>
            <p:cNvSpPr>
              <a:spLocks/>
            </p:cNvSpPr>
            <p:nvPr/>
          </p:nvSpPr>
          <p:spPr bwMode="auto">
            <a:xfrm>
              <a:off x="2927985"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6" name="Freeform 1225"/>
            <p:cNvSpPr>
              <a:spLocks/>
            </p:cNvSpPr>
            <p:nvPr/>
          </p:nvSpPr>
          <p:spPr bwMode="auto">
            <a:xfrm>
              <a:off x="2927985"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7" name="Freeform 1226"/>
            <p:cNvSpPr>
              <a:spLocks/>
            </p:cNvSpPr>
            <p:nvPr/>
          </p:nvSpPr>
          <p:spPr bwMode="auto">
            <a:xfrm>
              <a:off x="2715260"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8" name="Freeform 1227"/>
            <p:cNvSpPr>
              <a:spLocks/>
            </p:cNvSpPr>
            <p:nvPr/>
          </p:nvSpPr>
          <p:spPr bwMode="auto">
            <a:xfrm>
              <a:off x="2715260"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9" name="Freeform 1228"/>
            <p:cNvSpPr>
              <a:spLocks/>
            </p:cNvSpPr>
            <p:nvPr/>
          </p:nvSpPr>
          <p:spPr bwMode="auto">
            <a:xfrm>
              <a:off x="2715260"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0" name="Freeform 1229"/>
            <p:cNvSpPr>
              <a:spLocks/>
            </p:cNvSpPr>
            <p:nvPr/>
          </p:nvSpPr>
          <p:spPr bwMode="auto">
            <a:xfrm>
              <a:off x="2502535"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16 w 23"/>
                <a:gd name="T11" fmla="*/ 8 h 8"/>
                <a:gd name="T12" fmla="*/ 20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16" y="8"/>
                  </a:lnTo>
                  <a:lnTo>
                    <a:pt x="20"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1" name="Freeform 1230"/>
            <p:cNvSpPr>
              <a:spLocks/>
            </p:cNvSpPr>
            <p:nvPr/>
          </p:nvSpPr>
          <p:spPr bwMode="auto">
            <a:xfrm>
              <a:off x="2502535"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2" name="Freeform 1231"/>
            <p:cNvSpPr>
              <a:spLocks/>
            </p:cNvSpPr>
            <p:nvPr/>
          </p:nvSpPr>
          <p:spPr bwMode="auto">
            <a:xfrm>
              <a:off x="2502535" y="4705985"/>
              <a:ext cx="14605" cy="5080"/>
            </a:xfrm>
            <a:custGeom>
              <a:avLst/>
              <a:gdLst>
                <a:gd name="T0" fmla="*/ 23 w 23"/>
                <a:gd name="T1" fmla="*/ 8 h 8"/>
                <a:gd name="T2" fmla="*/ 23 w 23"/>
                <a:gd name="T3" fmla="*/ 4 h 8"/>
                <a:gd name="T4" fmla="*/ 20 w 23"/>
                <a:gd name="T5" fmla="*/ 0 h 8"/>
                <a:gd name="T6" fmla="*/ 16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20" y="0"/>
                  </a:lnTo>
                  <a:lnTo>
                    <a:pt x="16"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3" name="Freeform 1232"/>
            <p:cNvSpPr>
              <a:spLocks/>
            </p:cNvSpPr>
            <p:nvPr/>
          </p:nvSpPr>
          <p:spPr bwMode="auto">
            <a:xfrm>
              <a:off x="2289810"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4" name="Freeform 1233"/>
            <p:cNvSpPr>
              <a:spLocks/>
            </p:cNvSpPr>
            <p:nvPr/>
          </p:nvSpPr>
          <p:spPr bwMode="auto">
            <a:xfrm>
              <a:off x="2289810"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5" name="Freeform 1234"/>
            <p:cNvSpPr>
              <a:spLocks/>
            </p:cNvSpPr>
            <p:nvPr/>
          </p:nvSpPr>
          <p:spPr bwMode="auto">
            <a:xfrm>
              <a:off x="2289810" y="4705985"/>
              <a:ext cx="14605" cy="5080"/>
            </a:xfrm>
            <a:custGeom>
              <a:avLst/>
              <a:gdLst>
                <a:gd name="T0" fmla="*/ 23 w 23"/>
                <a:gd name="T1" fmla="*/ 8 h 8"/>
                <a:gd name="T2" fmla="*/ 23 w 23"/>
                <a:gd name="T3" fmla="*/ 4 h 8"/>
                <a:gd name="T4" fmla="*/ 19 w 23"/>
                <a:gd name="T5" fmla="*/ 0 h 8"/>
                <a:gd name="T6" fmla="*/ 15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6" name="Freeform 1235"/>
            <p:cNvSpPr>
              <a:spLocks/>
            </p:cNvSpPr>
            <p:nvPr/>
          </p:nvSpPr>
          <p:spPr bwMode="auto">
            <a:xfrm>
              <a:off x="2077085" y="5351780"/>
              <a:ext cx="14605" cy="5080"/>
            </a:xfrm>
            <a:custGeom>
              <a:avLst/>
              <a:gdLst>
                <a:gd name="T0" fmla="*/ 0 w 23"/>
                <a:gd name="T1" fmla="*/ 0 h 8"/>
                <a:gd name="T2" fmla="*/ 4 w 23"/>
                <a:gd name="T3" fmla="*/ 4 h 8"/>
                <a:gd name="T4" fmla="*/ 4 w 23"/>
                <a:gd name="T5" fmla="*/ 8 h 8"/>
                <a:gd name="T6" fmla="*/ 7 w 23"/>
                <a:gd name="T7" fmla="*/ 8 h 8"/>
                <a:gd name="T8" fmla="*/ 11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7" y="8"/>
                  </a:lnTo>
                  <a:lnTo>
                    <a:pt x="11"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7" name="Freeform 1236"/>
            <p:cNvSpPr>
              <a:spLocks/>
            </p:cNvSpPr>
            <p:nvPr/>
          </p:nvSpPr>
          <p:spPr bwMode="auto">
            <a:xfrm>
              <a:off x="2077085" y="4711065"/>
              <a:ext cx="14605" cy="640715"/>
            </a:xfrm>
            <a:custGeom>
              <a:avLst/>
              <a:gdLst>
                <a:gd name="T0" fmla="*/ 11 w 23"/>
                <a:gd name="T1" fmla="*/ 0 h 1009"/>
                <a:gd name="T2" fmla="*/ 0 w 23"/>
                <a:gd name="T3" fmla="*/ 0 h 1009"/>
                <a:gd name="T4" fmla="*/ 0 w 23"/>
                <a:gd name="T5" fmla="*/ 1009 h 1009"/>
                <a:gd name="T6" fmla="*/ 23 w 23"/>
                <a:gd name="T7" fmla="*/ 1009 h 1009"/>
                <a:gd name="T8" fmla="*/ 23 w 23"/>
                <a:gd name="T9" fmla="*/ 0 h 1009"/>
                <a:gd name="T10" fmla="*/ 11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1" y="0"/>
                  </a:moveTo>
                  <a:lnTo>
                    <a:pt x="0" y="0"/>
                  </a:lnTo>
                  <a:lnTo>
                    <a:pt x="0" y="1009"/>
                  </a:lnTo>
                  <a:lnTo>
                    <a:pt x="23" y="1009"/>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8" name="Freeform 1237"/>
            <p:cNvSpPr>
              <a:spLocks/>
            </p:cNvSpPr>
            <p:nvPr/>
          </p:nvSpPr>
          <p:spPr bwMode="auto">
            <a:xfrm>
              <a:off x="2077085" y="4705985"/>
              <a:ext cx="14605" cy="5080"/>
            </a:xfrm>
            <a:custGeom>
              <a:avLst/>
              <a:gdLst>
                <a:gd name="T0" fmla="*/ 23 w 23"/>
                <a:gd name="T1" fmla="*/ 8 h 8"/>
                <a:gd name="T2" fmla="*/ 23 w 23"/>
                <a:gd name="T3" fmla="*/ 4 h 8"/>
                <a:gd name="T4" fmla="*/ 19 w 23"/>
                <a:gd name="T5" fmla="*/ 0 h 8"/>
                <a:gd name="T6" fmla="*/ 15 w 23"/>
                <a:gd name="T7" fmla="*/ 0 h 8"/>
                <a:gd name="T8" fmla="*/ 11 w 23"/>
                <a:gd name="T9" fmla="*/ 0 h 8"/>
                <a:gd name="T10" fmla="*/ 7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1" y="0"/>
                  </a:lnTo>
                  <a:lnTo>
                    <a:pt x="7"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9" name="Freeform 1238"/>
            <p:cNvSpPr>
              <a:spLocks/>
            </p:cNvSpPr>
            <p:nvPr/>
          </p:nvSpPr>
          <p:spPr bwMode="auto">
            <a:xfrm>
              <a:off x="1863725"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0" name="Freeform 1239"/>
            <p:cNvSpPr>
              <a:spLocks/>
            </p:cNvSpPr>
            <p:nvPr/>
          </p:nvSpPr>
          <p:spPr bwMode="auto">
            <a:xfrm>
              <a:off x="1863725"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1" name="Freeform 1240"/>
            <p:cNvSpPr>
              <a:spLocks/>
            </p:cNvSpPr>
            <p:nvPr/>
          </p:nvSpPr>
          <p:spPr bwMode="auto">
            <a:xfrm>
              <a:off x="1863725"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2" name="Freeform 1241"/>
            <p:cNvSpPr>
              <a:spLocks/>
            </p:cNvSpPr>
            <p:nvPr/>
          </p:nvSpPr>
          <p:spPr bwMode="auto">
            <a:xfrm>
              <a:off x="1651000"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3" name="Freeform 1242"/>
            <p:cNvSpPr>
              <a:spLocks/>
            </p:cNvSpPr>
            <p:nvPr/>
          </p:nvSpPr>
          <p:spPr bwMode="auto">
            <a:xfrm>
              <a:off x="1651000"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4" name="Freeform 1243"/>
            <p:cNvSpPr>
              <a:spLocks/>
            </p:cNvSpPr>
            <p:nvPr/>
          </p:nvSpPr>
          <p:spPr bwMode="auto">
            <a:xfrm>
              <a:off x="1651000"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5" name="Freeform 1244"/>
            <p:cNvSpPr>
              <a:spLocks/>
            </p:cNvSpPr>
            <p:nvPr/>
          </p:nvSpPr>
          <p:spPr bwMode="auto">
            <a:xfrm>
              <a:off x="1438275" y="4711065"/>
              <a:ext cx="14605" cy="6985"/>
            </a:xfrm>
            <a:custGeom>
              <a:avLst/>
              <a:gdLst>
                <a:gd name="T0" fmla="*/ 0 w 23"/>
                <a:gd name="T1" fmla="*/ 0 h 11"/>
                <a:gd name="T2" fmla="*/ 4 w 23"/>
                <a:gd name="T3" fmla="*/ 7 h 11"/>
                <a:gd name="T4" fmla="*/ 4 w 23"/>
                <a:gd name="T5" fmla="*/ 11 h 11"/>
                <a:gd name="T6" fmla="*/ 8 w 23"/>
                <a:gd name="T7" fmla="*/ 11 h 11"/>
                <a:gd name="T8" fmla="*/ 12 w 23"/>
                <a:gd name="T9" fmla="*/ 11 h 11"/>
                <a:gd name="T10" fmla="*/ 16 w 23"/>
                <a:gd name="T11" fmla="*/ 11 h 11"/>
                <a:gd name="T12" fmla="*/ 20 w 23"/>
                <a:gd name="T13" fmla="*/ 11 h 11"/>
                <a:gd name="T14" fmla="*/ 23 w 23"/>
                <a:gd name="T15" fmla="*/ 7 h 11"/>
                <a:gd name="T16" fmla="*/ 23 w 23"/>
                <a:gd name="T17" fmla="*/ 0 h 11"/>
                <a:gd name="T18" fmla="*/ 0 w 2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1">
                  <a:moveTo>
                    <a:pt x="0" y="0"/>
                  </a:moveTo>
                  <a:lnTo>
                    <a:pt x="4" y="7"/>
                  </a:lnTo>
                  <a:lnTo>
                    <a:pt x="4" y="11"/>
                  </a:lnTo>
                  <a:lnTo>
                    <a:pt x="8" y="11"/>
                  </a:lnTo>
                  <a:lnTo>
                    <a:pt x="12" y="11"/>
                  </a:lnTo>
                  <a:lnTo>
                    <a:pt x="16" y="11"/>
                  </a:lnTo>
                  <a:lnTo>
                    <a:pt x="20" y="11"/>
                  </a:lnTo>
                  <a:lnTo>
                    <a:pt x="23" y="7"/>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6" name="Freeform 1245"/>
            <p:cNvSpPr>
              <a:spLocks/>
            </p:cNvSpPr>
            <p:nvPr/>
          </p:nvSpPr>
          <p:spPr bwMode="auto">
            <a:xfrm>
              <a:off x="1438275" y="1489710"/>
              <a:ext cx="14605" cy="7620"/>
            </a:xfrm>
            <a:custGeom>
              <a:avLst/>
              <a:gdLst>
                <a:gd name="T0" fmla="*/ 23 w 23"/>
                <a:gd name="T1" fmla="*/ 12 h 12"/>
                <a:gd name="T2" fmla="*/ 23 w 23"/>
                <a:gd name="T3" fmla="*/ 4 h 12"/>
                <a:gd name="T4" fmla="*/ 20 w 23"/>
                <a:gd name="T5" fmla="*/ 0 h 12"/>
                <a:gd name="T6" fmla="*/ 16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20" y="0"/>
                  </a:lnTo>
                  <a:lnTo>
                    <a:pt x="16"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7" name="Freeform 1246"/>
            <p:cNvSpPr>
              <a:spLocks/>
            </p:cNvSpPr>
            <p:nvPr/>
          </p:nvSpPr>
          <p:spPr bwMode="auto">
            <a:xfrm>
              <a:off x="1438275" y="1489710"/>
              <a:ext cx="7620" cy="14605"/>
            </a:xfrm>
            <a:custGeom>
              <a:avLst/>
              <a:gdLst>
                <a:gd name="T0" fmla="*/ 12 w 12"/>
                <a:gd name="T1" fmla="*/ 0 h 23"/>
                <a:gd name="T2" fmla="*/ 8 w 12"/>
                <a:gd name="T3" fmla="*/ 0 h 23"/>
                <a:gd name="T4" fmla="*/ 4 w 12"/>
                <a:gd name="T5" fmla="*/ 4 h 23"/>
                <a:gd name="T6" fmla="*/ 0 w 12"/>
                <a:gd name="T7" fmla="*/ 8 h 23"/>
                <a:gd name="T8" fmla="*/ 0 w 12"/>
                <a:gd name="T9" fmla="*/ 12 h 23"/>
                <a:gd name="T10" fmla="*/ 0 w 12"/>
                <a:gd name="T11" fmla="*/ 16 h 23"/>
                <a:gd name="T12" fmla="*/ 4 w 12"/>
                <a:gd name="T13" fmla="*/ 19 h 23"/>
                <a:gd name="T14" fmla="*/ 8 w 12"/>
                <a:gd name="T15" fmla="*/ 19 h 23"/>
                <a:gd name="T16" fmla="*/ 12 w 12"/>
                <a:gd name="T17" fmla="*/ 23 h 23"/>
                <a:gd name="T18" fmla="*/ 12 w 12"/>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12" y="0"/>
                  </a:moveTo>
                  <a:lnTo>
                    <a:pt x="8" y="0"/>
                  </a:lnTo>
                  <a:lnTo>
                    <a:pt x="4" y="4"/>
                  </a:lnTo>
                  <a:lnTo>
                    <a:pt x="0" y="8"/>
                  </a:lnTo>
                  <a:lnTo>
                    <a:pt x="0" y="12"/>
                  </a:lnTo>
                  <a:lnTo>
                    <a:pt x="0" y="16"/>
                  </a:lnTo>
                  <a:lnTo>
                    <a:pt x="4" y="19"/>
                  </a:lnTo>
                  <a:lnTo>
                    <a:pt x="8" y="19"/>
                  </a:lnTo>
                  <a:lnTo>
                    <a:pt x="12" y="23"/>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8" name="Freeform 1247"/>
            <p:cNvSpPr>
              <a:spLocks/>
            </p:cNvSpPr>
            <p:nvPr/>
          </p:nvSpPr>
          <p:spPr bwMode="auto">
            <a:xfrm>
              <a:off x="1445895" y="1489710"/>
              <a:ext cx="3192780" cy="14605"/>
            </a:xfrm>
            <a:custGeom>
              <a:avLst/>
              <a:gdLst>
                <a:gd name="T0" fmla="*/ 5028 w 5028"/>
                <a:gd name="T1" fmla="*/ 12 h 23"/>
                <a:gd name="T2" fmla="*/ 5028 w 5028"/>
                <a:gd name="T3" fmla="*/ 0 h 23"/>
                <a:gd name="T4" fmla="*/ 0 w 5028"/>
                <a:gd name="T5" fmla="*/ 0 h 23"/>
                <a:gd name="T6" fmla="*/ 0 w 5028"/>
                <a:gd name="T7" fmla="*/ 23 h 23"/>
                <a:gd name="T8" fmla="*/ 5028 w 5028"/>
                <a:gd name="T9" fmla="*/ 23 h 23"/>
                <a:gd name="T10" fmla="*/ 5028 w 5028"/>
                <a:gd name="T11" fmla="*/ 12 h 23"/>
              </a:gdLst>
              <a:ahLst/>
              <a:cxnLst>
                <a:cxn ang="0">
                  <a:pos x="T0" y="T1"/>
                </a:cxn>
                <a:cxn ang="0">
                  <a:pos x="T2" y="T3"/>
                </a:cxn>
                <a:cxn ang="0">
                  <a:pos x="T4" y="T5"/>
                </a:cxn>
                <a:cxn ang="0">
                  <a:pos x="T6" y="T7"/>
                </a:cxn>
                <a:cxn ang="0">
                  <a:pos x="T8" y="T9"/>
                </a:cxn>
                <a:cxn ang="0">
                  <a:pos x="T10" y="T11"/>
                </a:cxn>
              </a:cxnLst>
              <a:rect l="0" t="0" r="r" b="b"/>
              <a:pathLst>
                <a:path w="5028" h="23">
                  <a:moveTo>
                    <a:pt x="5028" y="12"/>
                  </a:moveTo>
                  <a:lnTo>
                    <a:pt x="5028" y="0"/>
                  </a:lnTo>
                  <a:lnTo>
                    <a:pt x="0" y="0"/>
                  </a:lnTo>
                  <a:lnTo>
                    <a:pt x="0" y="23"/>
                  </a:lnTo>
                  <a:lnTo>
                    <a:pt x="5028" y="23"/>
                  </a:lnTo>
                  <a:lnTo>
                    <a:pt x="5028"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9" name="Freeform 1248"/>
            <p:cNvSpPr>
              <a:spLocks/>
            </p:cNvSpPr>
            <p:nvPr/>
          </p:nvSpPr>
          <p:spPr bwMode="auto">
            <a:xfrm>
              <a:off x="4638675" y="1489710"/>
              <a:ext cx="7620" cy="14605"/>
            </a:xfrm>
            <a:custGeom>
              <a:avLst/>
              <a:gdLst>
                <a:gd name="T0" fmla="*/ 0 w 12"/>
                <a:gd name="T1" fmla="*/ 23 h 23"/>
                <a:gd name="T2" fmla="*/ 8 w 12"/>
                <a:gd name="T3" fmla="*/ 19 h 23"/>
                <a:gd name="T4" fmla="*/ 12 w 12"/>
                <a:gd name="T5" fmla="*/ 19 h 23"/>
                <a:gd name="T6" fmla="*/ 12 w 12"/>
                <a:gd name="T7" fmla="*/ 16 h 23"/>
                <a:gd name="T8" fmla="*/ 12 w 12"/>
                <a:gd name="T9" fmla="*/ 12 h 23"/>
                <a:gd name="T10" fmla="*/ 12 w 12"/>
                <a:gd name="T11" fmla="*/ 8 h 23"/>
                <a:gd name="T12" fmla="*/ 12 w 12"/>
                <a:gd name="T13" fmla="*/ 4 h 23"/>
                <a:gd name="T14" fmla="*/ 8 w 12"/>
                <a:gd name="T15" fmla="*/ 0 h 23"/>
                <a:gd name="T16" fmla="*/ 0 w 12"/>
                <a:gd name="T17" fmla="*/ 0 h 23"/>
                <a:gd name="T18" fmla="*/ 0 w 1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0" y="23"/>
                  </a:moveTo>
                  <a:lnTo>
                    <a:pt x="8" y="19"/>
                  </a:lnTo>
                  <a:lnTo>
                    <a:pt x="12" y="19"/>
                  </a:lnTo>
                  <a:lnTo>
                    <a:pt x="12" y="16"/>
                  </a:lnTo>
                  <a:lnTo>
                    <a:pt x="12" y="12"/>
                  </a:lnTo>
                  <a:lnTo>
                    <a:pt x="12" y="8"/>
                  </a:lnTo>
                  <a:lnTo>
                    <a:pt x="12" y="4"/>
                  </a:lnTo>
                  <a:lnTo>
                    <a:pt x="8" y="0"/>
                  </a:lnTo>
                  <a:lnTo>
                    <a:pt x="0" y="0"/>
                  </a:lnTo>
                  <a:lnTo>
                    <a:pt x="0" y="23"/>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0" name="Freeform 1249"/>
            <p:cNvSpPr>
              <a:spLocks/>
            </p:cNvSpPr>
            <p:nvPr/>
          </p:nvSpPr>
          <p:spPr bwMode="auto">
            <a:xfrm>
              <a:off x="0" y="3320415"/>
              <a:ext cx="12700" cy="7620"/>
            </a:xfrm>
            <a:custGeom>
              <a:avLst/>
              <a:gdLst>
                <a:gd name="T0" fmla="*/ 20 w 20"/>
                <a:gd name="T1" fmla="*/ 12 h 12"/>
                <a:gd name="T2" fmla="*/ 20 w 20"/>
                <a:gd name="T3" fmla="*/ 8 h 12"/>
                <a:gd name="T4" fmla="*/ 16 w 20"/>
                <a:gd name="T5" fmla="*/ 4 h 12"/>
                <a:gd name="T6" fmla="*/ 16 w 20"/>
                <a:gd name="T7" fmla="*/ 4 h 12"/>
                <a:gd name="T8" fmla="*/ 8 w 20"/>
                <a:gd name="T9" fmla="*/ 0 h 12"/>
                <a:gd name="T10" fmla="*/ 4 w 20"/>
                <a:gd name="T11" fmla="*/ 4 h 12"/>
                <a:gd name="T12" fmla="*/ 0 w 20"/>
                <a:gd name="T13" fmla="*/ 4 h 12"/>
                <a:gd name="T14" fmla="*/ 0 w 20"/>
                <a:gd name="T15" fmla="*/ 8 h 12"/>
                <a:gd name="T16" fmla="*/ 0 w 20"/>
                <a:gd name="T17" fmla="*/ 12 h 12"/>
                <a:gd name="T18" fmla="*/ 20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12"/>
                  </a:moveTo>
                  <a:lnTo>
                    <a:pt x="20" y="8"/>
                  </a:lnTo>
                  <a:lnTo>
                    <a:pt x="16" y="4"/>
                  </a:lnTo>
                  <a:lnTo>
                    <a:pt x="16" y="4"/>
                  </a:lnTo>
                  <a:lnTo>
                    <a:pt x="8" y="0"/>
                  </a:lnTo>
                  <a:lnTo>
                    <a:pt x="4" y="4"/>
                  </a:lnTo>
                  <a:lnTo>
                    <a:pt x="0" y="4"/>
                  </a:lnTo>
                  <a:lnTo>
                    <a:pt x="0" y="8"/>
                  </a:lnTo>
                  <a:lnTo>
                    <a:pt x="0" y="12"/>
                  </a:lnTo>
                  <a:lnTo>
                    <a:pt x="20"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1" name="Freeform 1250"/>
            <p:cNvSpPr>
              <a:spLocks/>
            </p:cNvSpPr>
            <p:nvPr/>
          </p:nvSpPr>
          <p:spPr bwMode="auto">
            <a:xfrm>
              <a:off x="0" y="3328035"/>
              <a:ext cx="12700" cy="2023745"/>
            </a:xfrm>
            <a:custGeom>
              <a:avLst/>
              <a:gdLst>
                <a:gd name="T0" fmla="*/ 8 w 20"/>
                <a:gd name="T1" fmla="*/ 3187 h 3187"/>
                <a:gd name="T2" fmla="*/ 20 w 20"/>
                <a:gd name="T3" fmla="*/ 3187 h 3187"/>
                <a:gd name="T4" fmla="*/ 20 w 20"/>
                <a:gd name="T5" fmla="*/ 0 h 3187"/>
                <a:gd name="T6" fmla="*/ 0 w 20"/>
                <a:gd name="T7" fmla="*/ 0 h 3187"/>
                <a:gd name="T8" fmla="*/ 0 w 20"/>
                <a:gd name="T9" fmla="*/ 3187 h 3187"/>
                <a:gd name="T10" fmla="*/ 8 w 20"/>
                <a:gd name="T11" fmla="*/ 3187 h 3187"/>
              </a:gdLst>
              <a:ahLst/>
              <a:cxnLst>
                <a:cxn ang="0">
                  <a:pos x="T0" y="T1"/>
                </a:cxn>
                <a:cxn ang="0">
                  <a:pos x="T2" y="T3"/>
                </a:cxn>
                <a:cxn ang="0">
                  <a:pos x="T4" y="T5"/>
                </a:cxn>
                <a:cxn ang="0">
                  <a:pos x="T6" y="T7"/>
                </a:cxn>
                <a:cxn ang="0">
                  <a:pos x="T8" y="T9"/>
                </a:cxn>
                <a:cxn ang="0">
                  <a:pos x="T10" y="T11"/>
                </a:cxn>
              </a:cxnLst>
              <a:rect l="0" t="0" r="r" b="b"/>
              <a:pathLst>
                <a:path w="20" h="3187">
                  <a:moveTo>
                    <a:pt x="8" y="3187"/>
                  </a:moveTo>
                  <a:lnTo>
                    <a:pt x="20" y="3187"/>
                  </a:lnTo>
                  <a:lnTo>
                    <a:pt x="20" y="0"/>
                  </a:lnTo>
                  <a:lnTo>
                    <a:pt x="0" y="0"/>
                  </a:lnTo>
                  <a:lnTo>
                    <a:pt x="0" y="3187"/>
                  </a:lnTo>
                  <a:lnTo>
                    <a:pt x="8" y="318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2" name="Freeform 1251"/>
            <p:cNvSpPr>
              <a:spLocks/>
            </p:cNvSpPr>
            <p:nvPr/>
          </p:nvSpPr>
          <p:spPr bwMode="auto">
            <a:xfrm>
              <a:off x="0" y="5351780"/>
              <a:ext cx="12700" cy="5080"/>
            </a:xfrm>
            <a:custGeom>
              <a:avLst/>
              <a:gdLst>
                <a:gd name="T0" fmla="*/ 0 w 20"/>
                <a:gd name="T1" fmla="*/ 0 h 8"/>
                <a:gd name="T2" fmla="*/ 0 w 20"/>
                <a:gd name="T3" fmla="*/ 4 h 8"/>
                <a:gd name="T4" fmla="*/ 0 w 20"/>
                <a:gd name="T5" fmla="*/ 8 h 8"/>
                <a:gd name="T6" fmla="*/ 4 w 20"/>
                <a:gd name="T7" fmla="*/ 8 h 8"/>
                <a:gd name="T8" fmla="*/ 8 w 20"/>
                <a:gd name="T9" fmla="*/ 8 h 8"/>
                <a:gd name="T10" fmla="*/ 16 w 20"/>
                <a:gd name="T11" fmla="*/ 8 h 8"/>
                <a:gd name="T12" fmla="*/ 16 w 20"/>
                <a:gd name="T13" fmla="*/ 8 h 8"/>
                <a:gd name="T14" fmla="*/ 20 w 20"/>
                <a:gd name="T15" fmla="*/ 4 h 8"/>
                <a:gd name="T16" fmla="*/ 20 w 20"/>
                <a:gd name="T17" fmla="*/ 0 h 8"/>
                <a:gd name="T18" fmla="*/ 0 w 2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0" y="0"/>
                  </a:moveTo>
                  <a:lnTo>
                    <a:pt x="0" y="4"/>
                  </a:lnTo>
                  <a:lnTo>
                    <a:pt x="0" y="8"/>
                  </a:lnTo>
                  <a:lnTo>
                    <a:pt x="4" y="8"/>
                  </a:lnTo>
                  <a:lnTo>
                    <a:pt x="8" y="8"/>
                  </a:lnTo>
                  <a:lnTo>
                    <a:pt x="16" y="8"/>
                  </a:lnTo>
                  <a:lnTo>
                    <a:pt x="16" y="8"/>
                  </a:lnTo>
                  <a:lnTo>
                    <a:pt x="20" y="4"/>
                  </a:lnTo>
                  <a:lnTo>
                    <a:pt x="20"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3" name="Freeform 1252"/>
            <p:cNvSpPr>
              <a:spLocks/>
            </p:cNvSpPr>
            <p:nvPr/>
          </p:nvSpPr>
          <p:spPr bwMode="auto">
            <a:xfrm>
              <a:off x="1651000" y="1492250"/>
              <a:ext cx="12700" cy="12065"/>
            </a:xfrm>
            <a:custGeom>
              <a:avLst/>
              <a:gdLst>
                <a:gd name="T0" fmla="*/ 4 w 20"/>
                <a:gd name="T1" fmla="*/ 0 h 19"/>
                <a:gd name="T2" fmla="*/ 0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0"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4" name="Freeform 1253"/>
            <p:cNvSpPr>
              <a:spLocks/>
            </p:cNvSpPr>
            <p:nvPr/>
          </p:nvSpPr>
          <p:spPr bwMode="auto">
            <a:xfrm>
              <a:off x="1653540" y="0"/>
              <a:ext cx="1499870" cy="1501775"/>
            </a:xfrm>
            <a:custGeom>
              <a:avLst/>
              <a:gdLst>
                <a:gd name="T0" fmla="*/ 2354 w 2362"/>
                <a:gd name="T1" fmla="*/ 12 h 2365"/>
                <a:gd name="T2" fmla="*/ 2347 w 2362"/>
                <a:gd name="T3" fmla="*/ 0 h 2365"/>
                <a:gd name="T4" fmla="*/ 0 w 2362"/>
                <a:gd name="T5" fmla="*/ 2350 h 2365"/>
                <a:gd name="T6" fmla="*/ 16 w 2362"/>
                <a:gd name="T7" fmla="*/ 2365 h 2365"/>
                <a:gd name="T8" fmla="*/ 2362 w 2362"/>
                <a:gd name="T9" fmla="*/ 20 h 2365"/>
                <a:gd name="T10" fmla="*/ 2354 w 2362"/>
                <a:gd name="T11" fmla="*/ 12 h 2365"/>
              </a:gdLst>
              <a:ahLst/>
              <a:cxnLst>
                <a:cxn ang="0">
                  <a:pos x="T0" y="T1"/>
                </a:cxn>
                <a:cxn ang="0">
                  <a:pos x="T2" y="T3"/>
                </a:cxn>
                <a:cxn ang="0">
                  <a:pos x="T4" y="T5"/>
                </a:cxn>
                <a:cxn ang="0">
                  <a:pos x="T6" y="T7"/>
                </a:cxn>
                <a:cxn ang="0">
                  <a:pos x="T8" y="T9"/>
                </a:cxn>
                <a:cxn ang="0">
                  <a:pos x="T10" y="T11"/>
                </a:cxn>
              </a:cxnLst>
              <a:rect l="0" t="0" r="r" b="b"/>
              <a:pathLst>
                <a:path w="2362" h="2365">
                  <a:moveTo>
                    <a:pt x="2354" y="12"/>
                  </a:moveTo>
                  <a:lnTo>
                    <a:pt x="2347" y="0"/>
                  </a:lnTo>
                  <a:lnTo>
                    <a:pt x="0" y="2350"/>
                  </a:lnTo>
                  <a:lnTo>
                    <a:pt x="16" y="2365"/>
                  </a:lnTo>
                  <a:lnTo>
                    <a:pt x="2362" y="20"/>
                  </a:lnTo>
                  <a:lnTo>
                    <a:pt x="235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5" name="Freeform 1254"/>
            <p:cNvSpPr>
              <a:spLocks/>
            </p:cNvSpPr>
            <p:nvPr/>
          </p:nvSpPr>
          <p:spPr bwMode="auto">
            <a:xfrm>
              <a:off x="3143885" y="0"/>
              <a:ext cx="12065" cy="12700"/>
            </a:xfrm>
            <a:custGeom>
              <a:avLst/>
              <a:gdLst>
                <a:gd name="T0" fmla="*/ 15 w 19"/>
                <a:gd name="T1" fmla="*/ 20 h 20"/>
                <a:gd name="T2" fmla="*/ 19 w 19"/>
                <a:gd name="T3" fmla="*/ 16 h 20"/>
                <a:gd name="T4" fmla="*/ 19 w 19"/>
                <a:gd name="T5" fmla="*/ 8 h 20"/>
                <a:gd name="T6" fmla="*/ 19 w 19"/>
                <a:gd name="T7" fmla="*/ 4 h 20"/>
                <a:gd name="T8" fmla="*/ 15 w 19"/>
                <a:gd name="T9" fmla="*/ 0 h 20"/>
                <a:gd name="T10" fmla="*/ 15 w 19"/>
                <a:gd name="T11" fmla="*/ 0 h 20"/>
                <a:gd name="T12" fmla="*/ 11 w 19"/>
                <a:gd name="T13" fmla="*/ 0 h 20"/>
                <a:gd name="T14" fmla="*/ 3 w 19"/>
                <a:gd name="T15" fmla="*/ 0 h 20"/>
                <a:gd name="T16" fmla="*/ 0 w 19"/>
                <a:gd name="T17" fmla="*/ 0 h 20"/>
                <a:gd name="T18" fmla="*/ 15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5" y="20"/>
                  </a:moveTo>
                  <a:lnTo>
                    <a:pt x="19" y="16"/>
                  </a:lnTo>
                  <a:lnTo>
                    <a:pt x="19" y="8"/>
                  </a:lnTo>
                  <a:lnTo>
                    <a:pt x="19" y="4"/>
                  </a:lnTo>
                  <a:lnTo>
                    <a:pt x="15" y="0"/>
                  </a:lnTo>
                  <a:lnTo>
                    <a:pt x="15" y="0"/>
                  </a:lnTo>
                  <a:lnTo>
                    <a:pt x="11" y="0"/>
                  </a:lnTo>
                  <a:lnTo>
                    <a:pt x="3" y="0"/>
                  </a:lnTo>
                  <a:lnTo>
                    <a:pt x="0" y="0"/>
                  </a:lnTo>
                  <a:lnTo>
                    <a:pt x="15"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6" name="Freeform 1255"/>
            <p:cNvSpPr>
              <a:spLocks/>
            </p:cNvSpPr>
            <p:nvPr/>
          </p:nvSpPr>
          <p:spPr bwMode="auto">
            <a:xfrm>
              <a:off x="4633595" y="1492250"/>
              <a:ext cx="12700" cy="12065"/>
            </a:xfrm>
            <a:custGeom>
              <a:avLst/>
              <a:gdLst>
                <a:gd name="T0" fmla="*/ 0 w 20"/>
                <a:gd name="T1" fmla="*/ 15 h 19"/>
                <a:gd name="T2" fmla="*/ 4 w 20"/>
                <a:gd name="T3" fmla="*/ 19 h 19"/>
                <a:gd name="T4" fmla="*/ 12 w 20"/>
                <a:gd name="T5" fmla="*/ 19 h 19"/>
                <a:gd name="T6" fmla="*/ 16 w 20"/>
                <a:gd name="T7" fmla="*/ 15 h 19"/>
                <a:gd name="T8" fmla="*/ 20 w 20"/>
                <a:gd name="T9" fmla="*/ 15 h 19"/>
                <a:gd name="T10" fmla="*/ 20 w 20"/>
                <a:gd name="T11" fmla="*/ 12 h 19"/>
                <a:gd name="T12" fmla="*/ 20 w 20"/>
                <a:gd name="T13" fmla="*/ 8 h 19"/>
                <a:gd name="T14" fmla="*/ 20 w 20"/>
                <a:gd name="T15" fmla="*/ 4 h 19"/>
                <a:gd name="T16" fmla="*/ 20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20" y="15"/>
                  </a:lnTo>
                  <a:lnTo>
                    <a:pt x="20" y="12"/>
                  </a:lnTo>
                  <a:lnTo>
                    <a:pt x="20" y="8"/>
                  </a:lnTo>
                  <a:lnTo>
                    <a:pt x="20" y="4"/>
                  </a:lnTo>
                  <a:lnTo>
                    <a:pt x="20"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7" name="Freeform 1256"/>
            <p:cNvSpPr>
              <a:spLocks/>
            </p:cNvSpPr>
            <p:nvPr/>
          </p:nvSpPr>
          <p:spPr bwMode="auto">
            <a:xfrm>
              <a:off x="3143885" y="0"/>
              <a:ext cx="1502410" cy="1501775"/>
            </a:xfrm>
            <a:custGeom>
              <a:avLst/>
              <a:gdLst>
                <a:gd name="T0" fmla="*/ 7 w 2366"/>
                <a:gd name="T1" fmla="*/ 12 h 2365"/>
                <a:gd name="T2" fmla="*/ 0 w 2366"/>
                <a:gd name="T3" fmla="*/ 20 h 2365"/>
                <a:gd name="T4" fmla="*/ 2346 w 2366"/>
                <a:gd name="T5" fmla="*/ 2365 h 2365"/>
                <a:gd name="T6" fmla="*/ 2366 w 2366"/>
                <a:gd name="T7" fmla="*/ 2350 h 2365"/>
                <a:gd name="T8" fmla="*/ 15 w 2366"/>
                <a:gd name="T9" fmla="*/ 0 h 2365"/>
                <a:gd name="T10" fmla="*/ 7 w 2366"/>
                <a:gd name="T11" fmla="*/ 12 h 2365"/>
              </a:gdLst>
              <a:ahLst/>
              <a:cxnLst>
                <a:cxn ang="0">
                  <a:pos x="T0" y="T1"/>
                </a:cxn>
                <a:cxn ang="0">
                  <a:pos x="T2" y="T3"/>
                </a:cxn>
                <a:cxn ang="0">
                  <a:pos x="T4" y="T5"/>
                </a:cxn>
                <a:cxn ang="0">
                  <a:pos x="T6" y="T7"/>
                </a:cxn>
                <a:cxn ang="0">
                  <a:pos x="T8" y="T9"/>
                </a:cxn>
                <a:cxn ang="0">
                  <a:pos x="T10" y="T11"/>
                </a:cxn>
              </a:cxnLst>
              <a:rect l="0" t="0" r="r" b="b"/>
              <a:pathLst>
                <a:path w="2366" h="2365">
                  <a:moveTo>
                    <a:pt x="7" y="12"/>
                  </a:moveTo>
                  <a:lnTo>
                    <a:pt x="0" y="20"/>
                  </a:lnTo>
                  <a:lnTo>
                    <a:pt x="2346" y="2365"/>
                  </a:lnTo>
                  <a:lnTo>
                    <a:pt x="2366" y="2350"/>
                  </a:lnTo>
                  <a:lnTo>
                    <a:pt x="15" y="0"/>
                  </a:lnTo>
                  <a:lnTo>
                    <a:pt x="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8" name="Freeform 1257"/>
            <p:cNvSpPr>
              <a:spLocks/>
            </p:cNvSpPr>
            <p:nvPr/>
          </p:nvSpPr>
          <p:spPr bwMode="auto">
            <a:xfrm>
              <a:off x="3141345" y="0"/>
              <a:ext cx="12065" cy="12700"/>
            </a:xfrm>
            <a:custGeom>
              <a:avLst/>
              <a:gdLst>
                <a:gd name="T0" fmla="*/ 19 w 19"/>
                <a:gd name="T1" fmla="*/ 0 h 20"/>
                <a:gd name="T2" fmla="*/ 15 w 19"/>
                <a:gd name="T3" fmla="*/ 0 h 20"/>
                <a:gd name="T4" fmla="*/ 11 w 19"/>
                <a:gd name="T5" fmla="*/ 0 h 20"/>
                <a:gd name="T6" fmla="*/ 7 w 19"/>
                <a:gd name="T7" fmla="*/ 0 h 20"/>
                <a:gd name="T8" fmla="*/ 4 w 19"/>
                <a:gd name="T9" fmla="*/ 0 h 20"/>
                <a:gd name="T10" fmla="*/ 4 w 19"/>
                <a:gd name="T11" fmla="*/ 4 h 20"/>
                <a:gd name="T12" fmla="*/ 0 w 19"/>
                <a:gd name="T13" fmla="*/ 8 h 20"/>
                <a:gd name="T14" fmla="*/ 4 w 19"/>
                <a:gd name="T15" fmla="*/ 16 h 20"/>
                <a:gd name="T16" fmla="*/ 4 w 19"/>
                <a:gd name="T17" fmla="*/ 20 h 20"/>
                <a:gd name="T18" fmla="*/ 19 w 1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0"/>
                  </a:moveTo>
                  <a:lnTo>
                    <a:pt x="15" y="0"/>
                  </a:lnTo>
                  <a:lnTo>
                    <a:pt x="11" y="0"/>
                  </a:lnTo>
                  <a:lnTo>
                    <a:pt x="7" y="0"/>
                  </a:lnTo>
                  <a:lnTo>
                    <a:pt x="4" y="0"/>
                  </a:lnTo>
                  <a:lnTo>
                    <a:pt x="4" y="4"/>
                  </a:lnTo>
                  <a:lnTo>
                    <a:pt x="0" y="8"/>
                  </a:lnTo>
                  <a:lnTo>
                    <a:pt x="4" y="16"/>
                  </a:lnTo>
                  <a:lnTo>
                    <a:pt x="4" y="20"/>
                  </a:lnTo>
                  <a:lnTo>
                    <a:pt x="19"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9" name="Freeform 1258"/>
            <p:cNvSpPr>
              <a:spLocks/>
            </p:cNvSpPr>
            <p:nvPr/>
          </p:nvSpPr>
          <p:spPr bwMode="auto">
            <a:xfrm>
              <a:off x="1863725" y="1492250"/>
              <a:ext cx="12700" cy="12065"/>
            </a:xfrm>
            <a:custGeom>
              <a:avLst/>
              <a:gdLst>
                <a:gd name="T0" fmla="*/ 4 w 20"/>
                <a:gd name="T1" fmla="*/ 0 h 19"/>
                <a:gd name="T2" fmla="*/ 0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0"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0" name="Freeform 1259"/>
            <p:cNvSpPr>
              <a:spLocks/>
            </p:cNvSpPr>
            <p:nvPr/>
          </p:nvSpPr>
          <p:spPr bwMode="auto">
            <a:xfrm>
              <a:off x="1866265" y="106680"/>
              <a:ext cx="1393825" cy="1395095"/>
            </a:xfrm>
            <a:custGeom>
              <a:avLst/>
              <a:gdLst>
                <a:gd name="T0" fmla="*/ 2187 w 2195"/>
                <a:gd name="T1" fmla="*/ 12 h 2197"/>
                <a:gd name="T2" fmla="*/ 2179 w 2195"/>
                <a:gd name="T3" fmla="*/ 0 h 2197"/>
                <a:gd name="T4" fmla="*/ 0 w 2195"/>
                <a:gd name="T5" fmla="*/ 2182 h 2197"/>
                <a:gd name="T6" fmla="*/ 16 w 2195"/>
                <a:gd name="T7" fmla="*/ 2197 h 2197"/>
                <a:gd name="T8" fmla="*/ 2195 w 2195"/>
                <a:gd name="T9" fmla="*/ 19 h 2197"/>
                <a:gd name="T10" fmla="*/ 2187 w 2195"/>
                <a:gd name="T11" fmla="*/ 12 h 2197"/>
              </a:gdLst>
              <a:ahLst/>
              <a:cxnLst>
                <a:cxn ang="0">
                  <a:pos x="T0" y="T1"/>
                </a:cxn>
                <a:cxn ang="0">
                  <a:pos x="T2" y="T3"/>
                </a:cxn>
                <a:cxn ang="0">
                  <a:pos x="T4" y="T5"/>
                </a:cxn>
                <a:cxn ang="0">
                  <a:pos x="T6" y="T7"/>
                </a:cxn>
                <a:cxn ang="0">
                  <a:pos x="T8" y="T9"/>
                </a:cxn>
                <a:cxn ang="0">
                  <a:pos x="T10" y="T11"/>
                </a:cxn>
              </a:cxnLst>
              <a:rect l="0" t="0" r="r" b="b"/>
              <a:pathLst>
                <a:path w="2195" h="2197">
                  <a:moveTo>
                    <a:pt x="2187" y="12"/>
                  </a:moveTo>
                  <a:lnTo>
                    <a:pt x="2179" y="0"/>
                  </a:lnTo>
                  <a:lnTo>
                    <a:pt x="0" y="2182"/>
                  </a:lnTo>
                  <a:lnTo>
                    <a:pt x="16" y="2197"/>
                  </a:lnTo>
                  <a:lnTo>
                    <a:pt x="2195" y="19"/>
                  </a:lnTo>
                  <a:lnTo>
                    <a:pt x="218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1" name="Freeform 1260"/>
            <p:cNvSpPr>
              <a:spLocks/>
            </p:cNvSpPr>
            <p:nvPr/>
          </p:nvSpPr>
          <p:spPr bwMode="auto">
            <a:xfrm>
              <a:off x="3249930" y="106680"/>
              <a:ext cx="12700" cy="12065"/>
            </a:xfrm>
            <a:custGeom>
              <a:avLst/>
              <a:gdLst>
                <a:gd name="T0" fmla="*/ 16 w 20"/>
                <a:gd name="T1" fmla="*/ 19 h 19"/>
                <a:gd name="T2" fmla="*/ 20 w 20"/>
                <a:gd name="T3" fmla="*/ 16 h 19"/>
                <a:gd name="T4" fmla="*/ 20 w 20"/>
                <a:gd name="T5" fmla="*/ 8 h 19"/>
                <a:gd name="T6" fmla="*/ 20 w 20"/>
                <a:gd name="T7" fmla="*/ 4 h 19"/>
                <a:gd name="T8" fmla="*/ 16 w 20"/>
                <a:gd name="T9" fmla="*/ 0 h 19"/>
                <a:gd name="T10" fmla="*/ 16 w 20"/>
                <a:gd name="T11" fmla="*/ 0 h 19"/>
                <a:gd name="T12" fmla="*/ 12 w 20"/>
                <a:gd name="T13" fmla="*/ 0 h 19"/>
                <a:gd name="T14" fmla="*/ 4 w 20"/>
                <a:gd name="T15" fmla="*/ 0 h 19"/>
                <a:gd name="T16" fmla="*/ 0 w 20"/>
                <a:gd name="T17" fmla="*/ 0 h 19"/>
                <a:gd name="T18" fmla="*/ 16 w 2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6" y="19"/>
                  </a:moveTo>
                  <a:lnTo>
                    <a:pt x="20" y="16"/>
                  </a:lnTo>
                  <a:lnTo>
                    <a:pt x="20" y="8"/>
                  </a:lnTo>
                  <a:lnTo>
                    <a:pt x="20" y="4"/>
                  </a:lnTo>
                  <a:lnTo>
                    <a:pt x="16" y="0"/>
                  </a:lnTo>
                  <a:lnTo>
                    <a:pt x="16" y="0"/>
                  </a:lnTo>
                  <a:lnTo>
                    <a:pt x="12" y="0"/>
                  </a:lnTo>
                  <a:lnTo>
                    <a:pt x="4" y="0"/>
                  </a:lnTo>
                  <a:lnTo>
                    <a:pt x="0" y="0"/>
                  </a:lnTo>
                  <a:lnTo>
                    <a:pt x="16"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2" name="Freeform 1261"/>
            <p:cNvSpPr>
              <a:spLocks/>
            </p:cNvSpPr>
            <p:nvPr/>
          </p:nvSpPr>
          <p:spPr bwMode="auto">
            <a:xfrm>
              <a:off x="2077085" y="1492250"/>
              <a:ext cx="12065" cy="12065"/>
            </a:xfrm>
            <a:custGeom>
              <a:avLst/>
              <a:gdLst>
                <a:gd name="T0" fmla="*/ 4 w 19"/>
                <a:gd name="T1" fmla="*/ 0 h 19"/>
                <a:gd name="T2" fmla="*/ 0 w 19"/>
                <a:gd name="T3" fmla="*/ 4 h 19"/>
                <a:gd name="T4" fmla="*/ 0 w 19"/>
                <a:gd name="T5" fmla="*/ 8 h 19"/>
                <a:gd name="T6" fmla="*/ 4 w 19"/>
                <a:gd name="T7" fmla="*/ 12 h 19"/>
                <a:gd name="T8" fmla="*/ 4 w 19"/>
                <a:gd name="T9" fmla="*/ 15 h 19"/>
                <a:gd name="T10" fmla="*/ 7 w 19"/>
                <a:gd name="T11" fmla="*/ 15 h 19"/>
                <a:gd name="T12" fmla="*/ 11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0" y="4"/>
                  </a:lnTo>
                  <a:lnTo>
                    <a:pt x="0" y="8"/>
                  </a:lnTo>
                  <a:lnTo>
                    <a:pt x="4" y="12"/>
                  </a:lnTo>
                  <a:lnTo>
                    <a:pt x="4" y="15"/>
                  </a:lnTo>
                  <a:lnTo>
                    <a:pt x="7" y="15"/>
                  </a:lnTo>
                  <a:lnTo>
                    <a:pt x="11"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3" name="Freeform 1262"/>
            <p:cNvSpPr>
              <a:spLocks/>
            </p:cNvSpPr>
            <p:nvPr/>
          </p:nvSpPr>
          <p:spPr bwMode="auto">
            <a:xfrm>
              <a:off x="2079625" y="213360"/>
              <a:ext cx="1286510" cy="1288415"/>
            </a:xfrm>
            <a:custGeom>
              <a:avLst/>
              <a:gdLst>
                <a:gd name="T0" fmla="*/ 2019 w 2026"/>
                <a:gd name="T1" fmla="*/ 11 h 2029"/>
                <a:gd name="T2" fmla="*/ 2011 w 2026"/>
                <a:gd name="T3" fmla="*/ 0 h 2029"/>
                <a:gd name="T4" fmla="*/ 0 w 2026"/>
                <a:gd name="T5" fmla="*/ 2014 h 2029"/>
                <a:gd name="T6" fmla="*/ 15 w 2026"/>
                <a:gd name="T7" fmla="*/ 2029 h 2029"/>
                <a:gd name="T8" fmla="*/ 2026 w 2026"/>
                <a:gd name="T9" fmla="*/ 19 h 2029"/>
                <a:gd name="T10" fmla="*/ 2019 w 2026"/>
                <a:gd name="T11" fmla="*/ 11 h 2029"/>
              </a:gdLst>
              <a:ahLst/>
              <a:cxnLst>
                <a:cxn ang="0">
                  <a:pos x="T0" y="T1"/>
                </a:cxn>
                <a:cxn ang="0">
                  <a:pos x="T2" y="T3"/>
                </a:cxn>
                <a:cxn ang="0">
                  <a:pos x="T4" y="T5"/>
                </a:cxn>
                <a:cxn ang="0">
                  <a:pos x="T6" y="T7"/>
                </a:cxn>
                <a:cxn ang="0">
                  <a:pos x="T8" y="T9"/>
                </a:cxn>
                <a:cxn ang="0">
                  <a:pos x="T10" y="T11"/>
                </a:cxn>
              </a:cxnLst>
              <a:rect l="0" t="0" r="r" b="b"/>
              <a:pathLst>
                <a:path w="2026" h="2029">
                  <a:moveTo>
                    <a:pt x="2019" y="11"/>
                  </a:moveTo>
                  <a:lnTo>
                    <a:pt x="2011" y="0"/>
                  </a:lnTo>
                  <a:lnTo>
                    <a:pt x="0" y="2014"/>
                  </a:lnTo>
                  <a:lnTo>
                    <a:pt x="15" y="2029"/>
                  </a:lnTo>
                  <a:lnTo>
                    <a:pt x="2026" y="19"/>
                  </a:lnTo>
                  <a:lnTo>
                    <a:pt x="2019"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4" name="Freeform 1263"/>
            <p:cNvSpPr>
              <a:spLocks/>
            </p:cNvSpPr>
            <p:nvPr/>
          </p:nvSpPr>
          <p:spPr bwMode="auto">
            <a:xfrm>
              <a:off x="3356610" y="213360"/>
              <a:ext cx="12065" cy="12065"/>
            </a:xfrm>
            <a:custGeom>
              <a:avLst/>
              <a:gdLst>
                <a:gd name="T0" fmla="*/ 15 w 19"/>
                <a:gd name="T1" fmla="*/ 19 h 19"/>
                <a:gd name="T2" fmla="*/ 19 w 19"/>
                <a:gd name="T3" fmla="*/ 15 h 19"/>
                <a:gd name="T4" fmla="*/ 19 w 19"/>
                <a:gd name="T5" fmla="*/ 7 h 19"/>
                <a:gd name="T6" fmla="*/ 19 w 19"/>
                <a:gd name="T7" fmla="*/ 3 h 19"/>
                <a:gd name="T8" fmla="*/ 15 w 19"/>
                <a:gd name="T9" fmla="*/ 0 h 19"/>
                <a:gd name="T10" fmla="*/ 15 w 19"/>
                <a:gd name="T11" fmla="*/ 0 h 19"/>
                <a:gd name="T12" fmla="*/ 11 w 19"/>
                <a:gd name="T13" fmla="*/ 0 h 19"/>
                <a:gd name="T14" fmla="*/ 4 w 19"/>
                <a:gd name="T15" fmla="*/ 0 h 19"/>
                <a:gd name="T16" fmla="*/ 0 w 19"/>
                <a:gd name="T17" fmla="*/ 0 h 19"/>
                <a:gd name="T18" fmla="*/ 15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5" y="19"/>
                  </a:moveTo>
                  <a:lnTo>
                    <a:pt x="19" y="15"/>
                  </a:lnTo>
                  <a:lnTo>
                    <a:pt x="19" y="7"/>
                  </a:lnTo>
                  <a:lnTo>
                    <a:pt x="19" y="3"/>
                  </a:lnTo>
                  <a:lnTo>
                    <a:pt x="15" y="0"/>
                  </a:lnTo>
                  <a:lnTo>
                    <a:pt x="15" y="0"/>
                  </a:lnTo>
                  <a:lnTo>
                    <a:pt x="11" y="0"/>
                  </a:lnTo>
                  <a:lnTo>
                    <a:pt x="4" y="0"/>
                  </a:lnTo>
                  <a:lnTo>
                    <a:pt x="0" y="0"/>
                  </a:lnTo>
                  <a:lnTo>
                    <a:pt x="15"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5" name="Freeform 1264"/>
            <p:cNvSpPr>
              <a:spLocks/>
            </p:cNvSpPr>
            <p:nvPr/>
          </p:nvSpPr>
          <p:spPr bwMode="auto">
            <a:xfrm>
              <a:off x="2289810" y="1492250"/>
              <a:ext cx="12065" cy="12065"/>
            </a:xfrm>
            <a:custGeom>
              <a:avLst/>
              <a:gdLst>
                <a:gd name="T0" fmla="*/ 4 w 19"/>
                <a:gd name="T1" fmla="*/ 0 h 19"/>
                <a:gd name="T2" fmla="*/ 4 w 19"/>
                <a:gd name="T3" fmla="*/ 4 h 19"/>
                <a:gd name="T4" fmla="*/ 0 w 19"/>
                <a:gd name="T5" fmla="*/ 8 h 19"/>
                <a:gd name="T6" fmla="*/ 4 w 19"/>
                <a:gd name="T7" fmla="*/ 12 h 19"/>
                <a:gd name="T8" fmla="*/ 4 w 19"/>
                <a:gd name="T9" fmla="*/ 15 h 19"/>
                <a:gd name="T10" fmla="*/ 8 w 19"/>
                <a:gd name="T11" fmla="*/ 15 h 19"/>
                <a:gd name="T12" fmla="*/ 12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4" y="4"/>
                  </a:lnTo>
                  <a:lnTo>
                    <a:pt x="0" y="8"/>
                  </a:lnTo>
                  <a:lnTo>
                    <a:pt x="4" y="12"/>
                  </a:lnTo>
                  <a:lnTo>
                    <a:pt x="4" y="15"/>
                  </a:lnTo>
                  <a:lnTo>
                    <a:pt x="8" y="15"/>
                  </a:lnTo>
                  <a:lnTo>
                    <a:pt x="12"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6" name="Freeform 1265"/>
            <p:cNvSpPr>
              <a:spLocks/>
            </p:cNvSpPr>
            <p:nvPr/>
          </p:nvSpPr>
          <p:spPr bwMode="auto">
            <a:xfrm>
              <a:off x="2292350" y="319405"/>
              <a:ext cx="1183005" cy="1182370"/>
            </a:xfrm>
            <a:custGeom>
              <a:avLst/>
              <a:gdLst>
                <a:gd name="T0" fmla="*/ 1851 w 1863"/>
                <a:gd name="T1" fmla="*/ 12 h 1862"/>
                <a:gd name="T2" fmla="*/ 1843 w 1863"/>
                <a:gd name="T3" fmla="*/ 0 h 1862"/>
                <a:gd name="T4" fmla="*/ 0 w 1863"/>
                <a:gd name="T5" fmla="*/ 1847 h 1862"/>
                <a:gd name="T6" fmla="*/ 15 w 1863"/>
                <a:gd name="T7" fmla="*/ 1862 h 1862"/>
                <a:gd name="T8" fmla="*/ 1863 w 1863"/>
                <a:gd name="T9" fmla="*/ 20 h 1862"/>
                <a:gd name="T10" fmla="*/ 1851 w 1863"/>
                <a:gd name="T11" fmla="*/ 12 h 1862"/>
              </a:gdLst>
              <a:ahLst/>
              <a:cxnLst>
                <a:cxn ang="0">
                  <a:pos x="T0" y="T1"/>
                </a:cxn>
                <a:cxn ang="0">
                  <a:pos x="T2" y="T3"/>
                </a:cxn>
                <a:cxn ang="0">
                  <a:pos x="T4" y="T5"/>
                </a:cxn>
                <a:cxn ang="0">
                  <a:pos x="T6" y="T7"/>
                </a:cxn>
                <a:cxn ang="0">
                  <a:pos x="T8" y="T9"/>
                </a:cxn>
                <a:cxn ang="0">
                  <a:pos x="T10" y="T11"/>
                </a:cxn>
              </a:cxnLst>
              <a:rect l="0" t="0" r="r" b="b"/>
              <a:pathLst>
                <a:path w="1863" h="1862">
                  <a:moveTo>
                    <a:pt x="1851" y="12"/>
                  </a:moveTo>
                  <a:lnTo>
                    <a:pt x="1843" y="0"/>
                  </a:lnTo>
                  <a:lnTo>
                    <a:pt x="0" y="1847"/>
                  </a:lnTo>
                  <a:lnTo>
                    <a:pt x="15" y="1862"/>
                  </a:lnTo>
                  <a:lnTo>
                    <a:pt x="1863" y="20"/>
                  </a:lnTo>
                  <a:lnTo>
                    <a:pt x="1851"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7" name="Freeform 1266"/>
            <p:cNvSpPr>
              <a:spLocks/>
            </p:cNvSpPr>
            <p:nvPr/>
          </p:nvSpPr>
          <p:spPr bwMode="auto">
            <a:xfrm>
              <a:off x="3462655" y="319405"/>
              <a:ext cx="12700" cy="12700"/>
            </a:xfrm>
            <a:custGeom>
              <a:avLst/>
              <a:gdLst>
                <a:gd name="T0" fmla="*/ 20 w 20"/>
                <a:gd name="T1" fmla="*/ 20 h 20"/>
                <a:gd name="T2" fmla="*/ 20 w 20"/>
                <a:gd name="T3" fmla="*/ 16 h 20"/>
                <a:gd name="T4" fmla="*/ 20 w 20"/>
                <a:gd name="T5" fmla="*/ 8 h 20"/>
                <a:gd name="T6" fmla="*/ 20 w 20"/>
                <a:gd name="T7" fmla="*/ 4 h 20"/>
                <a:gd name="T8" fmla="*/ 16 w 20"/>
                <a:gd name="T9" fmla="*/ 0 h 20"/>
                <a:gd name="T10" fmla="*/ 16 w 20"/>
                <a:gd name="T11" fmla="*/ 0 h 20"/>
                <a:gd name="T12" fmla="*/ 12 w 20"/>
                <a:gd name="T13" fmla="*/ 0 h 20"/>
                <a:gd name="T14" fmla="*/ 4 w 20"/>
                <a:gd name="T15" fmla="*/ 0 h 20"/>
                <a:gd name="T16" fmla="*/ 0 w 20"/>
                <a:gd name="T17" fmla="*/ 0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8"/>
                  </a:lnTo>
                  <a:lnTo>
                    <a:pt x="20" y="4"/>
                  </a:lnTo>
                  <a:lnTo>
                    <a:pt x="16" y="0"/>
                  </a:lnTo>
                  <a:lnTo>
                    <a:pt x="16" y="0"/>
                  </a:lnTo>
                  <a:lnTo>
                    <a:pt x="12" y="0"/>
                  </a:lnTo>
                  <a:lnTo>
                    <a:pt x="4" y="0"/>
                  </a:lnTo>
                  <a:lnTo>
                    <a:pt x="0" y="0"/>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8" name="Freeform 1267"/>
            <p:cNvSpPr>
              <a:spLocks/>
            </p:cNvSpPr>
            <p:nvPr/>
          </p:nvSpPr>
          <p:spPr bwMode="auto">
            <a:xfrm>
              <a:off x="2502535" y="1492250"/>
              <a:ext cx="12700" cy="12065"/>
            </a:xfrm>
            <a:custGeom>
              <a:avLst/>
              <a:gdLst>
                <a:gd name="T0" fmla="*/ 4 w 20"/>
                <a:gd name="T1" fmla="*/ 0 h 19"/>
                <a:gd name="T2" fmla="*/ 4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4"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9" name="Freeform 1268"/>
            <p:cNvSpPr>
              <a:spLocks/>
            </p:cNvSpPr>
            <p:nvPr/>
          </p:nvSpPr>
          <p:spPr bwMode="auto">
            <a:xfrm>
              <a:off x="2505075" y="426085"/>
              <a:ext cx="1076325" cy="1075690"/>
            </a:xfrm>
            <a:custGeom>
              <a:avLst/>
              <a:gdLst>
                <a:gd name="T0" fmla="*/ 1684 w 1695"/>
                <a:gd name="T1" fmla="*/ 11 h 1694"/>
                <a:gd name="T2" fmla="*/ 1676 w 1695"/>
                <a:gd name="T3" fmla="*/ 0 h 1694"/>
                <a:gd name="T4" fmla="*/ 0 w 1695"/>
                <a:gd name="T5" fmla="*/ 1679 h 1694"/>
                <a:gd name="T6" fmla="*/ 16 w 1695"/>
                <a:gd name="T7" fmla="*/ 1694 h 1694"/>
                <a:gd name="T8" fmla="*/ 1695 w 1695"/>
                <a:gd name="T9" fmla="*/ 19 h 1694"/>
                <a:gd name="T10" fmla="*/ 1684 w 1695"/>
                <a:gd name="T11" fmla="*/ 11 h 1694"/>
              </a:gdLst>
              <a:ahLst/>
              <a:cxnLst>
                <a:cxn ang="0">
                  <a:pos x="T0" y="T1"/>
                </a:cxn>
                <a:cxn ang="0">
                  <a:pos x="T2" y="T3"/>
                </a:cxn>
                <a:cxn ang="0">
                  <a:pos x="T4" y="T5"/>
                </a:cxn>
                <a:cxn ang="0">
                  <a:pos x="T6" y="T7"/>
                </a:cxn>
                <a:cxn ang="0">
                  <a:pos x="T8" y="T9"/>
                </a:cxn>
                <a:cxn ang="0">
                  <a:pos x="T10" y="T11"/>
                </a:cxn>
              </a:cxnLst>
              <a:rect l="0" t="0" r="r" b="b"/>
              <a:pathLst>
                <a:path w="1695" h="1694">
                  <a:moveTo>
                    <a:pt x="1684" y="11"/>
                  </a:moveTo>
                  <a:lnTo>
                    <a:pt x="1676" y="0"/>
                  </a:lnTo>
                  <a:lnTo>
                    <a:pt x="0" y="1679"/>
                  </a:lnTo>
                  <a:lnTo>
                    <a:pt x="16" y="1694"/>
                  </a:lnTo>
                  <a:lnTo>
                    <a:pt x="1695" y="19"/>
                  </a:lnTo>
                  <a:lnTo>
                    <a:pt x="1684"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0" name="Freeform 1269"/>
            <p:cNvSpPr>
              <a:spLocks/>
            </p:cNvSpPr>
            <p:nvPr/>
          </p:nvSpPr>
          <p:spPr bwMode="auto">
            <a:xfrm>
              <a:off x="3569335" y="426085"/>
              <a:ext cx="12065" cy="12065"/>
            </a:xfrm>
            <a:custGeom>
              <a:avLst/>
              <a:gdLst>
                <a:gd name="T0" fmla="*/ 19 w 19"/>
                <a:gd name="T1" fmla="*/ 19 h 19"/>
                <a:gd name="T2" fmla="*/ 19 w 19"/>
                <a:gd name="T3" fmla="*/ 15 h 19"/>
                <a:gd name="T4" fmla="*/ 19 w 19"/>
                <a:gd name="T5" fmla="*/ 7 h 19"/>
                <a:gd name="T6" fmla="*/ 19 w 19"/>
                <a:gd name="T7" fmla="*/ 4 h 19"/>
                <a:gd name="T8" fmla="*/ 19 w 19"/>
                <a:gd name="T9" fmla="*/ 0 h 19"/>
                <a:gd name="T10" fmla="*/ 16 w 19"/>
                <a:gd name="T11" fmla="*/ 0 h 19"/>
                <a:gd name="T12" fmla="*/ 12 w 19"/>
                <a:gd name="T13" fmla="*/ 0 h 19"/>
                <a:gd name="T14" fmla="*/ 4 w 19"/>
                <a:gd name="T15" fmla="*/ 0 h 19"/>
                <a:gd name="T16" fmla="*/ 0 w 19"/>
                <a:gd name="T17" fmla="*/ 0 h 19"/>
                <a:gd name="T18" fmla="*/ 19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19"/>
                  </a:moveTo>
                  <a:lnTo>
                    <a:pt x="19" y="15"/>
                  </a:lnTo>
                  <a:lnTo>
                    <a:pt x="19" y="7"/>
                  </a:lnTo>
                  <a:lnTo>
                    <a:pt x="19" y="4"/>
                  </a:lnTo>
                  <a:lnTo>
                    <a:pt x="19" y="0"/>
                  </a:lnTo>
                  <a:lnTo>
                    <a:pt x="16" y="0"/>
                  </a:lnTo>
                  <a:lnTo>
                    <a:pt x="12" y="0"/>
                  </a:lnTo>
                  <a:lnTo>
                    <a:pt x="4" y="0"/>
                  </a:lnTo>
                  <a:lnTo>
                    <a:pt x="0" y="0"/>
                  </a:lnTo>
                  <a:lnTo>
                    <a:pt x="19"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1" name="Freeform 1270"/>
            <p:cNvSpPr>
              <a:spLocks/>
            </p:cNvSpPr>
            <p:nvPr/>
          </p:nvSpPr>
          <p:spPr bwMode="auto">
            <a:xfrm>
              <a:off x="2715260" y="1492250"/>
              <a:ext cx="12700" cy="12065"/>
            </a:xfrm>
            <a:custGeom>
              <a:avLst/>
              <a:gdLst>
                <a:gd name="T0" fmla="*/ 4 w 20"/>
                <a:gd name="T1" fmla="*/ 0 h 19"/>
                <a:gd name="T2" fmla="*/ 4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4"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2" name="Freeform 1271"/>
            <p:cNvSpPr>
              <a:spLocks/>
            </p:cNvSpPr>
            <p:nvPr/>
          </p:nvSpPr>
          <p:spPr bwMode="auto">
            <a:xfrm>
              <a:off x="2717800" y="532130"/>
              <a:ext cx="970280" cy="969645"/>
            </a:xfrm>
            <a:custGeom>
              <a:avLst/>
              <a:gdLst>
                <a:gd name="T0" fmla="*/ 1516 w 1528"/>
                <a:gd name="T1" fmla="*/ 12 h 1527"/>
                <a:gd name="T2" fmla="*/ 1509 w 1528"/>
                <a:gd name="T3" fmla="*/ 0 h 1527"/>
                <a:gd name="T4" fmla="*/ 0 w 1528"/>
                <a:gd name="T5" fmla="*/ 1512 h 1527"/>
                <a:gd name="T6" fmla="*/ 16 w 1528"/>
                <a:gd name="T7" fmla="*/ 1527 h 1527"/>
                <a:gd name="T8" fmla="*/ 1528 w 1528"/>
                <a:gd name="T9" fmla="*/ 20 h 1527"/>
                <a:gd name="T10" fmla="*/ 1516 w 1528"/>
                <a:gd name="T11" fmla="*/ 12 h 1527"/>
              </a:gdLst>
              <a:ahLst/>
              <a:cxnLst>
                <a:cxn ang="0">
                  <a:pos x="T0" y="T1"/>
                </a:cxn>
                <a:cxn ang="0">
                  <a:pos x="T2" y="T3"/>
                </a:cxn>
                <a:cxn ang="0">
                  <a:pos x="T4" y="T5"/>
                </a:cxn>
                <a:cxn ang="0">
                  <a:pos x="T6" y="T7"/>
                </a:cxn>
                <a:cxn ang="0">
                  <a:pos x="T8" y="T9"/>
                </a:cxn>
                <a:cxn ang="0">
                  <a:pos x="T10" y="T11"/>
                </a:cxn>
              </a:cxnLst>
              <a:rect l="0" t="0" r="r" b="b"/>
              <a:pathLst>
                <a:path w="1528" h="1527">
                  <a:moveTo>
                    <a:pt x="1516" y="12"/>
                  </a:moveTo>
                  <a:lnTo>
                    <a:pt x="1509" y="0"/>
                  </a:lnTo>
                  <a:lnTo>
                    <a:pt x="0" y="1512"/>
                  </a:lnTo>
                  <a:lnTo>
                    <a:pt x="16" y="1527"/>
                  </a:lnTo>
                  <a:lnTo>
                    <a:pt x="1528" y="20"/>
                  </a:lnTo>
                  <a:lnTo>
                    <a:pt x="1516"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3" name="Freeform 1272"/>
            <p:cNvSpPr>
              <a:spLocks/>
            </p:cNvSpPr>
            <p:nvPr/>
          </p:nvSpPr>
          <p:spPr bwMode="auto">
            <a:xfrm>
              <a:off x="3676015" y="532130"/>
              <a:ext cx="12065" cy="12700"/>
            </a:xfrm>
            <a:custGeom>
              <a:avLst/>
              <a:gdLst>
                <a:gd name="T0" fmla="*/ 19 w 19"/>
                <a:gd name="T1" fmla="*/ 20 h 20"/>
                <a:gd name="T2" fmla="*/ 19 w 19"/>
                <a:gd name="T3" fmla="*/ 16 h 20"/>
                <a:gd name="T4" fmla="*/ 19 w 19"/>
                <a:gd name="T5" fmla="*/ 8 h 20"/>
                <a:gd name="T6" fmla="*/ 19 w 19"/>
                <a:gd name="T7" fmla="*/ 4 h 20"/>
                <a:gd name="T8" fmla="*/ 19 w 19"/>
                <a:gd name="T9" fmla="*/ 0 h 20"/>
                <a:gd name="T10" fmla="*/ 15 w 19"/>
                <a:gd name="T11" fmla="*/ 0 h 20"/>
                <a:gd name="T12" fmla="*/ 11 w 19"/>
                <a:gd name="T13" fmla="*/ 0 h 20"/>
                <a:gd name="T14" fmla="*/ 4 w 19"/>
                <a:gd name="T15" fmla="*/ 0 h 20"/>
                <a:gd name="T16" fmla="*/ 0 w 19"/>
                <a:gd name="T17" fmla="*/ 0 h 20"/>
                <a:gd name="T18" fmla="*/ 19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20"/>
                  </a:moveTo>
                  <a:lnTo>
                    <a:pt x="19" y="16"/>
                  </a:lnTo>
                  <a:lnTo>
                    <a:pt x="19" y="8"/>
                  </a:lnTo>
                  <a:lnTo>
                    <a:pt x="19" y="4"/>
                  </a:lnTo>
                  <a:lnTo>
                    <a:pt x="19" y="0"/>
                  </a:lnTo>
                  <a:lnTo>
                    <a:pt x="15" y="0"/>
                  </a:lnTo>
                  <a:lnTo>
                    <a:pt x="11" y="0"/>
                  </a:lnTo>
                  <a:lnTo>
                    <a:pt x="4" y="0"/>
                  </a:lnTo>
                  <a:lnTo>
                    <a:pt x="0" y="0"/>
                  </a:lnTo>
                  <a:lnTo>
                    <a:pt x="19"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4" name="Freeform 1273"/>
            <p:cNvSpPr>
              <a:spLocks/>
            </p:cNvSpPr>
            <p:nvPr/>
          </p:nvSpPr>
          <p:spPr bwMode="auto">
            <a:xfrm>
              <a:off x="2927985" y="1492250"/>
              <a:ext cx="12700" cy="12065"/>
            </a:xfrm>
            <a:custGeom>
              <a:avLst/>
              <a:gdLst>
                <a:gd name="T0" fmla="*/ 4 w 20"/>
                <a:gd name="T1" fmla="*/ 0 h 19"/>
                <a:gd name="T2" fmla="*/ 4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4"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5" name="Freeform 1274"/>
            <p:cNvSpPr>
              <a:spLocks/>
            </p:cNvSpPr>
            <p:nvPr/>
          </p:nvSpPr>
          <p:spPr bwMode="auto">
            <a:xfrm>
              <a:off x="2930525" y="638810"/>
              <a:ext cx="864235" cy="862965"/>
            </a:xfrm>
            <a:custGeom>
              <a:avLst/>
              <a:gdLst>
                <a:gd name="T0" fmla="*/ 1349 w 1361"/>
                <a:gd name="T1" fmla="*/ 11 h 1359"/>
                <a:gd name="T2" fmla="*/ 1341 w 1361"/>
                <a:gd name="T3" fmla="*/ 0 h 1359"/>
                <a:gd name="T4" fmla="*/ 0 w 1361"/>
                <a:gd name="T5" fmla="*/ 1344 h 1359"/>
                <a:gd name="T6" fmla="*/ 16 w 1361"/>
                <a:gd name="T7" fmla="*/ 1359 h 1359"/>
                <a:gd name="T8" fmla="*/ 1361 w 1361"/>
                <a:gd name="T9" fmla="*/ 19 h 1359"/>
                <a:gd name="T10" fmla="*/ 1349 w 1361"/>
                <a:gd name="T11" fmla="*/ 11 h 1359"/>
              </a:gdLst>
              <a:ahLst/>
              <a:cxnLst>
                <a:cxn ang="0">
                  <a:pos x="T0" y="T1"/>
                </a:cxn>
                <a:cxn ang="0">
                  <a:pos x="T2" y="T3"/>
                </a:cxn>
                <a:cxn ang="0">
                  <a:pos x="T4" y="T5"/>
                </a:cxn>
                <a:cxn ang="0">
                  <a:pos x="T6" y="T7"/>
                </a:cxn>
                <a:cxn ang="0">
                  <a:pos x="T8" y="T9"/>
                </a:cxn>
                <a:cxn ang="0">
                  <a:pos x="T10" y="T11"/>
                </a:cxn>
              </a:cxnLst>
              <a:rect l="0" t="0" r="r" b="b"/>
              <a:pathLst>
                <a:path w="1361" h="1359">
                  <a:moveTo>
                    <a:pt x="1349" y="11"/>
                  </a:moveTo>
                  <a:lnTo>
                    <a:pt x="1341" y="0"/>
                  </a:lnTo>
                  <a:lnTo>
                    <a:pt x="0" y="1344"/>
                  </a:lnTo>
                  <a:lnTo>
                    <a:pt x="16" y="1359"/>
                  </a:lnTo>
                  <a:lnTo>
                    <a:pt x="1361" y="19"/>
                  </a:lnTo>
                  <a:lnTo>
                    <a:pt x="1349"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6" name="Freeform 1275"/>
            <p:cNvSpPr>
              <a:spLocks/>
            </p:cNvSpPr>
            <p:nvPr/>
          </p:nvSpPr>
          <p:spPr bwMode="auto">
            <a:xfrm>
              <a:off x="3782060" y="638810"/>
              <a:ext cx="12700" cy="12065"/>
            </a:xfrm>
            <a:custGeom>
              <a:avLst/>
              <a:gdLst>
                <a:gd name="T0" fmla="*/ 20 w 20"/>
                <a:gd name="T1" fmla="*/ 19 h 19"/>
                <a:gd name="T2" fmla="*/ 20 w 20"/>
                <a:gd name="T3" fmla="*/ 15 h 19"/>
                <a:gd name="T4" fmla="*/ 20 w 20"/>
                <a:gd name="T5" fmla="*/ 7 h 19"/>
                <a:gd name="T6" fmla="*/ 20 w 20"/>
                <a:gd name="T7" fmla="*/ 4 h 19"/>
                <a:gd name="T8" fmla="*/ 20 w 20"/>
                <a:gd name="T9" fmla="*/ 0 h 19"/>
                <a:gd name="T10" fmla="*/ 16 w 20"/>
                <a:gd name="T11" fmla="*/ 0 h 19"/>
                <a:gd name="T12" fmla="*/ 12 w 20"/>
                <a:gd name="T13" fmla="*/ 0 h 19"/>
                <a:gd name="T14" fmla="*/ 4 w 20"/>
                <a:gd name="T15" fmla="*/ 0 h 19"/>
                <a:gd name="T16" fmla="*/ 0 w 20"/>
                <a:gd name="T17" fmla="*/ 0 h 19"/>
                <a:gd name="T18" fmla="*/ 20 w 2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19"/>
                  </a:moveTo>
                  <a:lnTo>
                    <a:pt x="20" y="15"/>
                  </a:lnTo>
                  <a:lnTo>
                    <a:pt x="20" y="7"/>
                  </a:lnTo>
                  <a:lnTo>
                    <a:pt x="20" y="4"/>
                  </a:lnTo>
                  <a:lnTo>
                    <a:pt x="20" y="0"/>
                  </a:lnTo>
                  <a:lnTo>
                    <a:pt x="16" y="0"/>
                  </a:lnTo>
                  <a:lnTo>
                    <a:pt x="12" y="0"/>
                  </a:lnTo>
                  <a:lnTo>
                    <a:pt x="4" y="0"/>
                  </a:lnTo>
                  <a:lnTo>
                    <a:pt x="0" y="0"/>
                  </a:lnTo>
                  <a:lnTo>
                    <a:pt x="20"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7" name="Freeform 1276"/>
            <p:cNvSpPr>
              <a:spLocks/>
            </p:cNvSpPr>
            <p:nvPr/>
          </p:nvSpPr>
          <p:spPr bwMode="auto">
            <a:xfrm>
              <a:off x="3141345" y="1492250"/>
              <a:ext cx="12065" cy="12065"/>
            </a:xfrm>
            <a:custGeom>
              <a:avLst/>
              <a:gdLst>
                <a:gd name="T0" fmla="*/ 4 w 19"/>
                <a:gd name="T1" fmla="*/ 0 h 19"/>
                <a:gd name="T2" fmla="*/ 4 w 19"/>
                <a:gd name="T3" fmla="*/ 4 h 19"/>
                <a:gd name="T4" fmla="*/ 0 w 19"/>
                <a:gd name="T5" fmla="*/ 8 h 19"/>
                <a:gd name="T6" fmla="*/ 4 w 19"/>
                <a:gd name="T7" fmla="*/ 12 h 19"/>
                <a:gd name="T8" fmla="*/ 4 w 19"/>
                <a:gd name="T9" fmla="*/ 15 h 19"/>
                <a:gd name="T10" fmla="*/ 7 w 19"/>
                <a:gd name="T11" fmla="*/ 15 h 19"/>
                <a:gd name="T12" fmla="*/ 11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4" y="4"/>
                  </a:lnTo>
                  <a:lnTo>
                    <a:pt x="0" y="8"/>
                  </a:lnTo>
                  <a:lnTo>
                    <a:pt x="4" y="12"/>
                  </a:lnTo>
                  <a:lnTo>
                    <a:pt x="4" y="15"/>
                  </a:lnTo>
                  <a:lnTo>
                    <a:pt x="7" y="15"/>
                  </a:lnTo>
                  <a:lnTo>
                    <a:pt x="11"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8" name="Freeform 1277"/>
            <p:cNvSpPr>
              <a:spLocks/>
            </p:cNvSpPr>
            <p:nvPr/>
          </p:nvSpPr>
          <p:spPr bwMode="auto">
            <a:xfrm>
              <a:off x="3143885" y="747395"/>
              <a:ext cx="756920" cy="754380"/>
            </a:xfrm>
            <a:custGeom>
              <a:avLst/>
              <a:gdLst>
                <a:gd name="T0" fmla="*/ 1181 w 1192"/>
                <a:gd name="T1" fmla="*/ 8 h 1188"/>
                <a:gd name="T2" fmla="*/ 1173 w 1192"/>
                <a:gd name="T3" fmla="*/ 0 h 1188"/>
                <a:gd name="T4" fmla="*/ 0 w 1192"/>
                <a:gd name="T5" fmla="*/ 1173 h 1188"/>
                <a:gd name="T6" fmla="*/ 15 w 1192"/>
                <a:gd name="T7" fmla="*/ 1188 h 1188"/>
                <a:gd name="T8" fmla="*/ 1192 w 1192"/>
                <a:gd name="T9" fmla="*/ 16 h 1188"/>
                <a:gd name="T10" fmla="*/ 1181 w 1192"/>
                <a:gd name="T11" fmla="*/ 8 h 1188"/>
              </a:gdLst>
              <a:ahLst/>
              <a:cxnLst>
                <a:cxn ang="0">
                  <a:pos x="T0" y="T1"/>
                </a:cxn>
                <a:cxn ang="0">
                  <a:pos x="T2" y="T3"/>
                </a:cxn>
                <a:cxn ang="0">
                  <a:pos x="T4" y="T5"/>
                </a:cxn>
                <a:cxn ang="0">
                  <a:pos x="T6" y="T7"/>
                </a:cxn>
                <a:cxn ang="0">
                  <a:pos x="T8" y="T9"/>
                </a:cxn>
                <a:cxn ang="0">
                  <a:pos x="T10" y="T11"/>
                </a:cxn>
              </a:cxnLst>
              <a:rect l="0" t="0" r="r" b="b"/>
              <a:pathLst>
                <a:path w="1192" h="1188">
                  <a:moveTo>
                    <a:pt x="1181" y="8"/>
                  </a:moveTo>
                  <a:lnTo>
                    <a:pt x="1173" y="0"/>
                  </a:lnTo>
                  <a:lnTo>
                    <a:pt x="0" y="1173"/>
                  </a:lnTo>
                  <a:lnTo>
                    <a:pt x="15" y="1188"/>
                  </a:lnTo>
                  <a:lnTo>
                    <a:pt x="1192" y="16"/>
                  </a:lnTo>
                  <a:lnTo>
                    <a:pt x="1181"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9" name="Freeform 1278"/>
            <p:cNvSpPr>
              <a:spLocks/>
            </p:cNvSpPr>
            <p:nvPr/>
          </p:nvSpPr>
          <p:spPr bwMode="auto">
            <a:xfrm>
              <a:off x="3888740" y="744855"/>
              <a:ext cx="12065" cy="12700"/>
            </a:xfrm>
            <a:custGeom>
              <a:avLst/>
              <a:gdLst>
                <a:gd name="T0" fmla="*/ 19 w 19"/>
                <a:gd name="T1" fmla="*/ 20 h 20"/>
                <a:gd name="T2" fmla="*/ 19 w 19"/>
                <a:gd name="T3" fmla="*/ 16 h 20"/>
                <a:gd name="T4" fmla="*/ 19 w 19"/>
                <a:gd name="T5" fmla="*/ 8 h 20"/>
                <a:gd name="T6" fmla="*/ 19 w 19"/>
                <a:gd name="T7" fmla="*/ 4 h 20"/>
                <a:gd name="T8" fmla="*/ 19 w 19"/>
                <a:gd name="T9" fmla="*/ 4 h 20"/>
                <a:gd name="T10" fmla="*/ 15 w 19"/>
                <a:gd name="T11" fmla="*/ 0 h 20"/>
                <a:gd name="T12" fmla="*/ 12 w 19"/>
                <a:gd name="T13" fmla="*/ 0 h 20"/>
                <a:gd name="T14" fmla="*/ 4 w 19"/>
                <a:gd name="T15" fmla="*/ 0 h 20"/>
                <a:gd name="T16" fmla="*/ 0 w 19"/>
                <a:gd name="T17" fmla="*/ 4 h 20"/>
                <a:gd name="T18" fmla="*/ 19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20"/>
                  </a:moveTo>
                  <a:lnTo>
                    <a:pt x="19" y="16"/>
                  </a:lnTo>
                  <a:lnTo>
                    <a:pt x="19" y="8"/>
                  </a:lnTo>
                  <a:lnTo>
                    <a:pt x="19" y="4"/>
                  </a:lnTo>
                  <a:lnTo>
                    <a:pt x="19" y="4"/>
                  </a:lnTo>
                  <a:lnTo>
                    <a:pt x="15" y="0"/>
                  </a:lnTo>
                  <a:lnTo>
                    <a:pt x="12" y="0"/>
                  </a:lnTo>
                  <a:lnTo>
                    <a:pt x="4" y="0"/>
                  </a:lnTo>
                  <a:lnTo>
                    <a:pt x="0" y="4"/>
                  </a:lnTo>
                  <a:lnTo>
                    <a:pt x="19"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0" name="Freeform 1279"/>
            <p:cNvSpPr>
              <a:spLocks/>
            </p:cNvSpPr>
            <p:nvPr/>
          </p:nvSpPr>
          <p:spPr bwMode="auto">
            <a:xfrm>
              <a:off x="3354070" y="1492250"/>
              <a:ext cx="12065" cy="12065"/>
            </a:xfrm>
            <a:custGeom>
              <a:avLst/>
              <a:gdLst>
                <a:gd name="T0" fmla="*/ 4 w 19"/>
                <a:gd name="T1" fmla="*/ 0 h 19"/>
                <a:gd name="T2" fmla="*/ 4 w 19"/>
                <a:gd name="T3" fmla="*/ 4 h 19"/>
                <a:gd name="T4" fmla="*/ 0 w 19"/>
                <a:gd name="T5" fmla="*/ 8 h 19"/>
                <a:gd name="T6" fmla="*/ 4 w 19"/>
                <a:gd name="T7" fmla="*/ 12 h 19"/>
                <a:gd name="T8" fmla="*/ 4 w 19"/>
                <a:gd name="T9" fmla="*/ 15 h 19"/>
                <a:gd name="T10" fmla="*/ 8 w 19"/>
                <a:gd name="T11" fmla="*/ 15 h 19"/>
                <a:gd name="T12" fmla="*/ 12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4" y="4"/>
                  </a:lnTo>
                  <a:lnTo>
                    <a:pt x="0" y="8"/>
                  </a:lnTo>
                  <a:lnTo>
                    <a:pt x="4" y="12"/>
                  </a:lnTo>
                  <a:lnTo>
                    <a:pt x="4" y="15"/>
                  </a:lnTo>
                  <a:lnTo>
                    <a:pt x="8" y="15"/>
                  </a:lnTo>
                  <a:lnTo>
                    <a:pt x="12"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1" name="Freeform 1280"/>
            <p:cNvSpPr>
              <a:spLocks/>
            </p:cNvSpPr>
            <p:nvPr/>
          </p:nvSpPr>
          <p:spPr bwMode="auto">
            <a:xfrm>
              <a:off x="3356610" y="854075"/>
              <a:ext cx="650875" cy="647700"/>
            </a:xfrm>
            <a:custGeom>
              <a:avLst/>
              <a:gdLst>
                <a:gd name="T0" fmla="*/ 1013 w 1025"/>
                <a:gd name="T1" fmla="*/ 7 h 1020"/>
                <a:gd name="T2" fmla="*/ 1005 w 1025"/>
                <a:gd name="T3" fmla="*/ 0 h 1020"/>
                <a:gd name="T4" fmla="*/ 0 w 1025"/>
                <a:gd name="T5" fmla="*/ 1005 h 1020"/>
                <a:gd name="T6" fmla="*/ 15 w 1025"/>
                <a:gd name="T7" fmla="*/ 1020 h 1020"/>
                <a:gd name="T8" fmla="*/ 1025 w 1025"/>
                <a:gd name="T9" fmla="*/ 15 h 1020"/>
                <a:gd name="T10" fmla="*/ 1013 w 1025"/>
                <a:gd name="T11" fmla="*/ 7 h 1020"/>
              </a:gdLst>
              <a:ahLst/>
              <a:cxnLst>
                <a:cxn ang="0">
                  <a:pos x="T0" y="T1"/>
                </a:cxn>
                <a:cxn ang="0">
                  <a:pos x="T2" y="T3"/>
                </a:cxn>
                <a:cxn ang="0">
                  <a:pos x="T4" y="T5"/>
                </a:cxn>
                <a:cxn ang="0">
                  <a:pos x="T6" y="T7"/>
                </a:cxn>
                <a:cxn ang="0">
                  <a:pos x="T8" y="T9"/>
                </a:cxn>
                <a:cxn ang="0">
                  <a:pos x="T10" y="T11"/>
                </a:cxn>
              </a:cxnLst>
              <a:rect l="0" t="0" r="r" b="b"/>
              <a:pathLst>
                <a:path w="1025" h="1020">
                  <a:moveTo>
                    <a:pt x="1013" y="7"/>
                  </a:moveTo>
                  <a:lnTo>
                    <a:pt x="1005" y="0"/>
                  </a:lnTo>
                  <a:lnTo>
                    <a:pt x="0" y="1005"/>
                  </a:lnTo>
                  <a:lnTo>
                    <a:pt x="15" y="1020"/>
                  </a:lnTo>
                  <a:lnTo>
                    <a:pt x="1025" y="15"/>
                  </a:lnTo>
                  <a:lnTo>
                    <a:pt x="1013"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2" name="Freeform 1281"/>
            <p:cNvSpPr>
              <a:spLocks/>
            </p:cNvSpPr>
            <p:nvPr/>
          </p:nvSpPr>
          <p:spPr bwMode="auto">
            <a:xfrm>
              <a:off x="3994785" y="851535"/>
              <a:ext cx="12700" cy="12065"/>
            </a:xfrm>
            <a:custGeom>
              <a:avLst/>
              <a:gdLst>
                <a:gd name="T0" fmla="*/ 20 w 20"/>
                <a:gd name="T1" fmla="*/ 19 h 19"/>
                <a:gd name="T2" fmla="*/ 20 w 20"/>
                <a:gd name="T3" fmla="*/ 15 h 19"/>
                <a:gd name="T4" fmla="*/ 20 w 20"/>
                <a:gd name="T5" fmla="*/ 8 h 19"/>
                <a:gd name="T6" fmla="*/ 20 w 20"/>
                <a:gd name="T7" fmla="*/ 4 h 19"/>
                <a:gd name="T8" fmla="*/ 20 w 20"/>
                <a:gd name="T9" fmla="*/ 4 h 19"/>
                <a:gd name="T10" fmla="*/ 16 w 20"/>
                <a:gd name="T11" fmla="*/ 0 h 19"/>
                <a:gd name="T12" fmla="*/ 12 w 20"/>
                <a:gd name="T13" fmla="*/ 0 h 19"/>
                <a:gd name="T14" fmla="*/ 4 w 20"/>
                <a:gd name="T15" fmla="*/ 0 h 19"/>
                <a:gd name="T16" fmla="*/ 0 w 20"/>
                <a:gd name="T17" fmla="*/ 4 h 19"/>
                <a:gd name="T18" fmla="*/ 20 w 2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19"/>
                  </a:moveTo>
                  <a:lnTo>
                    <a:pt x="20" y="15"/>
                  </a:lnTo>
                  <a:lnTo>
                    <a:pt x="20" y="8"/>
                  </a:lnTo>
                  <a:lnTo>
                    <a:pt x="20" y="4"/>
                  </a:lnTo>
                  <a:lnTo>
                    <a:pt x="20" y="4"/>
                  </a:lnTo>
                  <a:lnTo>
                    <a:pt x="16" y="0"/>
                  </a:lnTo>
                  <a:lnTo>
                    <a:pt x="12" y="0"/>
                  </a:lnTo>
                  <a:lnTo>
                    <a:pt x="4" y="0"/>
                  </a:lnTo>
                  <a:lnTo>
                    <a:pt x="0" y="4"/>
                  </a:lnTo>
                  <a:lnTo>
                    <a:pt x="20"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3" name="Freeform 1282"/>
            <p:cNvSpPr>
              <a:spLocks/>
            </p:cNvSpPr>
            <p:nvPr/>
          </p:nvSpPr>
          <p:spPr bwMode="auto">
            <a:xfrm>
              <a:off x="3566795" y="1492250"/>
              <a:ext cx="14605" cy="12065"/>
            </a:xfrm>
            <a:custGeom>
              <a:avLst/>
              <a:gdLst>
                <a:gd name="T0" fmla="*/ 4 w 23"/>
                <a:gd name="T1" fmla="*/ 0 h 19"/>
                <a:gd name="T2" fmla="*/ 4 w 23"/>
                <a:gd name="T3" fmla="*/ 4 h 19"/>
                <a:gd name="T4" fmla="*/ 0 w 23"/>
                <a:gd name="T5" fmla="*/ 8 h 19"/>
                <a:gd name="T6" fmla="*/ 4 w 23"/>
                <a:gd name="T7" fmla="*/ 12 h 19"/>
                <a:gd name="T8" fmla="*/ 4 w 23"/>
                <a:gd name="T9" fmla="*/ 15 h 19"/>
                <a:gd name="T10" fmla="*/ 8 w 23"/>
                <a:gd name="T11" fmla="*/ 15 h 19"/>
                <a:gd name="T12" fmla="*/ 12 w 23"/>
                <a:gd name="T13" fmla="*/ 19 h 19"/>
                <a:gd name="T14" fmla="*/ 16 w 23"/>
                <a:gd name="T15" fmla="*/ 19 h 19"/>
                <a:gd name="T16" fmla="*/ 23 w 23"/>
                <a:gd name="T17" fmla="*/ 15 h 19"/>
                <a:gd name="T18" fmla="*/ 4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4" y="0"/>
                  </a:moveTo>
                  <a:lnTo>
                    <a:pt x="4" y="4"/>
                  </a:lnTo>
                  <a:lnTo>
                    <a:pt x="0" y="8"/>
                  </a:lnTo>
                  <a:lnTo>
                    <a:pt x="4" y="12"/>
                  </a:lnTo>
                  <a:lnTo>
                    <a:pt x="4" y="15"/>
                  </a:lnTo>
                  <a:lnTo>
                    <a:pt x="8" y="15"/>
                  </a:lnTo>
                  <a:lnTo>
                    <a:pt x="12" y="19"/>
                  </a:lnTo>
                  <a:lnTo>
                    <a:pt x="16" y="19"/>
                  </a:lnTo>
                  <a:lnTo>
                    <a:pt x="23"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4" name="Freeform 1283"/>
            <p:cNvSpPr>
              <a:spLocks/>
            </p:cNvSpPr>
            <p:nvPr/>
          </p:nvSpPr>
          <p:spPr bwMode="auto">
            <a:xfrm>
              <a:off x="3569335" y="960120"/>
              <a:ext cx="544830" cy="541655"/>
            </a:xfrm>
            <a:custGeom>
              <a:avLst/>
              <a:gdLst>
                <a:gd name="T0" fmla="*/ 846 w 858"/>
                <a:gd name="T1" fmla="*/ 8 h 853"/>
                <a:gd name="T2" fmla="*/ 838 w 858"/>
                <a:gd name="T3" fmla="*/ 0 h 853"/>
                <a:gd name="T4" fmla="*/ 0 w 858"/>
                <a:gd name="T5" fmla="*/ 838 h 853"/>
                <a:gd name="T6" fmla="*/ 19 w 858"/>
                <a:gd name="T7" fmla="*/ 853 h 853"/>
                <a:gd name="T8" fmla="*/ 858 w 858"/>
                <a:gd name="T9" fmla="*/ 16 h 853"/>
                <a:gd name="T10" fmla="*/ 846 w 858"/>
                <a:gd name="T11" fmla="*/ 8 h 853"/>
              </a:gdLst>
              <a:ahLst/>
              <a:cxnLst>
                <a:cxn ang="0">
                  <a:pos x="T0" y="T1"/>
                </a:cxn>
                <a:cxn ang="0">
                  <a:pos x="T2" y="T3"/>
                </a:cxn>
                <a:cxn ang="0">
                  <a:pos x="T4" y="T5"/>
                </a:cxn>
                <a:cxn ang="0">
                  <a:pos x="T6" y="T7"/>
                </a:cxn>
                <a:cxn ang="0">
                  <a:pos x="T8" y="T9"/>
                </a:cxn>
                <a:cxn ang="0">
                  <a:pos x="T10" y="T11"/>
                </a:cxn>
              </a:cxnLst>
              <a:rect l="0" t="0" r="r" b="b"/>
              <a:pathLst>
                <a:path w="858" h="853">
                  <a:moveTo>
                    <a:pt x="846" y="8"/>
                  </a:moveTo>
                  <a:lnTo>
                    <a:pt x="838" y="0"/>
                  </a:lnTo>
                  <a:lnTo>
                    <a:pt x="0" y="838"/>
                  </a:lnTo>
                  <a:lnTo>
                    <a:pt x="19" y="853"/>
                  </a:lnTo>
                  <a:lnTo>
                    <a:pt x="858" y="16"/>
                  </a:lnTo>
                  <a:lnTo>
                    <a:pt x="846"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5" name="Freeform 1284"/>
            <p:cNvSpPr>
              <a:spLocks/>
            </p:cNvSpPr>
            <p:nvPr/>
          </p:nvSpPr>
          <p:spPr bwMode="auto">
            <a:xfrm>
              <a:off x="4101465" y="957580"/>
              <a:ext cx="12700" cy="12700"/>
            </a:xfrm>
            <a:custGeom>
              <a:avLst/>
              <a:gdLst>
                <a:gd name="T0" fmla="*/ 20 w 20"/>
                <a:gd name="T1" fmla="*/ 20 h 20"/>
                <a:gd name="T2" fmla="*/ 20 w 20"/>
                <a:gd name="T3" fmla="*/ 16 h 20"/>
                <a:gd name="T4" fmla="*/ 20 w 20"/>
                <a:gd name="T5" fmla="*/ 8 h 20"/>
                <a:gd name="T6" fmla="*/ 20 w 20"/>
                <a:gd name="T7" fmla="*/ 4 h 20"/>
                <a:gd name="T8" fmla="*/ 20 w 20"/>
                <a:gd name="T9" fmla="*/ 4 h 20"/>
                <a:gd name="T10" fmla="*/ 16 w 20"/>
                <a:gd name="T11" fmla="*/ 0 h 20"/>
                <a:gd name="T12" fmla="*/ 12 w 20"/>
                <a:gd name="T13" fmla="*/ 0 h 20"/>
                <a:gd name="T14" fmla="*/ 4 w 20"/>
                <a:gd name="T15" fmla="*/ 0 h 20"/>
                <a:gd name="T16" fmla="*/ 0 w 20"/>
                <a:gd name="T17" fmla="*/ 4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8"/>
                  </a:lnTo>
                  <a:lnTo>
                    <a:pt x="20" y="4"/>
                  </a:lnTo>
                  <a:lnTo>
                    <a:pt x="20" y="4"/>
                  </a:lnTo>
                  <a:lnTo>
                    <a:pt x="16" y="0"/>
                  </a:lnTo>
                  <a:lnTo>
                    <a:pt x="12" y="0"/>
                  </a:lnTo>
                  <a:lnTo>
                    <a:pt x="4" y="0"/>
                  </a:lnTo>
                  <a:lnTo>
                    <a:pt x="0" y="4"/>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a:ea typeface="Times New Roman"/>
                </a:rPr>
                <a:t> </a:t>
              </a:r>
            </a:p>
          </p:txBody>
        </p:sp>
        <p:sp>
          <p:nvSpPr>
            <p:cNvPr id="1286" name="Freeform 1285"/>
            <p:cNvSpPr>
              <a:spLocks/>
            </p:cNvSpPr>
            <p:nvPr/>
          </p:nvSpPr>
          <p:spPr bwMode="auto">
            <a:xfrm>
              <a:off x="3779520" y="1492250"/>
              <a:ext cx="15240" cy="12065"/>
            </a:xfrm>
            <a:custGeom>
              <a:avLst/>
              <a:gdLst>
                <a:gd name="T0" fmla="*/ 4 w 24"/>
                <a:gd name="T1" fmla="*/ 0 h 19"/>
                <a:gd name="T2" fmla="*/ 4 w 24"/>
                <a:gd name="T3" fmla="*/ 4 h 19"/>
                <a:gd name="T4" fmla="*/ 0 w 24"/>
                <a:gd name="T5" fmla="*/ 8 h 19"/>
                <a:gd name="T6" fmla="*/ 4 w 24"/>
                <a:gd name="T7" fmla="*/ 12 h 19"/>
                <a:gd name="T8" fmla="*/ 4 w 24"/>
                <a:gd name="T9" fmla="*/ 15 h 19"/>
                <a:gd name="T10" fmla="*/ 8 w 24"/>
                <a:gd name="T11" fmla="*/ 15 h 19"/>
                <a:gd name="T12" fmla="*/ 12 w 24"/>
                <a:gd name="T13" fmla="*/ 19 h 19"/>
                <a:gd name="T14" fmla="*/ 16 w 24"/>
                <a:gd name="T15" fmla="*/ 19 h 19"/>
                <a:gd name="T16" fmla="*/ 24 w 24"/>
                <a:gd name="T17" fmla="*/ 15 h 19"/>
                <a:gd name="T18" fmla="*/ 4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4" y="0"/>
                  </a:moveTo>
                  <a:lnTo>
                    <a:pt x="4" y="4"/>
                  </a:lnTo>
                  <a:lnTo>
                    <a:pt x="0" y="8"/>
                  </a:lnTo>
                  <a:lnTo>
                    <a:pt x="4" y="12"/>
                  </a:lnTo>
                  <a:lnTo>
                    <a:pt x="4" y="15"/>
                  </a:lnTo>
                  <a:lnTo>
                    <a:pt x="8" y="15"/>
                  </a:lnTo>
                  <a:lnTo>
                    <a:pt x="12" y="19"/>
                  </a:lnTo>
                  <a:lnTo>
                    <a:pt x="16" y="19"/>
                  </a:lnTo>
                  <a:lnTo>
                    <a:pt x="24"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7" name="Freeform 1286"/>
            <p:cNvSpPr>
              <a:spLocks/>
            </p:cNvSpPr>
            <p:nvPr/>
          </p:nvSpPr>
          <p:spPr bwMode="auto">
            <a:xfrm>
              <a:off x="3782060" y="1066800"/>
              <a:ext cx="438150" cy="434975"/>
            </a:xfrm>
            <a:custGeom>
              <a:avLst/>
              <a:gdLst>
                <a:gd name="T0" fmla="*/ 678 w 690"/>
                <a:gd name="T1" fmla="*/ 7 h 685"/>
                <a:gd name="T2" fmla="*/ 671 w 690"/>
                <a:gd name="T3" fmla="*/ 0 h 685"/>
                <a:gd name="T4" fmla="*/ 0 w 690"/>
                <a:gd name="T5" fmla="*/ 670 h 685"/>
                <a:gd name="T6" fmla="*/ 20 w 690"/>
                <a:gd name="T7" fmla="*/ 685 h 685"/>
                <a:gd name="T8" fmla="*/ 690 w 690"/>
                <a:gd name="T9" fmla="*/ 15 h 685"/>
                <a:gd name="T10" fmla="*/ 678 w 690"/>
                <a:gd name="T11" fmla="*/ 7 h 685"/>
              </a:gdLst>
              <a:ahLst/>
              <a:cxnLst>
                <a:cxn ang="0">
                  <a:pos x="T0" y="T1"/>
                </a:cxn>
                <a:cxn ang="0">
                  <a:pos x="T2" y="T3"/>
                </a:cxn>
                <a:cxn ang="0">
                  <a:pos x="T4" y="T5"/>
                </a:cxn>
                <a:cxn ang="0">
                  <a:pos x="T6" y="T7"/>
                </a:cxn>
                <a:cxn ang="0">
                  <a:pos x="T8" y="T9"/>
                </a:cxn>
                <a:cxn ang="0">
                  <a:pos x="T10" y="T11"/>
                </a:cxn>
              </a:cxnLst>
              <a:rect l="0" t="0" r="r" b="b"/>
              <a:pathLst>
                <a:path w="690" h="685">
                  <a:moveTo>
                    <a:pt x="678" y="7"/>
                  </a:moveTo>
                  <a:lnTo>
                    <a:pt x="671" y="0"/>
                  </a:lnTo>
                  <a:lnTo>
                    <a:pt x="0" y="670"/>
                  </a:lnTo>
                  <a:lnTo>
                    <a:pt x="20" y="685"/>
                  </a:lnTo>
                  <a:lnTo>
                    <a:pt x="690" y="15"/>
                  </a:lnTo>
                  <a:lnTo>
                    <a:pt x="678"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8" name="Freeform 1287"/>
            <p:cNvSpPr>
              <a:spLocks/>
            </p:cNvSpPr>
            <p:nvPr/>
          </p:nvSpPr>
          <p:spPr bwMode="auto">
            <a:xfrm>
              <a:off x="4208145" y="1064260"/>
              <a:ext cx="12065" cy="12065"/>
            </a:xfrm>
            <a:custGeom>
              <a:avLst/>
              <a:gdLst>
                <a:gd name="T0" fmla="*/ 19 w 19"/>
                <a:gd name="T1" fmla="*/ 19 h 19"/>
                <a:gd name="T2" fmla="*/ 19 w 19"/>
                <a:gd name="T3" fmla="*/ 15 h 19"/>
                <a:gd name="T4" fmla="*/ 19 w 19"/>
                <a:gd name="T5" fmla="*/ 11 h 19"/>
                <a:gd name="T6" fmla="*/ 19 w 19"/>
                <a:gd name="T7" fmla="*/ 4 h 19"/>
                <a:gd name="T8" fmla="*/ 19 w 19"/>
                <a:gd name="T9" fmla="*/ 4 h 19"/>
                <a:gd name="T10" fmla="*/ 15 w 19"/>
                <a:gd name="T11" fmla="*/ 0 h 19"/>
                <a:gd name="T12" fmla="*/ 11 w 19"/>
                <a:gd name="T13" fmla="*/ 0 h 19"/>
                <a:gd name="T14" fmla="*/ 4 w 19"/>
                <a:gd name="T15" fmla="*/ 0 h 19"/>
                <a:gd name="T16" fmla="*/ 0 w 19"/>
                <a:gd name="T17" fmla="*/ 4 h 19"/>
                <a:gd name="T18" fmla="*/ 19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19"/>
                  </a:moveTo>
                  <a:lnTo>
                    <a:pt x="19" y="15"/>
                  </a:lnTo>
                  <a:lnTo>
                    <a:pt x="19" y="11"/>
                  </a:lnTo>
                  <a:lnTo>
                    <a:pt x="19" y="4"/>
                  </a:lnTo>
                  <a:lnTo>
                    <a:pt x="19" y="4"/>
                  </a:lnTo>
                  <a:lnTo>
                    <a:pt x="15" y="0"/>
                  </a:lnTo>
                  <a:lnTo>
                    <a:pt x="11" y="0"/>
                  </a:lnTo>
                  <a:lnTo>
                    <a:pt x="4" y="0"/>
                  </a:lnTo>
                  <a:lnTo>
                    <a:pt x="0" y="4"/>
                  </a:lnTo>
                  <a:lnTo>
                    <a:pt x="19"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9" name="Freeform 1288"/>
            <p:cNvSpPr>
              <a:spLocks/>
            </p:cNvSpPr>
            <p:nvPr/>
          </p:nvSpPr>
          <p:spPr bwMode="auto">
            <a:xfrm>
              <a:off x="3992880" y="1492250"/>
              <a:ext cx="14605" cy="12065"/>
            </a:xfrm>
            <a:custGeom>
              <a:avLst/>
              <a:gdLst>
                <a:gd name="T0" fmla="*/ 3 w 23"/>
                <a:gd name="T1" fmla="*/ 0 h 19"/>
                <a:gd name="T2" fmla="*/ 3 w 23"/>
                <a:gd name="T3" fmla="*/ 4 h 19"/>
                <a:gd name="T4" fmla="*/ 0 w 23"/>
                <a:gd name="T5" fmla="*/ 8 h 19"/>
                <a:gd name="T6" fmla="*/ 3 w 23"/>
                <a:gd name="T7" fmla="*/ 12 h 19"/>
                <a:gd name="T8" fmla="*/ 3 w 23"/>
                <a:gd name="T9" fmla="*/ 15 h 19"/>
                <a:gd name="T10" fmla="*/ 7 w 23"/>
                <a:gd name="T11" fmla="*/ 15 h 19"/>
                <a:gd name="T12" fmla="*/ 11 w 23"/>
                <a:gd name="T13" fmla="*/ 19 h 19"/>
                <a:gd name="T14" fmla="*/ 15 w 23"/>
                <a:gd name="T15" fmla="*/ 19 h 19"/>
                <a:gd name="T16" fmla="*/ 23 w 23"/>
                <a:gd name="T17" fmla="*/ 15 h 19"/>
                <a:gd name="T18" fmla="*/ 3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0"/>
                  </a:moveTo>
                  <a:lnTo>
                    <a:pt x="3" y="4"/>
                  </a:lnTo>
                  <a:lnTo>
                    <a:pt x="0" y="8"/>
                  </a:lnTo>
                  <a:lnTo>
                    <a:pt x="3" y="12"/>
                  </a:lnTo>
                  <a:lnTo>
                    <a:pt x="3" y="15"/>
                  </a:lnTo>
                  <a:lnTo>
                    <a:pt x="7" y="15"/>
                  </a:lnTo>
                  <a:lnTo>
                    <a:pt x="11" y="19"/>
                  </a:lnTo>
                  <a:lnTo>
                    <a:pt x="15" y="19"/>
                  </a:lnTo>
                  <a:lnTo>
                    <a:pt x="23" y="15"/>
                  </a:lnTo>
                  <a:lnTo>
                    <a:pt x="3"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0" name="Freeform 1289"/>
            <p:cNvSpPr>
              <a:spLocks/>
            </p:cNvSpPr>
            <p:nvPr/>
          </p:nvSpPr>
          <p:spPr bwMode="auto">
            <a:xfrm>
              <a:off x="3994785" y="1172845"/>
              <a:ext cx="332105" cy="328930"/>
            </a:xfrm>
            <a:custGeom>
              <a:avLst/>
              <a:gdLst>
                <a:gd name="T0" fmla="*/ 511 w 523"/>
                <a:gd name="T1" fmla="*/ 8 h 518"/>
                <a:gd name="T2" fmla="*/ 503 w 523"/>
                <a:gd name="T3" fmla="*/ 0 h 518"/>
                <a:gd name="T4" fmla="*/ 0 w 523"/>
                <a:gd name="T5" fmla="*/ 503 h 518"/>
                <a:gd name="T6" fmla="*/ 20 w 523"/>
                <a:gd name="T7" fmla="*/ 518 h 518"/>
                <a:gd name="T8" fmla="*/ 523 w 523"/>
                <a:gd name="T9" fmla="*/ 16 h 518"/>
                <a:gd name="T10" fmla="*/ 511 w 523"/>
                <a:gd name="T11" fmla="*/ 8 h 518"/>
              </a:gdLst>
              <a:ahLst/>
              <a:cxnLst>
                <a:cxn ang="0">
                  <a:pos x="T0" y="T1"/>
                </a:cxn>
                <a:cxn ang="0">
                  <a:pos x="T2" y="T3"/>
                </a:cxn>
                <a:cxn ang="0">
                  <a:pos x="T4" y="T5"/>
                </a:cxn>
                <a:cxn ang="0">
                  <a:pos x="T6" y="T7"/>
                </a:cxn>
                <a:cxn ang="0">
                  <a:pos x="T8" y="T9"/>
                </a:cxn>
                <a:cxn ang="0">
                  <a:pos x="T10" y="T11"/>
                </a:cxn>
              </a:cxnLst>
              <a:rect l="0" t="0" r="r" b="b"/>
              <a:pathLst>
                <a:path w="523" h="518">
                  <a:moveTo>
                    <a:pt x="511" y="8"/>
                  </a:moveTo>
                  <a:lnTo>
                    <a:pt x="503" y="0"/>
                  </a:lnTo>
                  <a:lnTo>
                    <a:pt x="0" y="503"/>
                  </a:lnTo>
                  <a:lnTo>
                    <a:pt x="20" y="518"/>
                  </a:lnTo>
                  <a:lnTo>
                    <a:pt x="523" y="16"/>
                  </a:lnTo>
                  <a:lnTo>
                    <a:pt x="511"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1" name="Freeform 1290"/>
            <p:cNvSpPr>
              <a:spLocks/>
            </p:cNvSpPr>
            <p:nvPr/>
          </p:nvSpPr>
          <p:spPr bwMode="auto">
            <a:xfrm>
              <a:off x="4314190" y="1170305"/>
              <a:ext cx="12700" cy="12700"/>
            </a:xfrm>
            <a:custGeom>
              <a:avLst/>
              <a:gdLst>
                <a:gd name="T0" fmla="*/ 20 w 20"/>
                <a:gd name="T1" fmla="*/ 20 h 20"/>
                <a:gd name="T2" fmla="*/ 20 w 20"/>
                <a:gd name="T3" fmla="*/ 16 h 20"/>
                <a:gd name="T4" fmla="*/ 20 w 20"/>
                <a:gd name="T5" fmla="*/ 12 h 20"/>
                <a:gd name="T6" fmla="*/ 20 w 20"/>
                <a:gd name="T7" fmla="*/ 4 h 20"/>
                <a:gd name="T8" fmla="*/ 20 w 20"/>
                <a:gd name="T9" fmla="*/ 4 h 20"/>
                <a:gd name="T10" fmla="*/ 16 w 20"/>
                <a:gd name="T11" fmla="*/ 0 h 20"/>
                <a:gd name="T12" fmla="*/ 12 w 20"/>
                <a:gd name="T13" fmla="*/ 0 h 20"/>
                <a:gd name="T14" fmla="*/ 4 w 20"/>
                <a:gd name="T15" fmla="*/ 0 h 20"/>
                <a:gd name="T16" fmla="*/ 0 w 20"/>
                <a:gd name="T17" fmla="*/ 4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12"/>
                  </a:lnTo>
                  <a:lnTo>
                    <a:pt x="20" y="4"/>
                  </a:lnTo>
                  <a:lnTo>
                    <a:pt x="20" y="4"/>
                  </a:lnTo>
                  <a:lnTo>
                    <a:pt x="16" y="0"/>
                  </a:lnTo>
                  <a:lnTo>
                    <a:pt x="12" y="0"/>
                  </a:lnTo>
                  <a:lnTo>
                    <a:pt x="4" y="0"/>
                  </a:lnTo>
                  <a:lnTo>
                    <a:pt x="0" y="4"/>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2" name="Freeform 1291"/>
            <p:cNvSpPr>
              <a:spLocks/>
            </p:cNvSpPr>
            <p:nvPr/>
          </p:nvSpPr>
          <p:spPr bwMode="auto">
            <a:xfrm>
              <a:off x="4205605" y="1492250"/>
              <a:ext cx="14605" cy="12065"/>
            </a:xfrm>
            <a:custGeom>
              <a:avLst/>
              <a:gdLst>
                <a:gd name="T0" fmla="*/ 4 w 23"/>
                <a:gd name="T1" fmla="*/ 0 h 19"/>
                <a:gd name="T2" fmla="*/ 4 w 23"/>
                <a:gd name="T3" fmla="*/ 4 h 19"/>
                <a:gd name="T4" fmla="*/ 0 w 23"/>
                <a:gd name="T5" fmla="*/ 8 h 19"/>
                <a:gd name="T6" fmla="*/ 4 w 23"/>
                <a:gd name="T7" fmla="*/ 12 h 19"/>
                <a:gd name="T8" fmla="*/ 4 w 23"/>
                <a:gd name="T9" fmla="*/ 15 h 19"/>
                <a:gd name="T10" fmla="*/ 8 w 23"/>
                <a:gd name="T11" fmla="*/ 15 h 19"/>
                <a:gd name="T12" fmla="*/ 11 w 23"/>
                <a:gd name="T13" fmla="*/ 19 h 19"/>
                <a:gd name="T14" fmla="*/ 15 w 23"/>
                <a:gd name="T15" fmla="*/ 19 h 19"/>
                <a:gd name="T16" fmla="*/ 23 w 23"/>
                <a:gd name="T17" fmla="*/ 15 h 19"/>
                <a:gd name="T18" fmla="*/ 4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4" y="0"/>
                  </a:moveTo>
                  <a:lnTo>
                    <a:pt x="4" y="4"/>
                  </a:lnTo>
                  <a:lnTo>
                    <a:pt x="0" y="8"/>
                  </a:lnTo>
                  <a:lnTo>
                    <a:pt x="4" y="12"/>
                  </a:lnTo>
                  <a:lnTo>
                    <a:pt x="4" y="15"/>
                  </a:lnTo>
                  <a:lnTo>
                    <a:pt x="8" y="15"/>
                  </a:lnTo>
                  <a:lnTo>
                    <a:pt x="11" y="19"/>
                  </a:lnTo>
                  <a:lnTo>
                    <a:pt x="15" y="19"/>
                  </a:lnTo>
                  <a:lnTo>
                    <a:pt x="23"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3" name="Freeform 1292"/>
            <p:cNvSpPr>
              <a:spLocks/>
            </p:cNvSpPr>
            <p:nvPr/>
          </p:nvSpPr>
          <p:spPr bwMode="auto">
            <a:xfrm>
              <a:off x="4208145" y="1279525"/>
              <a:ext cx="224790" cy="222250"/>
            </a:xfrm>
            <a:custGeom>
              <a:avLst/>
              <a:gdLst>
                <a:gd name="T0" fmla="*/ 343 w 354"/>
                <a:gd name="T1" fmla="*/ 8 h 350"/>
                <a:gd name="T2" fmla="*/ 335 w 354"/>
                <a:gd name="T3" fmla="*/ 0 h 350"/>
                <a:gd name="T4" fmla="*/ 0 w 354"/>
                <a:gd name="T5" fmla="*/ 335 h 350"/>
                <a:gd name="T6" fmla="*/ 19 w 354"/>
                <a:gd name="T7" fmla="*/ 350 h 350"/>
                <a:gd name="T8" fmla="*/ 354 w 354"/>
                <a:gd name="T9" fmla="*/ 15 h 350"/>
                <a:gd name="T10" fmla="*/ 343 w 354"/>
                <a:gd name="T11" fmla="*/ 8 h 350"/>
              </a:gdLst>
              <a:ahLst/>
              <a:cxnLst>
                <a:cxn ang="0">
                  <a:pos x="T0" y="T1"/>
                </a:cxn>
                <a:cxn ang="0">
                  <a:pos x="T2" y="T3"/>
                </a:cxn>
                <a:cxn ang="0">
                  <a:pos x="T4" y="T5"/>
                </a:cxn>
                <a:cxn ang="0">
                  <a:pos x="T6" y="T7"/>
                </a:cxn>
                <a:cxn ang="0">
                  <a:pos x="T8" y="T9"/>
                </a:cxn>
                <a:cxn ang="0">
                  <a:pos x="T10" y="T11"/>
                </a:cxn>
              </a:cxnLst>
              <a:rect l="0" t="0" r="r" b="b"/>
              <a:pathLst>
                <a:path w="354" h="350">
                  <a:moveTo>
                    <a:pt x="343" y="8"/>
                  </a:moveTo>
                  <a:lnTo>
                    <a:pt x="335" y="0"/>
                  </a:lnTo>
                  <a:lnTo>
                    <a:pt x="0" y="335"/>
                  </a:lnTo>
                  <a:lnTo>
                    <a:pt x="19" y="350"/>
                  </a:lnTo>
                  <a:lnTo>
                    <a:pt x="354" y="15"/>
                  </a:lnTo>
                  <a:lnTo>
                    <a:pt x="34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4" name="Freeform 1293"/>
            <p:cNvSpPr>
              <a:spLocks/>
            </p:cNvSpPr>
            <p:nvPr/>
          </p:nvSpPr>
          <p:spPr bwMode="auto">
            <a:xfrm>
              <a:off x="4420870" y="1276985"/>
              <a:ext cx="12065" cy="12065"/>
            </a:xfrm>
            <a:custGeom>
              <a:avLst/>
              <a:gdLst>
                <a:gd name="T0" fmla="*/ 19 w 19"/>
                <a:gd name="T1" fmla="*/ 19 h 19"/>
                <a:gd name="T2" fmla="*/ 19 w 19"/>
                <a:gd name="T3" fmla="*/ 15 h 19"/>
                <a:gd name="T4" fmla="*/ 19 w 19"/>
                <a:gd name="T5" fmla="*/ 12 h 19"/>
                <a:gd name="T6" fmla="*/ 19 w 19"/>
                <a:gd name="T7" fmla="*/ 4 h 19"/>
                <a:gd name="T8" fmla="*/ 19 w 19"/>
                <a:gd name="T9" fmla="*/ 4 h 19"/>
                <a:gd name="T10" fmla="*/ 15 w 19"/>
                <a:gd name="T11" fmla="*/ 0 h 19"/>
                <a:gd name="T12" fmla="*/ 12 w 19"/>
                <a:gd name="T13" fmla="*/ 0 h 19"/>
                <a:gd name="T14" fmla="*/ 4 w 19"/>
                <a:gd name="T15" fmla="*/ 0 h 19"/>
                <a:gd name="T16" fmla="*/ 0 w 19"/>
                <a:gd name="T17" fmla="*/ 4 h 19"/>
                <a:gd name="T18" fmla="*/ 19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19"/>
                  </a:moveTo>
                  <a:lnTo>
                    <a:pt x="19" y="15"/>
                  </a:lnTo>
                  <a:lnTo>
                    <a:pt x="19" y="12"/>
                  </a:lnTo>
                  <a:lnTo>
                    <a:pt x="19" y="4"/>
                  </a:lnTo>
                  <a:lnTo>
                    <a:pt x="19" y="4"/>
                  </a:lnTo>
                  <a:lnTo>
                    <a:pt x="15" y="0"/>
                  </a:lnTo>
                  <a:lnTo>
                    <a:pt x="12" y="0"/>
                  </a:lnTo>
                  <a:lnTo>
                    <a:pt x="4" y="0"/>
                  </a:lnTo>
                  <a:lnTo>
                    <a:pt x="0" y="4"/>
                  </a:lnTo>
                  <a:lnTo>
                    <a:pt x="19"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5" name="Freeform 1294"/>
            <p:cNvSpPr>
              <a:spLocks/>
            </p:cNvSpPr>
            <p:nvPr/>
          </p:nvSpPr>
          <p:spPr bwMode="auto">
            <a:xfrm>
              <a:off x="4418330" y="1492250"/>
              <a:ext cx="14605" cy="12065"/>
            </a:xfrm>
            <a:custGeom>
              <a:avLst/>
              <a:gdLst>
                <a:gd name="T0" fmla="*/ 4 w 23"/>
                <a:gd name="T1" fmla="*/ 0 h 19"/>
                <a:gd name="T2" fmla="*/ 4 w 23"/>
                <a:gd name="T3" fmla="*/ 4 h 19"/>
                <a:gd name="T4" fmla="*/ 0 w 23"/>
                <a:gd name="T5" fmla="*/ 8 h 19"/>
                <a:gd name="T6" fmla="*/ 4 w 23"/>
                <a:gd name="T7" fmla="*/ 12 h 19"/>
                <a:gd name="T8" fmla="*/ 4 w 23"/>
                <a:gd name="T9" fmla="*/ 15 h 19"/>
                <a:gd name="T10" fmla="*/ 8 w 23"/>
                <a:gd name="T11" fmla="*/ 15 h 19"/>
                <a:gd name="T12" fmla="*/ 12 w 23"/>
                <a:gd name="T13" fmla="*/ 19 h 19"/>
                <a:gd name="T14" fmla="*/ 16 w 23"/>
                <a:gd name="T15" fmla="*/ 19 h 19"/>
                <a:gd name="T16" fmla="*/ 23 w 23"/>
                <a:gd name="T17" fmla="*/ 15 h 19"/>
                <a:gd name="T18" fmla="*/ 4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4" y="0"/>
                  </a:moveTo>
                  <a:lnTo>
                    <a:pt x="4" y="4"/>
                  </a:lnTo>
                  <a:lnTo>
                    <a:pt x="0" y="8"/>
                  </a:lnTo>
                  <a:lnTo>
                    <a:pt x="4" y="12"/>
                  </a:lnTo>
                  <a:lnTo>
                    <a:pt x="4" y="15"/>
                  </a:lnTo>
                  <a:lnTo>
                    <a:pt x="8" y="15"/>
                  </a:lnTo>
                  <a:lnTo>
                    <a:pt x="12" y="19"/>
                  </a:lnTo>
                  <a:lnTo>
                    <a:pt x="16" y="19"/>
                  </a:lnTo>
                  <a:lnTo>
                    <a:pt x="23"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6" name="Freeform 1295"/>
            <p:cNvSpPr>
              <a:spLocks/>
            </p:cNvSpPr>
            <p:nvPr/>
          </p:nvSpPr>
          <p:spPr bwMode="auto">
            <a:xfrm>
              <a:off x="4420870" y="1385570"/>
              <a:ext cx="118745" cy="116205"/>
            </a:xfrm>
            <a:custGeom>
              <a:avLst/>
              <a:gdLst>
                <a:gd name="T0" fmla="*/ 175 w 187"/>
                <a:gd name="T1" fmla="*/ 8 h 183"/>
                <a:gd name="T2" fmla="*/ 167 w 187"/>
                <a:gd name="T3" fmla="*/ 0 h 183"/>
                <a:gd name="T4" fmla="*/ 0 w 187"/>
                <a:gd name="T5" fmla="*/ 168 h 183"/>
                <a:gd name="T6" fmla="*/ 19 w 187"/>
                <a:gd name="T7" fmla="*/ 183 h 183"/>
                <a:gd name="T8" fmla="*/ 187 w 187"/>
                <a:gd name="T9" fmla="*/ 16 h 183"/>
                <a:gd name="T10" fmla="*/ 175 w 187"/>
                <a:gd name="T11" fmla="*/ 8 h 183"/>
              </a:gdLst>
              <a:ahLst/>
              <a:cxnLst>
                <a:cxn ang="0">
                  <a:pos x="T0" y="T1"/>
                </a:cxn>
                <a:cxn ang="0">
                  <a:pos x="T2" y="T3"/>
                </a:cxn>
                <a:cxn ang="0">
                  <a:pos x="T4" y="T5"/>
                </a:cxn>
                <a:cxn ang="0">
                  <a:pos x="T6" y="T7"/>
                </a:cxn>
                <a:cxn ang="0">
                  <a:pos x="T8" y="T9"/>
                </a:cxn>
                <a:cxn ang="0">
                  <a:pos x="T10" y="T11"/>
                </a:cxn>
              </a:cxnLst>
              <a:rect l="0" t="0" r="r" b="b"/>
              <a:pathLst>
                <a:path w="187" h="183">
                  <a:moveTo>
                    <a:pt x="175" y="8"/>
                  </a:moveTo>
                  <a:lnTo>
                    <a:pt x="167" y="0"/>
                  </a:lnTo>
                  <a:lnTo>
                    <a:pt x="0" y="168"/>
                  </a:lnTo>
                  <a:lnTo>
                    <a:pt x="19" y="183"/>
                  </a:lnTo>
                  <a:lnTo>
                    <a:pt x="187" y="16"/>
                  </a:lnTo>
                  <a:lnTo>
                    <a:pt x="175"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7" name="Freeform 1296"/>
            <p:cNvSpPr>
              <a:spLocks/>
            </p:cNvSpPr>
            <p:nvPr/>
          </p:nvSpPr>
          <p:spPr bwMode="auto">
            <a:xfrm>
              <a:off x="4526915" y="1383030"/>
              <a:ext cx="12700" cy="12700"/>
            </a:xfrm>
            <a:custGeom>
              <a:avLst/>
              <a:gdLst>
                <a:gd name="T0" fmla="*/ 20 w 20"/>
                <a:gd name="T1" fmla="*/ 20 h 20"/>
                <a:gd name="T2" fmla="*/ 20 w 20"/>
                <a:gd name="T3" fmla="*/ 16 h 20"/>
                <a:gd name="T4" fmla="*/ 20 w 20"/>
                <a:gd name="T5" fmla="*/ 12 h 20"/>
                <a:gd name="T6" fmla="*/ 20 w 20"/>
                <a:gd name="T7" fmla="*/ 4 h 20"/>
                <a:gd name="T8" fmla="*/ 20 w 20"/>
                <a:gd name="T9" fmla="*/ 4 h 20"/>
                <a:gd name="T10" fmla="*/ 16 w 20"/>
                <a:gd name="T11" fmla="*/ 0 h 20"/>
                <a:gd name="T12" fmla="*/ 12 w 20"/>
                <a:gd name="T13" fmla="*/ 0 h 20"/>
                <a:gd name="T14" fmla="*/ 4 w 20"/>
                <a:gd name="T15" fmla="*/ 0 h 20"/>
                <a:gd name="T16" fmla="*/ 0 w 20"/>
                <a:gd name="T17" fmla="*/ 4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12"/>
                  </a:lnTo>
                  <a:lnTo>
                    <a:pt x="20" y="4"/>
                  </a:lnTo>
                  <a:lnTo>
                    <a:pt x="20" y="4"/>
                  </a:lnTo>
                  <a:lnTo>
                    <a:pt x="16" y="0"/>
                  </a:lnTo>
                  <a:lnTo>
                    <a:pt x="12" y="0"/>
                  </a:lnTo>
                  <a:lnTo>
                    <a:pt x="4" y="0"/>
                  </a:lnTo>
                  <a:lnTo>
                    <a:pt x="0" y="4"/>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8" name="Freeform 1297"/>
            <p:cNvSpPr>
              <a:spLocks/>
            </p:cNvSpPr>
            <p:nvPr/>
          </p:nvSpPr>
          <p:spPr bwMode="auto">
            <a:xfrm>
              <a:off x="4420870" y="1492250"/>
              <a:ext cx="12065" cy="12065"/>
            </a:xfrm>
            <a:custGeom>
              <a:avLst/>
              <a:gdLst>
                <a:gd name="T0" fmla="*/ 0 w 19"/>
                <a:gd name="T1" fmla="*/ 15 h 19"/>
                <a:gd name="T2" fmla="*/ 4 w 19"/>
                <a:gd name="T3" fmla="*/ 19 h 19"/>
                <a:gd name="T4" fmla="*/ 12 w 19"/>
                <a:gd name="T5" fmla="*/ 19 h 19"/>
                <a:gd name="T6" fmla="*/ 15 w 19"/>
                <a:gd name="T7" fmla="*/ 15 h 19"/>
                <a:gd name="T8" fmla="*/ 19 w 19"/>
                <a:gd name="T9" fmla="*/ 15 h 19"/>
                <a:gd name="T10" fmla="*/ 19 w 19"/>
                <a:gd name="T11" fmla="*/ 12 h 19"/>
                <a:gd name="T12" fmla="*/ 19 w 19"/>
                <a:gd name="T13" fmla="*/ 8 h 19"/>
                <a:gd name="T14" fmla="*/ 19 w 19"/>
                <a:gd name="T15" fmla="*/ 4 h 19"/>
                <a:gd name="T16" fmla="*/ 19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2" y="19"/>
                  </a:lnTo>
                  <a:lnTo>
                    <a:pt x="15" y="15"/>
                  </a:lnTo>
                  <a:lnTo>
                    <a:pt x="19" y="15"/>
                  </a:lnTo>
                  <a:lnTo>
                    <a:pt x="19" y="12"/>
                  </a:lnTo>
                  <a:lnTo>
                    <a:pt x="19" y="8"/>
                  </a:lnTo>
                  <a:lnTo>
                    <a:pt x="19" y="4"/>
                  </a:lnTo>
                  <a:lnTo>
                    <a:pt x="19"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9" name="Freeform 1298"/>
            <p:cNvSpPr>
              <a:spLocks/>
            </p:cNvSpPr>
            <p:nvPr/>
          </p:nvSpPr>
          <p:spPr bwMode="auto">
            <a:xfrm>
              <a:off x="3037205" y="106680"/>
              <a:ext cx="1395730" cy="1395095"/>
            </a:xfrm>
            <a:custGeom>
              <a:avLst/>
              <a:gdLst>
                <a:gd name="T0" fmla="*/ 8 w 2198"/>
                <a:gd name="T1" fmla="*/ 12 h 2197"/>
                <a:gd name="T2" fmla="*/ 0 w 2198"/>
                <a:gd name="T3" fmla="*/ 19 h 2197"/>
                <a:gd name="T4" fmla="*/ 2179 w 2198"/>
                <a:gd name="T5" fmla="*/ 2197 h 2197"/>
                <a:gd name="T6" fmla="*/ 2198 w 2198"/>
                <a:gd name="T7" fmla="*/ 2182 h 2197"/>
                <a:gd name="T8" fmla="*/ 16 w 2198"/>
                <a:gd name="T9" fmla="*/ 0 h 2197"/>
                <a:gd name="T10" fmla="*/ 8 w 2198"/>
                <a:gd name="T11" fmla="*/ 12 h 2197"/>
              </a:gdLst>
              <a:ahLst/>
              <a:cxnLst>
                <a:cxn ang="0">
                  <a:pos x="T0" y="T1"/>
                </a:cxn>
                <a:cxn ang="0">
                  <a:pos x="T2" y="T3"/>
                </a:cxn>
                <a:cxn ang="0">
                  <a:pos x="T4" y="T5"/>
                </a:cxn>
                <a:cxn ang="0">
                  <a:pos x="T6" y="T7"/>
                </a:cxn>
                <a:cxn ang="0">
                  <a:pos x="T8" y="T9"/>
                </a:cxn>
                <a:cxn ang="0">
                  <a:pos x="T10" y="T11"/>
                </a:cxn>
              </a:cxnLst>
              <a:rect l="0" t="0" r="r" b="b"/>
              <a:pathLst>
                <a:path w="2198" h="2197">
                  <a:moveTo>
                    <a:pt x="8" y="12"/>
                  </a:moveTo>
                  <a:lnTo>
                    <a:pt x="0" y="19"/>
                  </a:lnTo>
                  <a:lnTo>
                    <a:pt x="2179" y="2197"/>
                  </a:lnTo>
                  <a:lnTo>
                    <a:pt x="2198" y="2182"/>
                  </a:lnTo>
                  <a:lnTo>
                    <a:pt x="16" y="0"/>
                  </a:lnTo>
                  <a:lnTo>
                    <a:pt x="8"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0" name="Freeform 1299"/>
            <p:cNvSpPr>
              <a:spLocks/>
            </p:cNvSpPr>
            <p:nvPr/>
          </p:nvSpPr>
          <p:spPr bwMode="auto">
            <a:xfrm>
              <a:off x="3034665" y="106680"/>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4 h 19"/>
                <a:gd name="T12" fmla="*/ 0 w 20"/>
                <a:gd name="T13" fmla="*/ 8 h 19"/>
                <a:gd name="T14" fmla="*/ 4 w 20"/>
                <a:gd name="T15" fmla="*/ 16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4"/>
                  </a:lnTo>
                  <a:lnTo>
                    <a:pt x="0" y="8"/>
                  </a:lnTo>
                  <a:lnTo>
                    <a:pt x="4" y="16"/>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1" name="Freeform 1300"/>
            <p:cNvSpPr>
              <a:spLocks/>
            </p:cNvSpPr>
            <p:nvPr/>
          </p:nvSpPr>
          <p:spPr bwMode="auto">
            <a:xfrm>
              <a:off x="4208145" y="1492250"/>
              <a:ext cx="12065" cy="12065"/>
            </a:xfrm>
            <a:custGeom>
              <a:avLst/>
              <a:gdLst>
                <a:gd name="T0" fmla="*/ 0 w 19"/>
                <a:gd name="T1" fmla="*/ 15 h 19"/>
                <a:gd name="T2" fmla="*/ 4 w 19"/>
                <a:gd name="T3" fmla="*/ 19 h 19"/>
                <a:gd name="T4" fmla="*/ 11 w 19"/>
                <a:gd name="T5" fmla="*/ 19 h 19"/>
                <a:gd name="T6" fmla="*/ 15 w 19"/>
                <a:gd name="T7" fmla="*/ 15 h 19"/>
                <a:gd name="T8" fmla="*/ 19 w 19"/>
                <a:gd name="T9" fmla="*/ 15 h 19"/>
                <a:gd name="T10" fmla="*/ 19 w 19"/>
                <a:gd name="T11" fmla="*/ 12 h 19"/>
                <a:gd name="T12" fmla="*/ 19 w 19"/>
                <a:gd name="T13" fmla="*/ 8 h 19"/>
                <a:gd name="T14" fmla="*/ 19 w 19"/>
                <a:gd name="T15" fmla="*/ 4 h 19"/>
                <a:gd name="T16" fmla="*/ 19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1" y="19"/>
                  </a:lnTo>
                  <a:lnTo>
                    <a:pt x="15" y="15"/>
                  </a:lnTo>
                  <a:lnTo>
                    <a:pt x="19" y="15"/>
                  </a:lnTo>
                  <a:lnTo>
                    <a:pt x="19" y="12"/>
                  </a:lnTo>
                  <a:lnTo>
                    <a:pt x="19" y="8"/>
                  </a:lnTo>
                  <a:lnTo>
                    <a:pt x="19" y="4"/>
                  </a:lnTo>
                  <a:lnTo>
                    <a:pt x="19"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2" name="Freeform 1301"/>
            <p:cNvSpPr>
              <a:spLocks/>
            </p:cNvSpPr>
            <p:nvPr/>
          </p:nvSpPr>
          <p:spPr bwMode="auto">
            <a:xfrm>
              <a:off x="2930525" y="213360"/>
              <a:ext cx="1289685" cy="1288415"/>
            </a:xfrm>
            <a:custGeom>
              <a:avLst/>
              <a:gdLst>
                <a:gd name="T0" fmla="*/ 8 w 2031"/>
                <a:gd name="T1" fmla="*/ 11 h 2029"/>
                <a:gd name="T2" fmla="*/ 0 w 2031"/>
                <a:gd name="T3" fmla="*/ 19 h 2029"/>
                <a:gd name="T4" fmla="*/ 2012 w 2031"/>
                <a:gd name="T5" fmla="*/ 2029 h 2029"/>
                <a:gd name="T6" fmla="*/ 2031 w 2031"/>
                <a:gd name="T7" fmla="*/ 2014 h 2029"/>
                <a:gd name="T8" fmla="*/ 16 w 2031"/>
                <a:gd name="T9" fmla="*/ 0 h 2029"/>
                <a:gd name="T10" fmla="*/ 8 w 2031"/>
                <a:gd name="T11" fmla="*/ 11 h 2029"/>
              </a:gdLst>
              <a:ahLst/>
              <a:cxnLst>
                <a:cxn ang="0">
                  <a:pos x="T0" y="T1"/>
                </a:cxn>
                <a:cxn ang="0">
                  <a:pos x="T2" y="T3"/>
                </a:cxn>
                <a:cxn ang="0">
                  <a:pos x="T4" y="T5"/>
                </a:cxn>
                <a:cxn ang="0">
                  <a:pos x="T6" y="T7"/>
                </a:cxn>
                <a:cxn ang="0">
                  <a:pos x="T8" y="T9"/>
                </a:cxn>
                <a:cxn ang="0">
                  <a:pos x="T10" y="T11"/>
                </a:cxn>
              </a:cxnLst>
              <a:rect l="0" t="0" r="r" b="b"/>
              <a:pathLst>
                <a:path w="2031" h="2029">
                  <a:moveTo>
                    <a:pt x="8" y="11"/>
                  </a:moveTo>
                  <a:lnTo>
                    <a:pt x="0" y="19"/>
                  </a:lnTo>
                  <a:lnTo>
                    <a:pt x="2012" y="2029"/>
                  </a:lnTo>
                  <a:lnTo>
                    <a:pt x="2031" y="2014"/>
                  </a:lnTo>
                  <a:lnTo>
                    <a:pt x="16" y="0"/>
                  </a:lnTo>
                  <a:lnTo>
                    <a:pt x="8"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3" name="Freeform 1302"/>
            <p:cNvSpPr>
              <a:spLocks/>
            </p:cNvSpPr>
            <p:nvPr/>
          </p:nvSpPr>
          <p:spPr bwMode="auto">
            <a:xfrm>
              <a:off x="2927985" y="213360"/>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3 h 19"/>
                <a:gd name="T12" fmla="*/ 0 w 20"/>
                <a:gd name="T13" fmla="*/ 7 h 19"/>
                <a:gd name="T14" fmla="*/ 4 w 20"/>
                <a:gd name="T15" fmla="*/ 15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3"/>
                  </a:lnTo>
                  <a:lnTo>
                    <a:pt x="0" y="7"/>
                  </a:lnTo>
                  <a:lnTo>
                    <a:pt x="4" y="15"/>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4" name="Freeform 1303"/>
            <p:cNvSpPr>
              <a:spLocks/>
            </p:cNvSpPr>
            <p:nvPr/>
          </p:nvSpPr>
          <p:spPr bwMode="auto">
            <a:xfrm>
              <a:off x="3994785" y="1492250"/>
              <a:ext cx="12700" cy="12065"/>
            </a:xfrm>
            <a:custGeom>
              <a:avLst/>
              <a:gdLst>
                <a:gd name="T0" fmla="*/ 0 w 20"/>
                <a:gd name="T1" fmla="*/ 15 h 19"/>
                <a:gd name="T2" fmla="*/ 4 w 20"/>
                <a:gd name="T3" fmla="*/ 19 h 19"/>
                <a:gd name="T4" fmla="*/ 12 w 20"/>
                <a:gd name="T5" fmla="*/ 19 h 19"/>
                <a:gd name="T6" fmla="*/ 16 w 20"/>
                <a:gd name="T7" fmla="*/ 15 h 19"/>
                <a:gd name="T8" fmla="*/ 20 w 20"/>
                <a:gd name="T9" fmla="*/ 15 h 19"/>
                <a:gd name="T10" fmla="*/ 20 w 20"/>
                <a:gd name="T11" fmla="*/ 12 h 19"/>
                <a:gd name="T12" fmla="*/ 20 w 20"/>
                <a:gd name="T13" fmla="*/ 8 h 19"/>
                <a:gd name="T14" fmla="*/ 20 w 20"/>
                <a:gd name="T15" fmla="*/ 4 h 19"/>
                <a:gd name="T16" fmla="*/ 20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20" y="15"/>
                  </a:lnTo>
                  <a:lnTo>
                    <a:pt x="20" y="12"/>
                  </a:lnTo>
                  <a:lnTo>
                    <a:pt x="20" y="8"/>
                  </a:lnTo>
                  <a:lnTo>
                    <a:pt x="20" y="4"/>
                  </a:lnTo>
                  <a:lnTo>
                    <a:pt x="20"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5" name="Freeform 1304"/>
            <p:cNvSpPr>
              <a:spLocks/>
            </p:cNvSpPr>
            <p:nvPr/>
          </p:nvSpPr>
          <p:spPr bwMode="auto">
            <a:xfrm>
              <a:off x="2824480" y="319405"/>
              <a:ext cx="1183005" cy="1182370"/>
            </a:xfrm>
            <a:custGeom>
              <a:avLst/>
              <a:gdLst>
                <a:gd name="T0" fmla="*/ 8 w 1863"/>
                <a:gd name="T1" fmla="*/ 12 h 1862"/>
                <a:gd name="T2" fmla="*/ 0 w 1863"/>
                <a:gd name="T3" fmla="*/ 20 h 1862"/>
                <a:gd name="T4" fmla="*/ 1843 w 1863"/>
                <a:gd name="T5" fmla="*/ 1862 h 1862"/>
                <a:gd name="T6" fmla="*/ 1863 w 1863"/>
                <a:gd name="T7" fmla="*/ 1847 h 1862"/>
                <a:gd name="T8" fmla="*/ 15 w 1863"/>
                <a:gd name="T9" fmla="*/ 0 h 1862"/>
                <a:gd name="T10" fmla="*/ 8 w 1863"/>
                <a:gd name="T11" fmla="*/ 12 h 1862"/>
              </a:gdLst>
              <a:ahLst/>
              <a:cxnLst>
                <a:cxn ang="0">
                  <a:pos x="T0" y="T1"/>
                </a:cxn>
                <a:cxn ang="0">
                  <a:pos x="T2" y="T3"/>
                </a:cxn>
                <a:cxn ang="0">
                  <a:pos x="T4" y="T5"/>
                </a:cxn>
                <a:cxn ang="0">
                  <a:pos x="T6" y="T7"/>
                </a:cxn>
                <a:cxn ang="0">
                  <a:pos x="T8" y="T9"/>
                </a:cxn>
                <a:cxn ang="0">
                  <a:pos x="T10" y="T11"/>
                </a:cxn>
              </a:cxnLst>
              <a:rect l="0" t="0" r="r" b="b"/>
              <a:pathLst>
                <a:path w="1863" h="1862">
                  <a:moveTo>
                    <a:pt x="8" y="12"/>
                  </a:moveTo>
                  <a:lnTo>
                    <a:pt x="0" y="20"/>
                  </a:lnTo>
                  <a:lnTo>
                    <a:pt x="1843" y="1862"/>
                  </a:lnTo>
                  <a:lnTo>
                    <a:pt x="1863" y="1847"/>
                  </a:lnTo>
                  <a:lnTo>
                    <a:pt x="15" y="0"/>
                  </a:lnTo>
                  <a:lnTo>
                    <a:pt x="8"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6" name="Freeform 1305"/>
            <p:cNvSpPr>
              <a:spLocks/>
            </p:cNvSpPr>
            <p:nvPr/>
          </p:nvSpPr>
          <p:spPr bwMode="auto">
            <a:xfrm>
              <a:off x="2821940" y="319405"/>
              <a:ext cx="12065" cy="12700"/>
            </a:xfrm>
            <a:custGeom>
              <a:avLst/>
              <a:gdLst>
                <a:gd name="T0" fmla="*/ 19 w 19"/>
                <a:gd name="T1" fmla="*/ 0 h 20"/>
                <a:gd name="T2" fmla="*/ 15 w 19"/>
                <a:gd name="T3" fmla="*/ 0 h 20"/>
                <a:gd name="T4" fmla="*/ 12 w 19"/>
                <a:gd name="T5" fmla="*/ 0 h 20"/>
                <a:gd name="T6" fmla="*/ 8 w 19"/>
                <a:gd name="T7" fmla="*/ 0 h 20"/>
                <a:gd name="T8" fmla="*/ 4 w 19"/>
                <a:gd name="T9" fmla="*/ 0 h 20"/>
                <a:gd name="T10" fmla="*/ 4 w 19"/>
                <a:gd name="T11" fmla="*/ 4 h 20"/>
                <a:gd name="T12" fmla="*/ 0 w 19"/>
                <a:gd name="T13" fmla="*/ 8 h 20"/>
                <a:gd name="T14" fmla="*/ 4 w 19"/>
                <a:gd name="T15" fmla="*/ 16 h 20"/>
                <a:gd name="T16" fmla="*/ 4 w 19"/>
                <a:gd name="T17" fmla="*/ 20 h 20"/>
                <a:gd name="T18" fmla="*/ 19 w 1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0"/>
                  </a:moveTo>
                  <a:lnTo>
                    <a:pt x="15" y="0"/>
                  </a:lnTo>
                  <a:lnTo>
                    <a:pt x="12" y="0"/>
                  </a:lnTo>
                  <a:lnTo>
                    <a:pt x="8" y="0"/>
                  </a:lnTo>
                  <a:lnTo>
                    <a:pt x="4" y="0"/>
                  </a:lnTo>
                  <a:lnTo>
                    <a:pt x="4" y="4"/>
                  </a:lnTo>
                  <a:lnTo>
                    <a:pt x="0" y="8"/>
                  </a:lnTo>
                  <a:lnTo>
                    <a:pt x="4" y="16"/>
                  </a:lnTo>
                  <a:lnTo>
                    <a:pt x="4" y="20"/>
                  </a:lnTo>
                  <a:lnTo>
                    <a:pt x="19"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7" name="Freeform 1306"/>
            <p:cNvSpPr>
              <a:spLocks/>
            </p:cNvSpPr>
            <p:nvPr/>
          </p:nvSpPr>
          <p:spPr bwMode="auto">
            <a:xfrm>
              <a:off x="3782060" y="1492250"/>
              <a:ext cx="12700" cy="12065"/>
            </a:xfrm>
            <a:custGeom>
              <a:avLst/>
              <a:gdLst>
                <a:gd name="T0" fmla="*/ 0 w 20"/>
                <a:gd name="T1" fmla="*/ 15 h 19"/>
                <a:gd name="T2" fmla="*/ 4 w 20"/>
                <a:gd name="T3" fmla="*/ 19 h 19"/>
                <a:gd name="T4" fmla="*/ 12 w 20"/>
                <a:gd name="T5" fmla="*/ 19 h 19"/>
                <a:gd name="T6" fmla="*/ 16 w 20"/>
                <a:gd name="T7" fmla="*/ 15 h 19"/>
                <a:gd name="T8" fmla="*/ 20 w 20"/>
                <a:gd name="T9" fmla="*/ 15 h 19"/>
                <a:gd name="T10" fmla="*/ 20 w 20"/>
                <a:gd name="T11" fmla="*/ 12 h 19"/>
                <a:gd name="T12" fmla="*/ 20 w 20"/>
                <a:gd name="T13" fmla="*/ 8 h 19"/>
                <a:gd name="T14" fmla="*/ 20 w 20"/>
                <a:gd name="T15" fmla="*/ 4 h 19"/>
                <a:gd name="T16" fmla="*/ 20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20" y="15"/>
                  </a:lnTo>
                  <a:lnTo>
                    <a:pt x="20" y="12"/>
                  </a:lnTo>
                  <a:lnTo>
                    <a:pt x="20" y="8"/>
                  </a:lnTo>
                  <a:lnTo>
                    <a:pt x="20" y="4"/>
                  </a:lnTo>
                  <a:lnTo>
                    <a:pt x="20"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8" name="Freeform 1307"/>
            <p:cNvSpPr>
              <a:spLocks/>
            </p:cNvSpPr>
            <p:nvPr/>
          </p:nvSpPr>
          <p:spPr bwMode="auto">
            <a:xfrm>
              <a:off x="2717800" y="426085"/>
              <a:ext cx="1076960" cy="1075690"/>
            </a:xfrm>
            <a:custGeom>
              <a:avLst/>
              <a:gdLst>
                <a:gd name="T0" fmla="*/ 8 w 1696"/>
                <a:gd name="T1" fmla="*/ 11 h 1694"/>
                <a:gd name="T2" fmla="*/ 0 w 1696"/>
                <a:gd name="T3" fmla="*/ 19 h 1694"/>
                <a:gd name="T4" fmla="*/ 1676 w 1696"/>
                <a:gd name="T5" fmla="*/ 1694 h 1694"/>
                <a:gd name="T6" fmla="*/ 1696 w 1696"/>
                <a:gd name="T7" fmla="*/ 1679 h 1694"/>
                <a:gd name="T8" fmla="*/ 16 w 1696"/>
                <a:gd name="T9" fmla="*/ 0 h 1694"/>
                <a:gd name="T10" fmla="*/ 8 w 1696"/>
                <a:gd name="T11" fmla="*/ 11 h 1694"/>
              </a:gdLst>
              <a:ahLst/>
              <a:cxnLst>
                <a:cxn ang="0">
                  <a:pos x="T0" y="T1"/>
                </a:cxn>
                <a:cxn ang="0">
                  <a:pos x="T2" y="T3"/>
                </a:cxn>
                <a:cxn ang="0">
                  <a:pos x="T4" y="T5"/>
                </a:cxn>
                <a:cxn ang="0">
                  <a:pos x="T6" y="T7"/>
                </a:cxn>
                <a:cxn ang="0">
                  <a:pos x="T8" y="T9"/>
                </a:cxn>
                <a:cxn ang="0">
                  <a:pos x="T10" y="T11"/>
                </a:cxn>
              </a:cxnLst>
              <a:rect l="0" t="0" r="r" b="b"/>
              <a:pathLst>
                <a:path w="1696" h="1694">
                  <a:moveTo>
                    <a:pt x="8" y="11"/>
                  </a:moveTo>
                  <a:lnTo>
                    <a:pt x="0" y="19"/>
                  </a:lnTo>
                  <a:lnTo>
                    <a:pt x="1676" y="1694"/>
                  </a:lnTo>
                  <a:lnTo>
                    <a:pt x="1696" y="1679"/>
                  </a:lnTo>
                  <a:lnTo>
                    <a:pt x="16" y="0"/>
                  </a:lnTo>
                  <a:lnTo>
                    <a:pt x="8"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9" name="Freeform 1308"/>
            <p:cNvSpPr>
              <a:spLocks/>
            </p:cNvSpPr>
            <p:nvPr/>
          </p:nvSpPr>
          <p:spPr bwMode="auto">
            <a:xfrm>
              <a:off x="2715260" y="426085"/>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4 h 19"/>
                <a:gd name="T12" fmla="*/ 0 w 20"/>
                <a:gd name="T13" fmla="*/ 7 h 19"/>
                <a:gd name="T14" fmla="*/ 4 w 20"/>
                <a:gd name="T15" fmla="*/ 15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4"/>
                  </a:lnTo>
                  <a:lnTo>
                    <a:pt x="0" y="7"/>
                  </a:lnTo>
                  <a:lnTo>
                    <a:pt x="4" y="15"/>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0" name="Freeform 1309"/>
            <p:cNvSpPr>
              <a:spLocks/>
            </p:cNvSpPr>
            <p:nvPr/>
          </p:nvSpPr>
          <p:spPr bwMode="auto">
            <a:xfrm>
              <a:off x="3569335" y="1492250"/>
              <a:ext cx="12065" cy="12065"/>
            </a:xfrm>
            <a:custGeom>
              <a:avLst/>
              <a:gdLst>
                <a:gd name="T0" fmla="*/ 0 w 19"/>
                <a:gd name="T1" fmla="*/ 15 h 19"/>
                <a:gd name="T2" fmla="*/ 4 w 19"/>
                <a:gd name="T3" fmla="*/ 19 h 19"/>
                <a:gd name="T4" fmla="*/ 12 w 19"/>
                <a:gd name="T5" fmla="*/ 19 h 19"/>
                <a:gd name="T6" fmla="*/ 16 w 19"/>
                <a:gd name="T7" fmla="*/ 15 h 19"/>
                <a:gd name="T8" fmla="*/ 19 w 19"/>
                <a:gd name="T9" fmla="*/ 15 h 19"/>
                <a:gd name="T10" fmla="*/ 19 w 19"/>
                <a:gd name="T11" fmla="*/ 12 h 19"/>
                <a:gd name="T12" fmla="*/ 19 w 19"/>
                <a:gd name="T13" fmla="*/ 8 h 19"/>
                <a:gd name="T14" fmla="*/ 19 w 19"/>
                <a:gd name="T15" fmla="*/ 4 h 19"/>
                <a:gd name="T16" fmla="*/ 19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2" y="19"/>
                  </a:lnTo>
                  <a:lnTo>
                    <a:pt x="16" y="15"/>
                  </a:lnTo>
                  <a:lnTo>
                    <a:pt x="19" y="15"/>
                  </a:lnTo>
                  <a:lnTo>
                    <a:pt x="19" y="12"/>
                  </a:lnTo>
                  <a:lnTo>
                    <a:pt x="19" y="8"/>
                  </a:lnTo>
                  <a:lnTo>
                    <a:pt x="19" y="4"/>
                  </a:lnTo>
                  <a:lnTo>
                    <a:pt x="19"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1" name="Freeform 1310"/>
            <p:cNvSpPr>
              <a:spLocks/>
            </p:cNvSpPr>
            <p:nvPr/>
          </p:nvSpPr>
          <p:spPr bwMode="auto">
            <a:xfrm>
              <a:off x="2611755" y="532130"/>
              <a:ext cx="969645" cy="969645"/>
            </a:xfrm>
            <a:custGeom>
              <a:avLst/>
              <a:gdLst>
                <a:gd name="T0" fmla="*/ 7 w 1527"/>
                <a:gd name="T1" fmla="*/ 12 h 1527"/>
                <a:gd name="T2" fmla="*/ 0 w 1527"/>
                <a:gd name="T3" fmla="*/ 20 h 1527"/>
                <a:gd name="T4" fmla="*/ 1508 w 1527"/>
                <a:gd name="T5" fmla="*/ 1527 h 1527"/>
                <a:gd name="T6" fmla="*/ 1527 w 1527"/>
                <a:gd name="T7" fmla="*/ 1512 h 1527"/>
                <a:gd name="T8" fmla="*/ 15 w 1527"/>
                <a:gd name="T9" fmla="*/ 0 h 1527"/>
                <a:gd name="T10" fmla="*/ 7 w 1527"/>
                <a:gd name="T11" fmla="*/ 12 h 1527"/>
              </a:gdLst>
              <a:ahLst/>
              <a:cxnLst>
                <a:cxn ang="0">
                  <a:pos x="T0" y="T1"/>
                </a:cxn>
                <a:cxn ang="0">
                  <a:pos x="T2" y="T3"/>
                </a:cxn>
                <a:cxn ang="0">
                  <a:pos x="T4" y="T5"/>
                </a:cxn>
                <a:cxn ang="0">
                  <a:pos x="T6" y="T7"/>
                </a:cxn>
                <a:cxn ang="0">
                  <a:pos x="T8" y="T9"/>
                </a:cxn>
                <a:cxn ang="0">
                  <a:pos x="T10" y="T11"/>
                </a:cxn>
              </a:cxnLst>
              <a:rect l="0" t="0" r="r" b="b"/>
              <a:pathLst>
                <a:path w="1527" h="1527">
                  <a:moveTo>
                    <a:pt x="7" y="12"/>
                  </a:moveTo>
                  <a:lnTo>
                    <a:pt x="0" y="20"/>
                  </a:lnTo>
                  <a:lnTo>
                    <a:pt x="1508" y="1527"/>
                  </a:lnTo>
                  <a:lnTo>
                    <a:pt x="1527" y="1512"/>
                  </a:lnTo>
                  <a:lnTo>
                    <a:pt x="15" y="0"/>
                  </a:lnTo>
                  <a:lnTo>
                    <a:pt x="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2" name="Freeform 1311"/>
            <p:cNvSpPr>
              <a:spLocks/>
            </p:cNvSpPr>
            <p:nvPr/>
          </p:nvSpPr>
          <p:spPr bwMode="auto">
            <a:xfrm>
              <a:off x="2609215" y="532130"/>
              <a:ext cx="12065" cy="12700"/>
            </a:xfrm>
            <a:custGeom>
              <a:avLst/>
              <a:gdLst>
                <a:gd name="T0" fmla="*/ 19 w 19"/>
                <a:gd name="T1" fmla="*/ 0 h 20"/>
                <a:gd name="T2" fmla="*/ 15 w 19"/>
                <a:gd name="T3" fmla="*/ 0 h 20"/>
                <a:gd name="T4" fmla="*/ 11 w 19"/>
                <a:gd name="T5" fmla="*/ 0 h 20"/>
                <a:gd name="T6" fmla="*/ 7 w 19"/>
                <a:gd name="T7" fmla="*/ 0 h 20"/>
                <a:gd name="T8" fmla="*/ 4 w 19"/>
                <a:gd name="T9" fmla="*/ 0 h 20"/>
                <a:gd name="T10" fmla="*/ 4 w 19"/>
                <a:gd name="T11" fmla="*/ 4 h 20"/>
                <a:gd name="T12" fmla="*/ 0 w 19"/>
                <a:gd name="T13" fmla="*/ 8 h 20"/>
                <a:gd name="T14" fmla="*/ 4 w 19"/>
                <a:gd name="T15" fmla="*/ 16 h 20"/>
                <a:gd name="T16" fmla="*/ 4 w 19"/>
                <a:gd name="T17" fmla="*/ 20 h 20"/>
                <a:gd name="T18" fmla="*/ 19 w 1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0"/>
                  </a:moveTo>
                  <a:lnTo>
                    <a:pt x="15" y="0"/>
                  </a:lnTo>
                  <a:lnTo>
                    <a:pt x="11" y="0"/>
                  </a:lnTo>
                  <a:lnTo>
                    <a:pt x="7" y="0"/>
                  </a:lnTo>
                  <a:lnTo>
                    <a:pt x="4" y="0"/>
                  </a:lnTo>
                  <a:lnTo>
                    <a:pt x="4" y="4"/>
                  </a:lnTo>
                  <a:lnTo>
                    <a:pt x="0" y="8"/>
                  </a:lnTo>
                  <a:lnTo>
                    <a:pt x="4" y="16"/>
                  </a:lnTo>
                  <a:lnTo>
                    <a:pt x="4" y="20"/>
                  </a:lnTo>
                  <a:lnTo>
                    <a:pt x="19"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3" name="Freeform 1312"/>
            <p:cNvSpPr>
              <a:spLocks/>
            </p:cNvSpPr>
            <p:nvPr/>
          </p:nvSpPr>
          <p:spPr bwMode="auto">
            <a:xfrm>
              <a:off x="3356610" y="1492250"/>
              <a:ext cx="12065" cy="12065"/>
            </a:xfrm>
            <a:custGeom>
              <a:avLst/>
              <a:gdLst>
                <a:gd name="T0" fmla="*/ 0 w 19"/>
                <a:gd name="T1" fmla="*/ 15 h 19"/>
                <a:gd name="T2" fmla="*/ 4 w 19"/>
                <a:gd name="T3" fmla="*/ 19 h 19"/>
                <a:gd name="T4" fmla="*/ 11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1"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4" name="Freeform 1313"/>
            <p:cNvSpPr>
              <a:spLocks/>
            </p:cNvSpPr>
            <p:nvPr/>
          </p:nvSpPr>
          <p:spPr bwMode="auto">
            <a:xfrm>
              <a:off x="2505075" y="638810"/>
              <a:ext cx="861060" cy="862965"/>
            </a:xfrm>
            <a:custGeom>
              <a:avLst/>
              <a:gdLst>
                <a:gd name="T0" fmla="*/ 8 w 1356"/>
                <a:gd name="T1" fmla="*/ 11 h 1359"/>
                <a:gd name="T2" fmla="*/ 0 w 1356"/>
                <a:gd name="T3" fmla="*/ 19 h 1359"/>
                <a:gd name="T4" fmla="*/ 1341 w 1356"/>
                <a:gd name="T5" fmla="*/ 1359 h 1359"/>
                <a:gd name="T6" fmla="*/ 1356 w 1356"/>
                <a:gd name="T7" fmla="*/ 1344 h 1359"/>
                <a:gd name="T8" fmla="*/ 16 w 1356"/>
                <a:gd name="T9" fmla="*/ 0 h 1359"/>
                <a:gd name="T10" fmla="*/ 8 w 1356"/>
                <a:gd name="T11" fmla="*/ 11 h 1359"/>
              </a:gdLst>
              <a:ahLst/>
              <a:cxnLst>
                <a:cxn ang="0">
                  <a:pos x="T0" y="T1"/>
                </a:cxn>
                <a:cxn ang="0">
                  <a:pos x="T2" y="T3"/>
                </a:cxn>
                <a:cxn ang="0">
                  <a:pos x="T4" y="T5"/>
                </a:cxn>
                <a:cxn ang="0">
                  <a:pos x="T6" y="T7"/>
                </a:cxn>
                <a:cxn ang="0">
                  <a:pos x="T8" y="T9"/>
                </a:cxn>
                <a:cxn ang="0">
                  <a:pos x="T10" y="T11"/>
                </a:cxn>
              </a:cxnLst>
              <a:rect l="0" t="0" r="r" b="b"/>
              <a:pathLst>
                <a:path w="1356" h="1359">
                  <a:moveTo>
                    <a:pt x="8" y="11"/>
                  </a:moveTo>
                  <a:lnTo>
                    <a:pt x="0" y="19"/>
                  </a:lnTo>
                  <a:lnTo>
                    <a:pt x="1341" y="1359"/>
                  </a:lnTo>
                  <a:lnTo>
                    <a:pt x="1356" y="1344"/>
                  </a:lnTo>
                  <a:lnTo>
                    <a:pt x="16" y="0"/>
                  </a:lnTo>
                  <a:lnTo>
                    <a:pt x="8"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5" name="Freeform 1314"/>
            <p:cNvSpPr>
              <a:spLocks/>
            </p:cNvSpPr>
            <p:nvPr/>
          </p:nvSpPr>
          <p:spPr bwMode="auto">
            <a:xfrm>
              <a:off x="2502535" y="638810"/>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4 h 19"/>
                <a:gd name="T12" fmla="*/ 0 w 20"/>
                <a:gd name="T13" fmla="*/ 7 h 19"/>
                <a:gd name="T14" fmla="*/ 4 w 20"/>
                <a:gd name="T15" fmla="*/ 15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4"/>
                  </a:lnTo>
                  <a:lnTo>
                    <a:pt x="0" y="7"/>
                  </a:lnTo>
                  <a:lnTo>
                    <a:pt x="4" y="15"/>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6" name="Freeform 1315"/>
            <p:cNvSpPr>
              <a:spLocks/>
            </p:cNvSpPr>
            <p:nvPr/>
          </p:nvSpPr>
          <p:spPr bwMode="auto">
            <a:xfrm>
              <a:off x="3143885" y="1492250"/>
              <a:ext cx="12065" cy="12065"/>
            </a:xfrm>
            <a:custGeom>
              <a:avLst/>
              <a:gdLst>
                <a:gd name="T0" fmla="*/ 0 w 19"/>
                <a:gd name="T1" fmla="*/ 15 h 19"/>
                <a:gd name="T2" fmla="*/ 3 w 19"/>
                <a:gd name="T3" fmla="*/ 19 h 19"/>
                <a:gd name="T4" fmla="*/ 11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3" y="19"/>
                  </a:lnTo>
                  <a:lnTo>
                    <a:pt x="11"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7" name="Freeform 1316"/>
            <p:cNvSpPr>
              <a:spLocks/>
            </p:cNvSpPr>
            <p:nvPr/>
          </p:nvSpPr>
          <p:spPr bwMode="auto">
            <a:xfrm>
              <a:off x="2398395" y="747395"/>
              <a:ext cx="755015" cy="754380"/>
            </a:xfrm>
            <a:custGeom>
              <a:avLst/>
              <a:gdLst>
                <a:gd name="T0" fmla="*/ 8 w 1189"/>
                <a:gd name="T1" fmla="*/ 8 h 1188"/>
                <a:gd name="T2" fmla="*/ 0 w 1189"/>
                <a:gd name="T3" fmla="*/ 16 h 1188"/>
                <a:gd name="T4" fmla="*/ 1174 w 1189"/>
                <a:gd name="T5" fmla="*/ 1188 h 1188"/>
                <a:gd name="T6" fmla="*/ 1189 w 1189"/>
                <a:gd name="T7" fmla="*/ 1173 h 1188"/>
                <a:gd name="T8" fmla="*/ 16 w 1189"/>
                <a:gd name="T9" fmla="*/ 0 h 1188"/>
                <a:gd name="T10" fmla="*/ 8 w 1189"/>
                <a:gd name="T11" fmla="*/ 8 h 1188"/>
              </a:gdLst>
              <a:ahLst/>
              <a:cxnLst>
                <a:cxn ang="0">
                  <a:pos x="T0" y="T1"/>
                </a:cxn>
                <a:cxn ang="0">
                  <a:pos x="T2" y="T3"/>
                </a:cxn>
                <a:cxn ang="0">
                  <a:pos x="T4" y="T5"/>
                </a:cxn>
                <a:cxn ang="0">
                  <a:pos x="T6" y="T7"/>
                </a:cxn>
                <a:cxn ang="0">
                  <a:pos x="T8" y="T9"/>
                </a:cxn>
                <a:cxn ang="0">
                  <a:pos x="T10" y="T11"/>
                </a:cxn>
              </a:cxnLst>
              <a:rect l="0" t="0" r="r" b="b"/>
              <a:pathLst>
                <a:path w="1189" h="1188">
                  <a:moveTo>
                    <a:pt x="8" y="8"/>
                  </a:moveTo>
                  <a:lnTo>
                    <a:pt x="0" y="16"/>
                  </a:lnTo>
                  <a:lnTo>
                    <a:pt x="1174" y="1188"/>
                  </a:lnTo>
                  <a:lnTo>
                    <a:pt x="1189" y="1173"/>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8" name="Freeform 1317"/>
            <p:cNvSpPr>
              <a:spLocks/>
            </p:cNvSpPr>
            <p:nvPr/>
          </p:nvSpPr>
          <p:spPr bwMode="auto">
            <a:xfrm>
              <a:off x="2395855" y="744855"/>
              <a:ext cx="12700" cy="12700"/>
            </a:xfrm>
            <a:custGeom>
              <a:avLst/>
              <a:gdLst>
                <a:gd name="T0" fmla="*/ 20 w 20"/>
                <a:gd name="T1" fmla="*/ 4 h 20"/>
                <a:gd name="T2" fmla="*/ 16 w 20"/>
                <a:gd name="T3" fmla="*/ 0 h 20"/>
                <a:gd name="T4" fmla="*/ 12 w 20"/>
                <a:gd name="T5" fmla="*/ 0 h 20"/>
                <a:gd name="T6" fmla="*/ 8 w 20"/>
                <a:gd name="T7" fmla="*/ 0 h 20"/>
                <a:gd name="T8" fmla="*/ 4 w 20"/>
                <a:gd name="T9" fmla="*/ 4 h 20"/>
                <a:gd name="T10" fmla="*/ 4 w 20"/>
                <a:gd name="T11" fmla="*/ 4 h 20"/>
                <a:gd name="T12" fmla="*/ 0 w 20"/>
                <a:gd name="T13" fmla="*/ 8 h 20"/>
                <a:gd name="T14" fmla="*/ 4 w 20"/>
                <a:gd name="T15" fmla="*/ 16 h 20"/>
                <a:gd name="T16" fmla="*/ 4 w 20"/>
                <a:gd name="T17" fmla="*/ 20 h 20"/>
                <a:gd name="T18" fmla="*/ 2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4"/>
                  </a:moveTo>
                  <a:lnTo>
                    <a:pt x="16" y="0"/>
                  </a:lnTo>
                  <a:lnTo>
                    <a:pt x="12" y="0"/>
                  </a:lnTo>
                  <a:lnTo>
                    <a:pt x="8" y="0"/>
                  </a:lnTo>
                  <a:lnTo>
                    <a:pt x="4" y="4"/>
                  </a:lnTo>
                  <a:lnTo>
                    <a:pt x="4" y="4"/>
                  </a:lnTo>
                  <a:lnTo>
                    <a:pt x="0" y="8"/>
                  </a:lnTo>
                  <a:lnTo>
                    <a:pt x="4" y="16"/>
                  </a:lnTo>
                  <a:lnTo>
                    <a:pt x="4" y="20"/>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9" name="Freeform 1318"/>
            <p:cNvSpPr>
              <a:spLocks/>
            </p:cNvSpPr>
            <p:nvPr/>
          </p:nvSpPr>
          <p:spPr bwMode="auto">
            <a:xfrm>
              <a:off x="2930525" y="1492250"/>
              <a:ext cx="12700" cy="12065"/>
            </a:xfrm>
            <a:custGeom>
              <a:avLst/>
              <a:gdLst>
                <a:gd name="T0" fmla="*/ 0 w 20"/>
                <a:gd name="T1" fmla="*/ 15 h 19"/>
                <a:gd name="T2" fmla="*/ 4 w 20"/>
                <a:gd name="T3" fmla="*/ 19 h 19"/>
                <a:gd name="T4" fmla="*/ 12 w 20"/>
                <a:gd name="T5" fmla="*/ 19 h 19"/>
                <a:gd name="T6" fmla="*/ 16 w 20"/>
                <a:gd name="T7" fmla="*/ 15 h 19"/>
                <a:gd name="T8" fmla="*/ 16 w 20"/>
                <a:gd name="T9" fmla="*/ 15 h 19"/>
                <a:gd name="T10" fmla="*/ 20 w 20"/>
                <a:gd name="T11" fmla="*/ 12 h 19"/>
                <a:gd name="T12" fmla="*/ 20 w 20"/>
                <a:gd name="T13" fmla="*/ 8 h 19"/>
                <a:gd name="T14" fmla="*/ 20 w 20"/>
                <a:gd name="T15" fmla="*/ 4 h 19"/>
                <a:gd name="T16" fmla="*/ 16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16" y="15"/>
                  </a:lnTo>
                  <a:lnTo>
                    <a:pt x="20" y="12"/>
                  </a:lnTo>
                  <a:lnTo>
                    <a:pt x="20" y="8"/>
                  </a:lnTo>
                  <a:lnTo>
                    <a:pt x="20"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0" name="Freeform 1319"/>
            <p:cNvSpPr>
              <a:spLocks/>
            </p:cNvSpPr>
            <p:nvPr/>
          </p:nvSpPr>
          <p:spPr bwMode="auto">
            <a:xfrm>
              <a:off x="2292350" y="854075"/>
              <a:ext cx="648335" cy="647700"/>
            </a:xfrm>
            <a:custGeom>
              <a:avLst/>
              <a:gdLst>
                <a:gd name="T0" fmla="*/ 8 w 1021"/>
                <a:gd name="T1" fmla="*/ 7 h 1020"/>
                <a:gd name="T2" fmla="*/ 0 w 1021"/>
                <a:gd name="T3" fmla="*/ 15 h 1020"/>
                <a:gd name="T4" fmla="*/ 1005 w 1021"/>
                <a:gd name="T5" fmla="*/ 1020 h 1020"/>
                <a:gd name="T6" fmla="*/ 1021 w 1021"/>
                <a:gd name="T7" fmla="*/ 1005 h 1020"/>
                <a:gd name="T8" fmla="*/ 15 w 1021"/>
                <a:gd name="T9" fmla="*/ 0 h 1020"/>
                <a:gd name="T10" fmla="*/ 8 w 1021"/>
                <a:gd name="T11" fmla="*/ 7 h 1020"/>
              </a:gdLst>
              <a:ahLst/>
              <a:cxnLst>
                <a:cxn ang="0">
                  <a:pos x="T0" y="T1"/>
                </a:cxn>
                <a:cxn ang="0">
                  <a:pos x="T2" y="T3"/>
                </a:cxn>
                <a:cxn ang="0">
                  <a:pos x="T4" y="T5"/>
                </a:cxn>
                <a:cxn ang="0">
                  <a:pos x="T6" y="T7"/>
                </a:cxn>
                <a:cxn ang="0">
                  <a:pos x="T8" y="T9"/>
                </a:cxn>
                <a:cxn ang="0">
                  <a:pos x="T10" y="T11"/>
                </a:cxn>
              </a:cxnLst>
              <a:rect l="0" t="0" r="r" b="b"/>
              <a:pathLst>
                <a:path w="1021" h="1020">
                  <a:moveTo>
                    <a:pt x="8" y="7"/>
                  </a:moveTo>
                  <a:lnTo>
                    <a:pt x="0" y="15"/>
                  </a:lnTo>
                  <a:lnTo>
                    <a:pt x="1005" y="1020"/>
                  </a:lnTo>
                  <a:lnTo>
                    <a:pt x="1021" y="1005"/>
                  </a:lnTo>
                  <a:lnTo>
                    <a:pt x="15" y="0"/>
                  </a:lnTo>
                  <a:lnTo>
                    <a:pt x="8"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1" name="Freeform 1320"/>
            <p:cNvSpPr>
              <a:spLocks/>
            </p:cNvSpPr>
            <p:nvPr/>
          </p:nvSpPr>
          <p:spPr bwMode="auto">
            <a:xfrm>
              <a:off x="2289810" y="851535"/>
              <a:ext cx="12065" cy="12065"/>
            </a:xfrm>
            <a:custGeom>
              <a:avLst/>
              <a:gdLst>
                <a:gd name="T0" fmla="*/ 19 w 19"/>
                <a:gd name="T1" fmla="*/ 4 h 19"/>
                <a:gd name="T2" fmla="*/ 15 w 19"/>
                <a:gd name="T3" fmla="*/ 0 h 19"/>
                <a:gd name="T4" fmla="*/ 12 w 19"/>
                <a:gd name="T5" fmla="*/ 0 h 19"/>
                <a:gd name="T6" fmla="*/ 8 w 19"/>
                <a:gd name="T7" fmla="*/ 0 h 19"/>
                <a:gd name="T8" fmla="*/ 4 w 19"/>
                <a:gd name="T9" fmla="*/ 4 h 19"/>
                <a:gd name="T10" fmla="*/ 4 w 19"/>
                <a:gd name="T11" fmla="*/ 4 h 19"/>
                <a:gd name="T12" fmla="*/ 0 w 19"/>
                <a:gd name="T13" fmla="*/ 8 h 19"/>
                <a:gd name="T14" fmla="*/ 4 w 19"/>
                <a:gd name="T15" fmla="*/ 15 h 19"/>
                <a:gd name="T16" fmla="*/ 4 w 19"/>
                <a:gd name="T17" fmla="*/ 19 h 19"/>
                <a:gd name="T18" fmla="*/ 19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4"/>
                  </a:moveTo>
                  <a:lnTo>
                    <a:pt x="15" y="0"/>
                  </a:lnTo>
                  <a:lnTo>
                    <a:pt x="12" y="0"/>
                  </a:lnTo>
                  <a:lnTo>
                    <a:pt x="8" y="0"/>
                  </a:lnTo>
                  <a:lnTo>
                    <a:pt x="4" y="4"/>
                  </a:lnTo>
                  <a:lnTo>
                    <a:pt x="4" y="4"/>
                  </a:lnTo>
                  <a:lnTo>
                    <a:pt x="0" y="8"/>
                  </a:lnTo>
                  <a:lnTo>
                    <a:pt x="4" y="15"/>
                  </a:lnTo>
                  <a:lnTo>
                    <a:pt x="4" y="19"/>
                  </a:lnTo>
                  <a:lnTo>
                    <a:pt x="19"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2" name="Freeform 1321"/>
            <p:cNvSpPr>
              <a:spLocks/>
            </p:cNvSpPr>
            <p:nvPr/>
          </p:nvSpPr>
          <p:spPr bwMode="auto">
            <a:xfrm>
              <a:off x="2717800" y="1492250"/>
              <a:ext cx="12700" cy="12065"/>
            </a:xfrm>
            <a:custGeom>
              <a:avLst/>
              <a:gdLst>
                <a:gd name="T0" fmla="*/ 0 w 20"/>
                <a:gd name="T1" fmla="*/ 15 h 19"/>
                <a:gd name="T2" fmla="*/ 4 w 20"/>
                <a:gd name="T3" fmla="*/ 19 h 19"/>
                <a:gd name="T4" fmla="*/ 8 w 20"/>
                <a:gd name="T5" fmla="*/ 19 h 19"/>
                <a:gd name="T6" fmla="*/ 16 w 20"/>
                <a:gd name="T7" fmla="*/ 15 h 19"/>
                <a:gd name="T8" fmla="*/ 16 w 20"/>
                <a:gd name="T9" fmla="*/ 15 h 19"/>
                <a:gd name="T10" fmla="*/ 20 w 20"/>
                <a:gd name="T11" fmla="*/ 12 h 19"/>
                <a:gd name="T12" fmla="*/ 20 w 20"/>
                <a:gd name="T13" fmla="*/ 8 h 19"/>
                <a:gd name="T14" fmla="*/ 20 w 20"/>
                <a:gd name="T15" fmla="*/ 4 h 19"/>
                <a:gd name="T16" fmla="*/ 16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8" y="19"/>
                  </a:lnTo>
                  <a:lnTo>
                    <a:pt x="16" y="15"/>
                  </a:lnTo>
                  <a:lnTo>
                    <a:pt x="16" y="15"/>
                  </a:lnTo>
                  <a:lnTo>
                    <a:pt x="20" y="12"/>
                  </a:lnTo>
                  <a:lnTo>
                    <a:pt x="20" y="8"/>
                  </a:lnTo>
                  <a:lnTo>
                    <a:pt x="20"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3" name="Freeform 1322"/>
            <p:cNvSpPr>
              <a:spLocks/>
            </p:cNvSpPr>
            <p:nvPr/>
          </p:nvSpPr>
          <p:spPr bwMode="auto">
            <a:xfrm>
              <a:off x="2185670" y="960120"/>
              <a:ext cx="542290" cy="541655"/>
            </a:xfrm>
            <a:custGeom>
              <a:avLst/>
              <a:gdLst>
                <a:gd name="T0" fmla="*/ 8 w 854"/>
                <a:gd name="T1" fmla="*/ 8 h 853"/>
                <a:gd name="T2" fmla="*/ 0 w 854"/>
                <a:gd name="T3" fmla="*/ 16 h 853"/>
                <a:gd name="T4" fmla="*/ 838 w 854"/>
                <a:gd name="T5" fmla="*/ 853 h 853"/>
                <a:gd name="T6" fmla="*/ 854 w 854"/>
                <a:gd name="T7" fmla="*/ 838 h 853"/>
                <a:gd name="T8" fmla="*/ 16 w 854"/>
                <a:gd name="T9" fmla="*/ 0 h 853"/>
                <a:gd name="T10" fmla="*/ 8 w 854"/>
                <a:gd name="T11" fmla="*/ 8 h 853"/>
              </a:gdLst>
              <a:ahLst/>
              <a:cxnLst>
                <a:cxn ang="0">
                  <a:pos x="T0" y="T1"/>
                </a:cxn>
                <a:cxn ang="0">
                  <a:pos x="T2" y="T3"/>
                </a:cxn>
                <a:cxn ang="0">
                  <a:pos x="T4" y="T5"/>
                </a:cxn>
                <a:cxn ang="0">
                  <a:pos x="T6" y="T7"/>
                </a:cxn>
                <a:cxn ang="0">
                  <a:pos x="T8" y="T9"/>
                </a:cxn>
                <a:cxn ang="0">
                  <a:pos x="T10" y="T11"/>
                </a:cxn>
              </a:cxnLst>
              <a:rect l="0" t="0" r="r" b="b"/>
              <a:pathLst>
                <a:path w="854" h="853">
                  <a:moveTo>
                    <a:pt x="8" y="8"/>
                  </a:moveTo>
                  <a:lnTo>
                    <a:pt x="0" y="16"/>
                  </a:lnTo>
                  <a:lnTo>
                    <a:pt x="838" y="853"/>
                  </a:lnTo>
                  <a:lnTo>
                    <a:pt x="854" y="838"/>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4" name="Freeform 1323"/>
            <p:cNvSpPr>
              <a:spLocks/>
            </p:cNvSpPr>
            <p:nvPr/>
          </p:nvSpPr>
          <p:spPr bwMode="auto">
            <a:xfrm>
              <a:off x="2183130" y="957580"/>
              <a:ext cx="12700" cy="12700"/>
            </a:xfrm>
            <a:custGeom>
              <a:avLst/>
              <a:gdLst>
                <a:gd name="T0" fmla="*/ 20 w 20"/>
                <a:gd name="T1" fmla="*/ 4 h 20"/>
                <a:gd name="T2" fmla="*/ 16 w 20"/>
                <a:gd name="T3" fmla="*/ 0 h 20"/>
                <a:gd name="T4" fmla="*/ 12 w 20"/>
                <a:gd name="T5" fmla="*/ 0 h 20"/>
                <a:gd name="T6" fmla="*/ 8 w 20"/>
                <a:gd name="T7" fmla="*/ 0 h 20"/>
                <a:gd name="T8" fmla="*/ 4 w 20"/>
                <a:gd name="T9" fmla="*/ 4 h 20"/>
                <a:gd name="T10" fmla="*/ 4 w 20"/>
                <a:gd name="T11" fmla="*/ 4 h 20"/>
                <a:gd name="T12" fmla="*/ 0 w 20"/>
                <a:gd name="T13" fmla="*/ 8 h 20"/>
                <a:gd name="T14" fmla="*/ 0 w 20"/>
                <a:gd name="T15" fmla="*/ 16 h 20"/>
                <a:gd name="T16" fmla="*/ 4 w 20"/>
                <a:gd name="T17" fmla="*/ 20 h 20"/>
                <a:gd name="T18" fmla="*/ 2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4"/>
                  </a:moveTo>
                  <a:lnTo>
                    <a:pt x="16" y="0"/>
                  </a:lnTo>
                  <a:lnTo>
                    <a:pt x="12" y="0"/>
                  </a:lnTo>
                  <a:lnTo>
                    <a:pt x="8" y="0"/>
                  </a:lnTo>
                  <a:lnTo>
                    <a:pt x="4" y="4"/>
                  </a:lnTo>
                  <a:lnTo>
                    <a:pt x="4" y="4"/>
                  </a:lnTo>
                  <a:lnTo>
                    <a:pt x="0" y="8"/>
                  </a:lnTo>
                  <a:lnTo>
                    <a:pt x="0" y="16"/>
                  </a:lnTo>
                  <a:lnTo>
                    <a:pt x="4" y="20"/>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5" name="Freeform 1324"/>
            <p:cNvSpPr>
              <a:spLocks/>
            </p:cNvSpPr>
            <p:nvPr/>
          </p:nvSpPr>
          <p:spPr bwMode="auto">
            <a:xfrm>
              <a:off x="2505075" y="1492250"/>
              <a:ext cx="12065" cy="12065"/>
            </a:xfrm>
            <a:custGeom>
              <a:avLst/>
              <a:gdLst>
                <a:gd name="T0" fmla="*/ 0 w 19"/>
                <a:gd name="T1" fmla="*/ 15 h 19"/>
                <a:gd name="T2" fmla="*/ 4 w 19"/>
                <a:gd name="T3" fmla="*/ 19 h 19"/>
                <a:gd name="T4" fmla="*/ 8 w 19"/>
                <a:gd name="T5" fmla="*/ 19 h 19"/>
                <a:gd name="T6" fmla="*/ 16 w 19"/>
                <a:gd name="T7" fmla="*/ 15 h 19"/>
                <a:gd name="T8" fmla="*/ 16 w 19"/>
                <a:gd name="T9" fmla="*/ 15 h 19"/>
                <a:gd name="T10" fmla="*/ 19 w 19"/>
                <a:gd name="T11" fmla="*/ 12 h 19"/>
                <a:gd name="T12" fmla="*/ 19 w 19"/>
                <a:gd name="T13" fmla="*/ 8 h 19"/>
                <a:gd name="T14" fmla="*/ 19 w 19"/>
                <a:gd name="T15" fmla="*/ 4 h 19"/>
                <a:gd name="T16" fmla="*/ 16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8" y="19"/>
                  </a:lnTo>
                  <a:lnTo>
                    <a:pt x="16" y="15"/>
                  </a:lnTo>
                  <a:lnTo>
                    <a:pt x="16" y="15"/>
                  </a:lnTo>
                  <a:lnTo>
                    <a:pt x="19" y="12"/>
                  </a:lnTo>
                  <a:lnTo>
                    <a:pt x="19" y="8"/>
                  </a:lnTo>
                  <a:lnTo>
                    <a:pt x="19"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6" name="Freeform 1325"/>
            <p:cNvSpPr>
              <a:spLocks/>
            </p:cNvSpPr>
            <p:nvPr/>
          </p:nvSpPr>
          <p:spPr bwMode="auto">
            <a:xfrm>
              <a:off x="2079625" y="1066800"/>
              <a:ext cx="435610" cy="434975"/>
            </a:xfrm>
            <a:custGeom>
              <a:avLst/>
              <a:gdLst>
                <a:gd name="T0" fmla="*/ 7 w 686"/>
                <a:gd name="T1" fmla="*/ 7 h 685"/>
                <a:gd name="T2" fmla="*/ 0 w 686"/>
                <a:gd name="T3" fmla="*/ 15 h 685"/>
                <a:gd name="T4" fmla="*/ 670 w 686"/>
                <a:gd name="T5" fmla="*/ 685 h 685"/>
                <a:gd name="T6" fmla="*/ 686 w 686"/>
                <a:gd name="T7" fmla="*/ 670 h 685"/>
                <a:gd name="T8" fmla="*/ 15 w 686"/>
                <a:gd name="T9" fmla="*/ 0 h 685"/>
                <a:gd name="T10" fmla="*/ 7 w 686"/>
                <a:gd name="T11" fmla="*/ 7 h 685"/>
              </a:gdLst>
              <a:ahLst/>
              <a:cxnLst>
                <a:cxn ang="0">
                  <a:pos x="T0" y="T1"/>
                </a:cxn>
                <a:cxn ang="0">
                  <a:pos x="T2" y="T3"/>
                </a:cxn>
                <a:cxn ang="0">
                  <a:pos x="T4" y="T5"/>
                </a:cxn>
                <a:cxn ang="0">
                  <a:pos x="T6" y="T7"/>
                </a:cxn>
                <a:cxn ang="0">
                  <a:pos x="T8" y="T9"/>
                </a:cxn>
                <a:cxn ang="0">
                  <a:pos x="T10" y="T11"/>
                </a:cxn>
              </a:cxnLst>
              <a:rect l="0" t="0" r="r" b="b"/>
              <a:pathLst>
                <a:path w="686" h="685">
                  <a:moveTo>
                    <a:pt x="7" y="7"/>
                  </a:moveTo>
                  <a:lnTo>
                    <a:pt x="0" y="15"/>
                  </a:lnTo>
                  <a:lnTo>
                    <a:pt x="670" y="685"/>
                  </a:lnTo>
                  <a:lnTo>
                    <a:pt x="686" y="670"/>
                  </a:lnTo>
                  <a:lnTo>
                    <a:pt x="15" y="0"/>
                  </a:lnTo>
                  <a:lnTo>
                    <a:pt x="7"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7" name="Freeform 1326"/>
            <p:cNvSpPr>
              <a:spLocks/>
            </p:cNvSpPr>
            <p:nvPr/>
          </p:nvSpPr>
          <p:spPr bwMode="auto">
            <a:xfrm>
              <a:off x="2077085" y="1064260"/>
              <a:ext cx="12065" cy="12065"/>
            </a:xfrm>
            <a:custGeom>
              <a:avLst/>
              <a:gdLst>
                <a:gd name="T0" fmla="*/ 19 w 19"/>
                <a:gd name="T1" fmla="*/ 4 h 19"/>
                <a:gd name="T2" fmla="*/ 15 w 19"/>
                <a:gd name="T3" fmla="*/ 0 h 19"/>
                <a:gd name="T4" fmla="*/ 11 w 19"/>
                <a:gd name="T5" fmla="*/ 0 h 19"/>
                <a:gd name="T6" fmla="*/ 7 w 19"/>
                <a:gd name="T7" fmla="*/ 0 h 19"/>
                <a:gd name="T8" fmla="*/ 4 w 19"/>
                <a:gd name="T9" fmla="*/ 4 h 19"/>
                <a:gd name="T10" fmla="*/ 4 w 19"/>
                <a:gd name="T11" fmla="*/ 4 h 19"/>
                <a:gd name="T12" fmla="*/ 0 w 19"/>
                <a:gd name="T13" fmla="*/ 11 h 19"/>
                <a:gd name="T14" fmla="*/ 0 w 19"/>
                <a:gd name="T15" fmla="*/ 15 h 19"/>
                <a:gd name="T16" fmla="*/ 4 w 19"/>
                <a:gd name="T17" fmla="*/ 19 h 19"/>
                <a:gd name="T18" fmla="*/ 19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4"/>
                  </a:moveTo>
                  <a:lnTo>
                    <a:pt x="15" y="0"/>
                  </a:lnTo>
                  <a:lnTo>
                    <a:pt x="11" y="0"/>
                  </a:lnTo>
                  <a:lnTo>
                    <a:pt x="7" y="0"/>
                  </a:lnTo>
                  <a:lnTo>
                    <a:pt x="4" y="4"/>
                  </a:lnTo>
                  <a:lnTo>
                    <a:pt x="4" y="4"/>
                  </a:lnTo>
                  <a:lnTo>
                    <a:pt x="0" y="11"/>
                  </a:lnTo>
                  <a:lnTo>
                    <a:pt x="0" y="15"/>
                  </a:lnTo>
                  <a:lnTo>
                    <a:pt x="4" y="19"/>
                  </a:lnTo>
                  <a:lnTo>
                    <a:pt x="19"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8" name="Freeform 1327"/>
            <p:cNvSpPr>
              <a:spLocks/>
            </p:cNvSpPr>
            <p:nvPr/>
          </p:nvSpPr>
          <p:spPr bwMode="auto">
            <a:xfrm>
              <a:off x="2292350" y="1492250"/>
              <a:ext cx="12065" cy="12065"/>
            </a:xfrm>
            <a:custGeom>
              <a:avLst/>
              <a:gdLst>
                <a:gd name="T0" fmla="*/ 0 w 19"/>
                <a:gd name="T1" fmla="*/ 15 h 19"/>
                <a:gd name="T2" fmla="*/ 4 w 19"/>
                <a:gd name="T3" fmla="*/ 19 h 19"/>
                <a:gd name="T4" fmla="*/ 8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8"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9" name="Freeform 1328"/>
            <p:cNvSpPr>
              <a:spLocks/>
            </p:cNvSpPr>
            <p:nvPr/>
          </p:nvSpPr>
          <p:spPr bwMode="auto">
            <a:xfrm>
              <a:off x="1972945" y="1172845"/>
              <a:ext cx="328930" cy="328930"/>
            </a:xfrm>
            <a:custGeom>
              <a:avLst/>
              <a:gdLst>
                <a:gd name="T0" fmla="*/ 8 w 518"/>
                <a:gd name="T1" fmla="*/ 8 h 518"/>
                <a:gd name="T2" fmla="*/ 0 w 518"/>
                <a:gd name="T3" fmla="*/ 16 h 518"/>
                <a:gd name="T4" fmla="*/ 503 w 518"/>
                <a:gd name="T5" fmla="*/ 518 h 518"/>
                <a:gd name="T6" fmla="*/ 518 w 518"/>
                <a:gd name="T7" fmla="*/ 503 h 518"/>
                <a:gd name="T8" fmla="*/ 16 w 518"/>
                <a:gd name="T9" fmla="*/ 0 h 518"/>
                <a:gd name="T10" fmla="*/ 8 w 518"/>
                <a:gd name="T11" fmla="*/ 8 h 518"/>
              </a:gdLst>
              <a:ahLst/>
              <a:cxnLst>
                <a:cxn ang="0">
                  <a:pos x="T0" y="T1"/>
                </a:cxn>
                <a:cxn ang="0">
                  <a:pos x="T2" y="T3"/>
                </a:cxn>
                <a:cxn ang="0">
                  <a:pos x="T4" y="T5"/>
                </a:cxn>
                <a:cxn ang="0">
                  <a:pos x="T6" y="T7"/>
                </a:cxn>
                <a:cxn ang="0">
                  <a:pos x="T8" y="T9"/>
                </a:cxn>
                <a:cxn ang="0">
                  <a:pos x="T10" y="T11"/>
                </a:cxn>
              </a:cxnLst>
              <a:rect l="0" t="0" r="r" b="b"/>
              <a:pathLst>
                <a:path w="518" h="518">
                  <a:moveTo>
                    <a:pt x="8" y="8"/>
                  </a:moveTo>
                  <a:lnTo>
                    <a:pt x="0" y="16"/>
                  </a:lnTo>
                  <a:lnTo>
                    <a:pt x="503" y="518"/>
                  </a:lnTo>
                  <a:lnTo>
                    <a:pt x="518" y="503"/>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0" name="Freeform 1329"/>
            <p:cNvSpPr>
              <a:spLocks/>
            </p:cNvSpPr>
            <p:nvPr/>
          </p:nvSpPr>
          <p:spPr bwMode="auto">
            <a:xfrm>
              <a:off x="1970405" y="1170305"/>
              <a:ext cx="12700" cy="12700"/>
            </a:xfrm>
            <a:custGeom>
              <a:avLst/>
              <a:gdLst>
                <a:gd name="T0" fmla="*/ 20 w 20"/>
                <a:gd name="T1" fmla="*/ 4 h 20"/>
                <a:gd name="T2" fmla="*/ 16 w 20"/>
                <a:gd name="T3" fmla="*/ 0 h 20"/>
                <a:gd name="T4" fmla="*/ 12 w 20"/>
                <a:gd name="T5" fmla="*/ 0 h 20"/>
                <a:gd name="T6" fmla="*/ 8 w 20"/>
                <a:gd name="T7" fmla="*/ 0 h 20"/>
                <a:gd name="T8" fmla="*/ 4 w 20"/>
                <a:gd name="T9" fmla="*/ 4 h 20"/>
                <a:gd name="T10" fmla="*/ 4 w 20"/>
                <a:gd name="T11" fmla="*/ 4 h 20"/>
                <a:gd name="T12" fmla="*/ 0 w 20"/>
                <a:gd name="T13" fmla="*/ 12 h 20"/>
                <a:gd name="T14" fmla="*/ 0 w 20"/>
                <a:gd name="T15" fmla="*/ 16 h 20"/>
                <a:gd name="T16" fmla="*/ 4 w 20"/>
                <a:gd name="T17" fmla="*/ 20 h 20"/>
                <a:gd name="T18" fmla="*/ 2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4"/>
                  </a:moveTo>
                  <a:lnTo>
                    <a:pt x="16" y="0"/>
                  </a:lnTo>
                  <a:lnTo>
                    <a:pt x="12" y="0"/>
                  </a:lnTo>
                  <a:lnTo>
                    <a:pt x="8" y="0"/>
                  </a:lnTo>
                  <a:lnTo>
                    <a:pt x="4" y="4"/>
                  </a:lnTo>
                  <a:lnTo>
                    <a:pt x="4" y="4"/>
                  </a:lnTo>
                  <a:lnTo>
                    <a:pt x="0" y="12"/>
                  </a:lnTo>
                  <a:lnTo>
                    <a:pt x="0" y="16"/>
                  </a:lnTo>
                  <a:lnTo>
                    <a:pt x="4" y="20"/>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1" name="Freeform 1330"/>
            <p:cNvSpPr>
              <a:spLocks/>
            </p:cNvSpPr>
            <p:nvPr/>
          </p:nvSpPr>
          <p:spPr bwMode="auto">
            <a:xfrm>
              <a:off x="2079625" y="1492250"/>
              <a:ext cx="12065" cy="12065"/>
            </a:xfrm>
            <a:custGeom>
              <a:avLst/>
              <a:gdLst>
                <a:gd name="T0" fmla="*/ 0 w 19"/>
                <a:gd name="T1" fmla="*/ 15 h 19"/>
                <a:gd name="T2" fmla="*/ 3 w 19"/>
                <a:gd name="T3" fmla="*/ 19 h 19"/>
                <a:gd name="T4" fmla="*/ 7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3" y="19"/>
                  </a:lnTo>
                  <a:lnTo>
                    <a:pt x="7"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2" name="Freeform 1331"/>
            <p:cNvSpPr>
              <a:spLocks/>
            </p:cNvSpPr>
            <p:nvPr/>
          </p:nvSpPr>
          <p:spPr bwMode="auto">
            <a:xfrm>
              <a:off x="1866265" y="1279525"/>
              <a:ext cx="222885" cy="222250"/>
            </a:xfrm>
            <a:custGeom>
              <a:avLst/>
              <a:gdLst>
                <a:gd name="T0" fmla="*/ 8 w 351"/>
                <a:gd name="T1" fmla="*/ 8 h 350"/>
                <a:gd name="T2" fmla="*/ 0 w 351"/>
                <a:gd name="T3" fmla="*/ 15 h 350"/>
                <a:gd name="T4" fmla="*/ 336 w 351"/>
                <a:gd name="T5" fmla="*/ 350 h 350"/>
                <a:gd name="T6" fmla="*/ 351 w 351"/>
                <a:gd name="T7" fmla="*/ 335 h 350"/>
                <a:gd name="T8" fmla="*/ 16 w 351"/>
                <a:gd name="T9" fmla="*/ 0 h 350"/>
                <a:gd name="T10" fmla="*/ 8 w 351"/>
                <a:gd name="T11" fmla="*/ 8 h 350"/>
              </a:gdLst>
              <a:ahLst/>
              <a:cxnLst>
                <a:cxn ang="0">
                  <a:pos x="T0" y="T1"/>
                </a:cxn>
                <a:cxn ang="0">
                  <a:pos x="T2" y="T3"/>
                </a:cxn>
                <a:cxn ang="0">
                  <a:pos x="T4" y="T5"/>
                </a:cxn>
                <a:cxn ang="0">
                  <a:pos x="T6" y="T7"/>
                </a:cxn>
                <a:cxn ang="0">
                  <a:pos x="T8" y="T9"/>
                </a:cxn>
                <a:cxn ang="0">
                  <a:pos x="T10" y="T11"/>
                </a:cxn>
              </a:cxnLst>
              <a:rect l="0" t="0" r="r" b="b"/>
              <a:pathLst>
                <a:path w="351" h="350">
                  <a:moveTo>
                    <a:pt x="8" y="8"/>
                  </a:moveTo>
                  <a:lnTo>
                    <a:pt x="0" y="15"/>
                  </a:lnTo>
                  <a:lnTo>
                    <a:pt x="336" y="350"/>
                  </a:lnTo>
                  <a:lnTo>
                    <a:pt x="351" y="335"/>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3" name="Freeform 1332"/>
            <p:cNvSpPr>
              <a:spLocks/>
            </p:cNvSpPr>
            <p:nvPr/>
          </p:nvSpPr>
          <p:spPr bwMode="auto">
            <a:xfrm>
              <a:off x="1863725" y="1276985"/>
              <a:ext cx="12700" cy="12065"/>
            </a:xfrm>
            <a:custGeom>
              <a:avLst/>
              <a:gdLst>
                <a:gd name="T0" fmla="*/ 20 w 20"/>
                <a:gd name="T1" fmla="*/ 4 h 19"/>
                <a:gd name="T2" fmla="*/ 16 w 20"/>
                <a:gd name="T3" fmla="*/ 0 h 19"/>
                <a:gd name="T4" fmla="*/ 12 w 20"/>
                <a:gd name="T5" fmla="*/ 0 h 19"/>
                <a:gd name="T6" fmla="*/ 8 w 20"/>
                <a:gd name="T7" fmla="*/ 0 h 19"/>
                <a:gd name="T8" fmla="*/ 4 w 20"/>
                <a:gd name="T9" fmla="*/ 4 h 19"/>
                <a:gd name="T10" fmla="*/ 4 w 20"/>
                <a:gd name="T11" fmla="*/ 4 h 19"/>
                <a:gd name="T12" fmla="*/ 0 w 20"/>
                <a:gd name="T13" fmla="*/ 12 h 19"/>
                <a:gd name="T14" fmla="*/ 0 w 20"/>
                <a:gd name="T15" fmla="*/ 15 h 19"/>
                <a:gd name="T16" fmla="*/ 4 w 20"/>
                <a:gd name="T17" fmla="*/ 19 h 19"/>
                <a:gd name="T18" fmla="*/ 2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4"/>
                  </a:moveTo>
                  <a:lnTo>
                    <a:pt x="16" y="0"/>
                  </a:lnTo>
                  <a:lnTo>
                    <a:pt x="12" y="0"/>
                  </a:lnTo>
                  <a:lnTo>
                    <a:pt x="8" y="0"/>
                  </a:lnTo>
                  <a:lnTo>
                    <a:pt x="4" y="4"/>
                  </a:lnTo>
                  <a:lnTo>
                    <a:pt x="4" y="4"/>
                  </a:lnTo>
                  <a:lnTo>
                    <a:pt x="0" y="12"/>
                  </a:lnTo>
                  <a:lnTo>
                    <a:pt x="0" y="15"/>
                  </a:lnTo>
                  <a:lnTo>
                    <a:pt x="4" y="19"/>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4" name="Freeform 1333"/>
            <p:cNvSpPr>
              <a:spLocks/>
            </p:cNvSpPr>
            <p:nvPr/>
          </p:nvSpPr>
          <p:spPr bwMode="auto">
            <a:xfrm>
              <a:off x="1866265" y="1492250"/>
              <a:ext cx="12700" cy="12065"/>
            </a:xfrm>
            <a:custGeom>
              <a:avLst/>
              <a:gdLst>
                <a:gd name="T0" fmla="*/ 0 w 20"/>
                <a:gd name="T1" fmla="*/ 15 h 19"/>
                <a:gd name="T2" fmla="*/ 4 w 20"/>
                <a:gd name="T3" fmla="*/ 19 h 19"/>
                <a:gd name="T4" fmla="*/ 8 w 20"/>
                <a:gd name="T5" fmla="*/ 19 h 19"/>
                <a:gd name="T6" fmla="*/ 12 w 20"/>
                <a:gd name="T7" fmla="*/ 15 h 19"/>
                <a:gd name="T8" fmla="*/ 16 w 20"/>
                <a:gd name="T9" fmla="*/ 15 h 19"/>
                <a:gd name="T10" fmla="*/ 20 w 20"/>
                <a:gd name="T11" fmla="*/ 12 h 19"/>
                <a:gd name="T12" fmla="*/ 20 w 20"/>
                <a:gd name="T13" fmla="*/ 8 h 19"/>
                <a:gd name="T14" fmla="*/ 20 w 20"/>
                <a:gd name="T15" fmla="*/ 4 h 19"/>
                <a:gd name="T16" fmla="*/ 16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8" y="19"/>
                  </a:lnTo>
                  <a:lnTo>
                    <a:pt x="12" y="15"/>
                  </a:lnTo>
                  <a:lnTo>
                    <a:pt x="16" y="15"/>
                  </a:lnTo>
                  <a:lnTo>
                    <a:pt x="20" y="12"/>
                  </a:lnTo>
                  <a:lnTo>
                    <a:pt x="20" y="8"/>
                  </a:lnTo>
                  <a:lnTo>
                    <a:pt x="20"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5" name="Freeform 1334"/>
            <p:cNvSpPr>
              <a:spLocks/>
            </p:cNvSpPr>
            <p:nvPr/>
          </p:nvSpPr>
          <p:spPr bwMode="auto">
            <a:xfrm>
              <a:off x="1760220" y="1385570"/>
              <a:ext cx="116205" cy="116205"/>
            </a:xfrm>
            <a:custGeom>
              <a:avLst/>
              <a:gdLst>
                <a:gd name="T0" fmla="*/ 8 w 183"/>
                <a:gd name="T1" fmla="*/ 8 h 183"/>
                <a:gd name="T2" fmla="*/ 0 w 183"/>
                <a:gd name="T3" fmla="*/ 16 h 183"/>
                <a:gd name="T4" fmla="*/ 167 w 183"/>
                <a:gd name="T5" fmla="*/ 183 h 183"/>
                <a:gd name="T6" fmla="*/ 183 w 183"/>
                <a:gd name="T7" fmla="*/ 168 h 183"/>
                <a:gd name="T8" fmla="*/ 15 w 183"/>
                <a:gd name="T9" fmla="*/ 0 h 183"/>
                <a:gd name="T10" fmla="*/ 8 w 183"/>
                <a:gd name="T11" fmla="*/ 8 h 183"/>
              </a:gdLst>
              <a:ahLst/>
              <a:cxnLst>
                <a:cxn ang="0">
                  <a:pos x="T0" y="T1"/>
                </a:cxn>
                <a:cxn ang="0">
                  <a:pos x="T2" y="T3"/>
                </a:cxn>
                <a:cxn ang="0">
                  <a:pos x="T4" y="T5"/>
                </a:cxn>
                <a:cxn ang="0">
                  <a:pos x="T6" y="T7"/>
                </a:cxn>
                <a:cxn ang="0">
                  <a:pos x="T8" y="T9"/>
                </a:cxn>
                <a:cxn ang="0">
                  <a:pos x="T10" y="T11"/>
                </a:cxn>
              </a:cxnLst>
              <a:rect l="0" t="0" r="r" b="b"/>
              <a:pathLst>
                <a:path w="183" h="183">
                  <a:moveTo>
                    <a:pt x="8" y="8"/>
                  </a:moveTo>
                  <a:lnTo>
                    <a:pt x="0" y="16"/>
                  </a:lnTo>
                  <a:lnTo>
                    <a:pt x="167" y="183"/>
                  </a:lnTo>
                  <a:lnTo>
                    <a:pt x="183" y="168"/>
                  </a:lnTo>
                  <a:lnTo>
                    <a:pt x="15"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6" name="Freeform 1335"/>
            <p:cNvSpPr>
              <a:spLocks/>
            </p:cNvSpPr>
            <p:nvPr/>
          </p:nvSpPr>
          <p:spPr bwMode="auto">
            <a:xfrm>
              <a:off x="1757680" y="1383030"/>
              <a:ext cx="12065" cy="12700"/>
            </a:xfrm>
            <a:custGeom>
              <a:avLst/>
              <a:gdLst>
                <a:gd name="T0" fmla="*/ 19 w 19"/>
                <a:gd name="T1" fmla="*/ 4 h 20"/>
                <a:gd name="T2" fmla="*/ 15 w 19"/>
                <a:gd name="T3" fmla="*/ 0 h 20"/>
                <a:gd name="T4" fmla="*/ 12 w 19"/>
                <a:gd name="T5" fmla="*/ 0 h 20"/>
                <a:gd name="T6" fmla="*/ 8 w 19"/>
                <a:gd name="T7" fmla="*/ 0 h 20"/>
                <a:gd name="T8" fmla="*/ 4 w 19"/>
                <a:gd name="T9" fmla="*/ 4 h 20"/>
                <a:gd name="T10" fmla="*/ 4 w 19"/>
                <a:gd name="T11" fmla="*/ 4 h 20"/>
                <a:gd name="T12" fmla="*/ 0 w 19"/>
                <a:gd name="T13" fmla="*/ 12 h 20"/>
                <a:gd name="T14" fmla="*/ 0 w 19"/>
                <a:gd name="T15" fmla="*/ 16 h 20"/>
                <a:gd name="T16" fmla="*/ 4 w 19"/>
                <a:gd name="T17" fmla="*/ 20 h 20"/>
                <a:gd name="T18" fmla="*/ 19 w 19"/>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4"/>
                  </a:moveTo>
                  <a:lnTo>
                    <a:pt x="15" y="0"/>
                  </a:lnTo>
                  <a:lnTo>
                    <a:pt x="12" y="0"/>
                  </a:lnTo>
                  <a:lnTo>
                    <a:pt x="8" y="0"/>
                  </a:lnTo>
                  <a:lnTo>
                    <a:pt x="4" y="4"/>
                  </a:lnTo>
                  <a:lnTo>
                    <a:pt x="4" y="4"/>
                  </a:lnTo>
                  <a:lnTo>
                    <a:pt x="0" y="12"/>
                  </a:lnTo>
                  <a:lnTo>
                    <a:pt x="0" y="16"/>
                  </a:lnTo>
                  <a:lnTo>
                    <a:pt x="4" y="20"/>
                  </a:lnTo>
                  <a:lnTo>
                    <a:pt x="19"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7" name="Freeform 1336"/>
            <p:cNvSpPr>
              <a:spLocks/>
            </p:cNvSpPr>
            <p:nvPr/>
          </p:nvSpPr>
          <p:spPr bwMode="auto">
            <a:xfrm>
              <a:off x="1651000"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8" name="Freeform 1337"/>
            <p:cNvSpPr>
              <a:spLocks/>
            </p:cNvSpPr>
            <p:nvPr/>
          </p:nvSpPr>
          <p:spPr bwMode="auto">
            <a:xfrm>
              <a:off x="1438275" y="1497330"/>
              <a:ext cx="227965"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9" name="Freeform 1338"/>
            <p:cNvSpPr>
              <a:spLocks/>
            </p:cNvSpPr>
            <p:nvPr/>
          </p:nvSpPr>
          <p:spPr bwMode="auto">
            <a:xfrm>
              <a:off x="1651000"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0" name="Freeform 1339"/>
            <p:cNvSpPr>
              <a:spLocks/>
            </p:cNvSpPr>
            <p:nvPr/>
          </p:nvSpPr>
          <p:spPr bwMode="auto">
            <a:xfrm>
              <a:off x="1863725"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1" name="Freeform 1340"/>
            <p:cNvSpPr>
              <a:spLocks/>
            </p:cNvSpPr>
            <p:nvPr/>
          </p:nvSpPr>
          <p:spPr bwMode="auto">
            <a:xfrm>
              <a:off x="1863725" y="1497330"/>
              <a:ext cx="15240"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2" name="Freeform 1341"/>
            <p:cNvSpPr>
              <a:spLocks/>
            </p:cNvSpPr>
            <p:nvPr/>
          </p:nvSpPr>
          <p:spPr bwMode="auto">
            <a:xfrm>
              <a:off x="1863725"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3" name="Freeform 1342"/>
            <p:cNvSpPr>
              <a:spLocks/>
            </p:cNvSpPr>
            <p:nvPr/>
          </p:nvSpPr>
          <p:spPr bwMode="auto">
            <a:xfrm>
              <a:off x="2077085" y="4391660"/>
              <a:ext cx="14605" cy="7620"/>
            </a:xfrm>
            <a:custGeom>
              <a:avLst/>
              <a:gdLst>
                <a:gd name="T0" fmla="*/ 0 w 23"/>
                <a:gd name="T1" fmla="*/ 0 h 12"/>
                <a:gd name="T2" fmla="*/ 4 w 23"/>
                <a:gd name="T3" fmla="*/ 8 h 12"/>
                <a:gd name="T4" fmla="*/ 4 w 23"/>
                <a:gd name="T5" fmla="*/ 12 h 12"/>
                <a:gd name="T6" fmla="*/ 7 w 23"/>
                <a:gd name="T7" fmla="*/ 12 h 12"/>
                <a:gd name="T8" fmla="*/ 11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7" y="12"/>
                  </a:lnTo>
                  <a:lnTo>
                    <a:pt x="11"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4" name="Freeform 1343"/>
            <p:cNvSpPr>
              <a:spLocks/>
            </p:cNvSpPr>
            <p:nvPr/>
          </p:nvSpPr>
          <p:spPr bwMode="auto">
            <a:xfrm>
              <a:off x="2077085" y="1497330"/>
              <a:ext cx="14605" cy="2894330"/>
            </a:xfrm>
            <a:custGeom>
              <a:avLst/>
              <a:gdLst>
                <a:gd name="T0" fmla="*/ 11 w 23"/>
                <a:gd name="T1" fmla="*/ 0 h 4558"/>
                <a:gd name="T2" fmla="*/ 0 w 23"/>
                <a:gd name="T3" fmla="*/ 0 h 4558"/>
                <a:gd name="T4" fmla="*/ 0 w 23"/>
                <a:gd name="T5" fmla="*/ 4558 h 4558"/>
                <a:gd name="T6" fmla="*/ 23 w 23"/>
                <a:gd name="T7" fmla="*/ 4558 h 4558"/>
                <a:gd name="T8" fmla="*/ 23 w 23"/>
                <a:gd name="T9" fmla="*/ 0 h 4558"/>
                <a:gd name="T10" fmla="*/ 11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1" y="0"/>
                  </a:moveTo>
                  <a:lnTo>
                    <a:pt x="0" y="0"/>
                  </a:lnTo>
                  <a:lnTo>
                    <a:pt x="0" y="4558"/>
                  </a:lnTo>
                  <a:lnTo>
                    <a:pt x="23" y="4558"/>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5" name="Freeform 1344"/>
            <p:cNvSpPr>
              <a:spLocks/>
            </p:cNvSpPr>
            <p:nvPr/>
          </p:nvSpPr>
          <p:spPr bwMode="auto">
            <a:xfrm>
              <a:off x="2077085" y="1489710"/>
              <a:ext cx="14605" cy="7620"/>
            </a:xfrm>
            <a:custGeom>
              <a:avLst/>
              <a:gdLst>
                <a:gd name="T0" fmla="*/ 23 w 23"/>
                <a:gd name="T1" fmla="*/ 12 h 12"/>
                <a:gd name="T2" fmla="*/ 23 w 23"/>
                <a:gd name="T3" fmla="*/ 4 h 12"/>
                <a:gd name="T4" fmla="*/ 19 w 23"/>
                <a:gd name="T5" fmla="*/ 0 h 12"/>
                <a:gd name="T6" fmla="*/ 15 w 23"/>
                <a:gd name="T7" fmla="*/ 0 h 12"/>
                <a:gd name="T8" fmla="*/ 11 w 23"/>
                <a:gd name="T9" fmla="*/ 0 h 12"/>
                <a:gd name="T10" fmla="*/ 7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1" y="0"/>
                  </a:lnTo>
                  <a:lnTo>
                    <a:pt x="7"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6" name="Freeform 1345"/>
            <p:cNvSpPr>
              <a:spLocks/>
            </p:cNvSpPr>
            <p:nvPr/>
          </p:nvSpPr>
          <p:spPr bwMode="auto">
            <a:xfrm>
              <a:off x="2289810"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7" name="Freeform 1346"/>
            <p:cNvSpPr>
              <a:spLocks/>
            </p:cNvSpPr>
            <p:nvPr/>
          </p:nvSpPr>
          <p:spPr bwMode="auto">
            <a:xfrm>
              <a:off x="2289810" y="1497330"/>
              <a:ext cx="14605" cy="2894330"/>
            </a:xfrm>
            <a:custGeom>
              <a:avLst/>
              <a:gdLst>
                <a:gd name="T0" fmla="*/ 12 w 23"/>
                <a:gd name="T1" fmla="*/ 0 h 4558"/>
                <a:gd name="T2" fmla="*/ 0 w 23"/>
                <a:gd name="T3" fmla="*/ 0 h 4558"/>
                <a:gd name="T4" fmla="*/ 0 w 23"/>
                <a:gd name="T5" fmla="*/ 4558 h 4558"/>
                <a:gd name="T6" fmla="*/ 23 w 23"/>
                <a:gd name="T7" fmla="*/ 4558 h 4558"/>
                <a:gd name="T8" fmla="*/ 23 w 23"/>
                <a:gd name="T9" fmla="*/ 0 h 4558"/>
                <a:gd name="T10" fmla="*/ 12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2" y="0"/>
                  </a:moveTo>
                  <a:lnTo>
                    <a:pt x="0" y="0"/>
                  </a:lnTo>
                  <a:lnTo>
                    <a:pt x="0" y="4558"/>
                  </a:lnTo>
                  <a:lnTo>
                    <a:pt x="23" y="4558"/>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8" name="Freeform 1347"/>
            <p:cNvSpPr>
              <a:spLocks/>
            </p:cNvSpPr>
            <p:nvPr/>
          </p:nvSpPr>
          <p:spPr bwMode="auto">
            <a:xfrm>
              <a:off x="2289810" y="1489710"/>
              <a:ext cx="14605" cy="7620"/>
            </a:xfrm>
            <a:custGeom>
              <a:avLst/>
              <a:gdLst>
                <a:gd name="T0" fmla="*/ 23 w 23"/>
                <a:gd name="T1" fmla="*/ 12 h 12"/>
                <a:gd name="T2" fmla="*/ 23 w 23"/>
                <a:gd name="T3" fmla="*/ 4 h 12"/>
                <a:gd name="T4" fmla="*/ 19 w 23"/>
                <a:gd name="T5" fmla="*/ 0 h 12"/>
                <a:gd name="T6" fmla="*/ 15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9" name="Freeform 1348"/>
            <p:cNvSpPr>
              <a:spLocks/>
            </p:cNvSpPr>
            <p:nvPr/>
          </p:nvSpPr>
          <p:spPr bwMode="auto">
            <a:xfrm>
              <a:off x="2502535"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16 w 23"/>
                <a:gd name="T11" fmla="*/ 12 h 12"/>
                <a:gd name="T12" fmla="*/ 20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16" y="12"/>
                  </a:lnTo>
                  <a:lnTo>
                    <a:pt x="20"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0" name="Freeform 1349"/>
            <p:cNvSpPr>
              <a:spLocks/>
            </p:cNvSpPr>
            <p:nvPr/>
          </p:nvSpPr>
          <p:spPr bwMode="auto">
            <a:xfrm>
              <a:off x="2502535" y="1497330"/>
              <a:ext cx="14605" cy="2894330"/>
            </a:xfrm>
            <a:custGeom>
              <a:avLst/>
              <a:gdLst>
                <a:gd name="T0" fmla="*/ 12 w 23"/>
                <a:gd name="T1" fmla="*/ 0 h 4558"/>
                <a:gd name="T2" fmla="*/ 0 w 23"/>
                <a:gd name="T3" fmla="*/ 0 h 4558"/>
                <a:gd name="T4" fmla="*/ 0 w 23"/>
                <a:gd name="T5" fmla="*/ 4558 h 4558"/>
                <a:gd name="T6" fmla="*/ 23 w 23"/>
                <a:gd name="T7" fmla="*/ 4558 h 4558"/>
                <a:gd name="T8" fmla="*/ 23 w 23"/>
                <a:gd name="T9" fmla="*/ 0 h 4558"/>
                <a:gd name="T10" fmla="*/ 12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2" y="0"/>
                  </a:moveTo>
                  <a:lnTo>
                    <a:pt x="0" y="0"/>
                  </a:lnTo>
                  <a:lnTo>
                    <a:pt x="0" y="4558"/>
                  </a:lnTo>
                  <a:lnTo>
                    <a:pt x="23" y="4558"/>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1" name="Freeform 1350"/>
            <p:cNvSpPr>
              <a:spLocks/>
            </p:cNvSpPr>
            <p:nvPr/>
          </p:nvSpPr>
          <p:spPr bwMode="auto">
            <a:xfrm>
              <a:off x="2502535" y="1489710"/>
              <a:ext cx="14605" cy="7620"/>
            </a:xfrm>
            <a:custGeom>
              <a:avLst/>
              <a:gdLst>
                <a:gd name="T0" fmla="*/ 23 w 23"/>
                <a:gd name="T1" fmla="*/ 12 h 12"/>
                <a:gd name="T2" fmla="*/ 23 w 23"/>
                <a:gd name="T3" fmla="*/ 4 h 12"/>
                <a:gd name="T4" fmla="*/ 20 w 23"/>
                <a:gd name="T5" fmla="*/ 0 h 12"/>
                <a:gd name="T6" fmla="*/ 16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20" y="0"/>
                  </a:lnTo>
                  <a:lnTo>
                    <a:pt x="16"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2" name="Freeform 1351"/>
            <p:cNvSpPr>
              <a:spLocks/>
            </p:cNvSpPr>
            <p:nvPr/>
          </p:nvSpPr>
          <p:spPr bwMode="auto">
            <a:xfrm>
              <a:off x="2715260"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3" name="Freeform 1352"/>
            <p:cNvSpPr>
              <a:spLocks/>
            </p:cNvSpPr>
            <p:nvPr/>
          </p:nvSpPr>
          <p:spPr bwMode="auto">
            <a:xfrm>
              <a:off x="2715260" y="1497330"/>
              <a:ext cx="15240"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4" name="Freeform 1353"/>
            <p:cNvSpPr>
              <a:spLocks/>
            </p:cNvSpPr>
            <p:nvPr/>
          </p:nvSpPr>
          <p:spPr bwMode="auto">
            <a:xfrm>
              <a:off x="2715260"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5" name="Freeform 1354"/>
            <p:cNvSpPr>
              <a:spLocks/>
            </p:cNvSpPr>
            <p:nvPr/>
          </p:nvSpPr>
          <p:spPr bwMode="auto">
            <a:xfrm>
              <a:off x="2927985"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6" name="Freeform 1355"/>
            <p:cNvSpPr>
              <a:spLocks/>
            </p:cNvSpPr>
            <p:nvPr/>
          </p:nvSpPr>
          <p:spPr bwMode="auto">
            <a:xfrm>
              <a:off x="2927985" y="1497330"/>
              <a:ext cx="15240"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7" name="Freeform 1356"/>
            <p:cNvSpPr>
              <a:spLocks/>
            </p:cNvSpPr>
            <p:nvPr/>
          </p:nvSpPr>
          <p:spPr bwMode="auto">
            <a:xfrm>
              <a:off x="2927985"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8" name="Freeform 1357"/>
            <p:cNvSpPr>
              <a:spLocks/>
            </p:cNvSpPr>
            <p:nvPr/>
          </p:nvSpPr>
          <p:spPr bwMode="auto">
            <a:xfrm>
              <a:off x="3141345" y="4391660"/>
              <a:ext cx="14605" cy="7620"/>
            </a:xfrm>
            <a:custGeom>
              <a:avLst/>
              <a:gdLst>
                <a:gd name="T0" fmla="*/ 0 w 23"/>
                <a:gd name="T1" fmla="*/ 0 h 12"/>
                <a:gd name="T2" fmla="*/ 4 w 23"/>
                <a:gd name="T3" fmla="*/ 8 h 12"/>
                <a:gd name="T4" fmla="*/ 4 w 23"/>
                <a:gd name="T5" fmla="*/ 12 h 12"/>
                <a:gd name="T6" fmla="*/ 7 w 23"/>
                <a:gd name="T7" fmla="*/ 12 h 12"/>
                <a:gd name="T8" fmla="*/ 11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7" y="12"/>
                  </a:lnTo>
                  <a:lnTo>
                    <a:pt x="11"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9" name="Freeform 1358"/>
            <p:cNvSpPr>
              <a:spLocks/>
            </p:cNvSpPr>
            <p:nvPr/>
          </p:nvSpPr>
          <p:spPr bwMode="auto">
            <a:xfrm>
              <a:off x="3141345" y="1497330"/>
              <a:ext cx="14605" cy="2894330"/>
            </a:xfrm>
            <a:custGeom>
              <a:avLst/>
              <a:gdLst>
                <a:gd name="T0" fmla="*/ 11 w 23"/>
                <a:gd name="T1" fmla="*/ 0 h 4558"/>
                <a:gd name="T2" fmla="*/ 0 w 23"/>
                <a:gd name="T3" fmla="*/ 0 h 4558"/>
                <a:gd name="T4" fmla="*/ 0 w 23"/>
                <a:gd name="T5" fmla="*/ 4558 h 4558"/>
                <a:gd name="T6" fmla="*/ 23 w 23"/>
                <a:gd name="T7" fmla="*/ 4558 h 4558"/>
                <a:gd name="T8" fmla="*/ 23 w 23"/>
                <a:gd name="T9" fmla="*/ 0 h 4558"/>
                <a:gd name="T10" fmla="*/ 11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1" y="0"/>
                  </a:moveTo>
                  <a:lnTo>
                    <a:pt x="0" y="0"/>
                  </a:lnTo>
                  <a:lnTo>
                    <a:pt x="0" y="4558"/>
                  </a:lnTo>
                  <a:lnTo>
                    <a:pt x="23" y="4558"/>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0" name="Freeform 1359"/>
            <p:cNvSpPr>
              <a:spLocks/>
            </p:cNvSpPr>
            <p:nvPr/>
          </p:nvSpPr>
          <p:spPr bwMode="auto">
            <a:xfrm>
              <a:off x="3141345" y="1489710"/>
              <a:ext cx="14605" cy="7620"/>
            </a:xfrm>
            <a:custGeom>
              <a:avLst/>
              <a:gdLst>
                <a:gd name="T0" fmla="*/ 23 w 23"/>
                <a:gd name="T1" fmla="*/ 12 h 12"/>
                <a:gd name="T2" fmla="*/ 23 w 23"/>
                <a:gd name="T3" fmla="*/ 4 h 12"/>
                <a:gd name="T4" fmla="*/ 19 w 23"/>
                <a:gd name="T5" fmla="*/ 0 h 12"/>
                <a:gd name="T6" fmla="*/ 15 w 23"/>
                <a:gd name="T7" fmla="*/ 0 h 12"/>
                <a:gd name="T8" fmla="*/ 11 w 23"/>
                <a:gd name="T9" fmla="*/ 0 h 12"/>
                <a:gd name="T10" fmla="*/ 7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1" y="0"/>
                  </a:lnTo>
                  <a:lnTo>
                    <a:pt x="7"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1" name="Freeform 1360"/>
            <p:cNvSpPr>
              <a:spLocks/>
            </p:cNvSpPr>
            <p:nvPr/>
          </p:nvSpPr>
          <p:spPr bwMode="auto">
            <a:xfrm>
              <a:off x="3354070"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2" name="Freeform 1361"/>
            <p:cNvSpPr>
              <a:spLocks/>
            </p:cNvSpPr>
            <p:nvPr/>
          </p:nvSpPr>
          <p:spPr bwMode="auto">
            <a:xfrm>
              <a:off x="3354070" y="1497330"/>
              <a:ext cx="14605" cy="2894330"/>
            </a:xfrm>
            <a:custGeom>
              <a:avLst/>
              <a:gdLst>
                <a:gd name="T0" fmla="*/ 12 w 23"/>
                <a:gd name="T1" fmla="*/ 0 h 4558"/>
                <a:gd name="T2" fmla="*/ 0 w 23"/>
                <a:gd name="T3" fmla="*/ 0 h 4558"/>
                <a:gd name="T4" fmla="*/ 0 w 23"/>
                <a:gd name="T5" fmla="*/ 4558 h 4558"/>
                <a:gd name="T6" fmla="*/ 23 w 23"/>
                <a:gd name="T7" fmla="*/ 4558 h 4558"/>
                <a:gd name="T8" fmla="*/ 23 w 23"/>
                <a:gd name="T9" fmla="*/ 0 h 4558"/>
                <a:gd name="T10" fmla="*/ 12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2" y="0"/>
                  </a:moveTo>
                  <a:lnTo>
                    <a:pt x="0" y="0"/>
                  </a:lnTo>
                  <a:lnTo>
                    <a:pt x="0" y="4558"/>
                  </a:lnTo>
                  <a:lnTo>
                    <a:pt x="23" y="4558"/>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3" name="Freeform 1362"/>
            <p:cNvSpPr>
              <a:spLocks/>
            </p:cNvSpPr>
            <p:nvPr/>
          </p:nvSpPr>
          <p:spPr bwMode="auto">
            <a:xfrm>
              <a:off x="3354070" y="1489710"/>
              <a:ext cx="14605" cy="7620"/>
            </a:xfrm>
            <a:custGeom>
              <a:avLst/>
              <a:gdLst>
                <a:gd name="T0" fmla="*/ 23 w 23"/>
                <a:gd name="T1" fmla="*/ 12 h 12"/>
                <a:gd name="T2" fmla="*/ 23 w 23"/>
                <a:gd name="T3" fmla="*/ 4 h 12"/>
                <a:gd name="T4" fmla="*/ 19 w 23"/>
                <a:gd name="T5" fmla="*/ 0 h 12"/>
                <a:gd name="T6" fmla="*/ 15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4" name="Freeform 1363"/>
            <p:cNvSpPr>
              <a:spLocks/>
            </p:cNvSpPr>
            <p:nvPr/>
          </p:nvSpPr>
          <p:spPr bwMode="auto">
            <a:xfrm>
              <a:off x="3566795"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20 w 23"/>
                <a:gd name="T11" fmla="*/ 12 h 12"/>
                <a:gd name="T12" fmla="*/ 20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20" y="12"/>
                  </a:lnTo>
                  <a:lnTo>
                    <a:pt x="20"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5" name="Freeform 1364"/>
            <p:cNvSpPr>
              <a:spLocks/>
            </p:cNvSpPr>
            <p:nvPr/>
          </p:nvSpPr>
          <p:spPr bwMode="auto">
            <a:xfrm>
              <a:off x="3566795" y="1497330"/>
              <a:ext cx="14605" cy="2894330"/>
            </a:xfrm>
            <a:custGeom>
              <a:avLst/>
              <a:gdLst>
                <a:gd name="T0" fmla="*/ 12 w 23"/>
                <a:gd name="T1" fmla="*/ 0 h 4558"/>
                <a:gd name="T2" fmla="*/ 0 w 23"/>
                <a:gd name="T3" fmla="*/ 0 h 4558"/>
                <a:gd name="T4" fmla="*/ 0 w 23"/>
                <a:gd name="T5" fmla="*/ 4558 h 4558"/>
                <a:gd name="T6" fmla="*/ 23 w 23"/>
                <a:gd name="T7" fmla="*/ 4558 h 4558"/>
                <a:gd name="T8" fmla="*/ 23 w 23"/>
                <a:gd name="T9" fmla="*/ 0 h 4558"/>
                <a:gd name="T10" fmla="*/ 12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2" y="0"/>
                  </a:moveTo>
                  <a:lnTo>
                    <a:pt x="0" y="0"/>
                  </a:lnTo>
                  <a:lnTo>
                    <a:pt x="0" y="4558"/>
                  </a:lnTo>
                  <a:lnTo>
                    <a:pt x="23" y="4558"/>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6" name="Freeform 1365"/>
            <p:cNvSpPr>
              <a:spLocks/>
            </p:cNvSpPr>
            <p:nvPr/>
          </p:nvSpPr>
          <p:spPr bwMode="auto">
            <a:xfrm>
              <a:off x="3566795" y="1489710"/>
              <a:ext cx="14605" cy="7620"/>
            </a:xfrm>
            <a:custGeom>
              <a:avLst/>
              <a:gdLst>
                <a:gd name="T0" fmla="*/ 23 w 23"/>
                <a:gd name="T1" fmla="*/ 12 h 12"/>
                <a:gd name="T2" fmla="*/ 23 w 23"/>
                <a:gd name="T3" fmla="*/ 4 h 12"/>
                <a:gd name="T4" fmla="*/ 20 w 23"/>
                <a:gd name="T5" fmla="*/ 0 h 12"/>
                <a:gd name="T6" fmla="*/ 20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20" y="0"/>
                  </a:lnTo>
                  <a:lnTo>
                    <a:pt x="20"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7" name="Freeform 1366"/>
            <p:cNvSpPr>
              <a:spLocks/>
            </p:cNvSpPr>
            <p:nvPr/>
          </p:nvSpPr>
          <p:spPr bwMode="auto">
            <a:xfrm>
              <a:off x="3779520"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20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20"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8" name="Freeform 1367"/>
            <p:cNvSpPr>
              <a:spLocks/>
            </p:cNvSpPr>
            <p:nvPr/>
          </p:nvSpPr>
          <p:spPr bwMode="auto">
            <a:xfrm>
              <a:off x="3779520" y="1497330"/>
              <a:ext cx="15240"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9" name="Freeform 1368"/>
            <p:cNvSpPr>
              <a:spLocks/>
            </p:cNvSpPr>
            <p:nvPr/>
          </p:nvSpPr>
          <p:spPr bwMode="auto">
            <a:xfrm>
              <a:off x="3779520" y="1489710"/>
              <a:ext cx="15240" cy="7620"/>
            </a:xfrm>
            <a:custGeom>
              <a:avLst/>
              <a:gdLst>
                <a:gd name="T0" fmla="*/ 24 w 24"/>
                <a:gd name="T1" fmla="*/ 12 h 12"/>
                <a:gd name="T2" fmla="*/ 24 w 24"/>
                <a:gd name="T3" fmla="*/ 4 h 12"/>
                <a:gd name="T4" fmla="*/ 20 w 24"/>
                <a:gd name="T5" fmla="*/ 0 h 12"/>
                <a:gd name="T6" fmla="*/ 20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20"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0" name="Freeform 1369"/>
            <p:cNvSpPr>
              <a:spLocks/>
            </p:cNvSpPr>
            <p:nvPr/>
          </p:nvSpPr>
          <p:spPr bwMode="auto">
            <a:xfrm>
              <a:off x="3992880" y="4391660"/>
              <a:ext cx="14605" cy="7620"/>
            </a:xfrm>
            <a:custGeom>
              <a:avLst/>
              <a:gdLst>
                <a:gd name="T0" fmla="*/ 0 w 23"/>
                <a:gd name="T1" fmla="*/ 0 h 12"/>
                <a:gd name="T2" fmla="*/ 3 w 23"/>
                <a:gd name="T3" fmla="*/ 8 h 12"/>
                <a:gd name="T4" fmla="*/ 3 w 23"/>
                <a:gd name="T5" fmla="*/ 12 h 12"/>
                <a:gd name="T6" fmla="*/ 7 w 23"/>
                <a:gd name="T7" fmla="*/ 12 h 12"/>
                <a:gd name="T8" fmla="*/ 11 w 23"/>
                <a:gd name="T9" fmla="*/ 12 h 12"/>
                <a:gd name="T10" fmla="*/ 19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3" y="8"/>
                  </a:lnTo>
                  <a:lnTo>
                    <a:pt x="3" y="12"/>
                  </a:lnTo>
                  <a:lnTo>
                    <a:pt x="7" y="12"/>
                  </a:lnTo>
                  <a:lnTo>
                    <a:pt x="11" y="12"/>
                  </a:lnTo>
                  <a:lnTo>
                    <a:pt x="19"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1" name="Freeform 1370"/>
            <p:cNvSpPr>
              <a:spLocks/>
            </p:cNvSpPr>
            <p:nvPr/>
          </p:nvSpPr>
          <p:spPr bwMode="auto">
            <a:xfrm>
              <a:off x="3992880" y="1497330"/>
              <a:ext cx="220980" cy="2886710"/>
            </a:xfrm>
            <a:custGeom>
              <a:avLst/>
              <a:gdLst>
                <a:gd name="T0" fmla="*/ 11 w 23"/>
                <a:gd name="T1" fmla="*/ 0 h 4558"/>
                <a:gd name="T2" fmla="*/ 0 w 23"/>
                <a:gd name="T3" fmla="*/ 0 h 4558"/>
                <a:gd name="T4" fmla="*/ 0 w 23"/>
                <a:gd name="T5" fmla="*/ 4558 h 4558"/>
                <a:gd name="T6" fmla="*/ 23 w 23"/>
                <a:gd name="T7" fmla="*/ 4558 h 4558"/>
                <a:gd name="T8" fmla="*/ 23 w 23"/>
                <a:gd name="T9" fmla="*/ 0 h 4558"/>
                <a:gd name="T10" fmla="*/ 11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1" y="0"/>
                  </a:moveTo>
                  <a:lnTo>
                    <a:pt x="0" y="0"/>
                  </a:lnTo>
                  <a:lnTo>
                    <a:pt x="0" y="4558"/>
                  </a:lnTo>
                  <a:lnTo>
                    <a:pt x="23" y="4558"/>
                  </a:lnTo>
                  <a:lnTo>
                    <a:pt x="23" y="0"/>
                  </a:lnTo>
                  <a:lnTo>
                    <a:pt x="11"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2" name="Freeform 1371"/>
            <p:cNvSpPr>
              <a:spLocks/>
            </p:cNvSpPr>
            <p:nvPr/>
          </p:nvSpPr>
          <p:spPr bwMode="auto">
            <a:xfrm>
              <a:off x="3992880" y="1489710"/>
              <a:ext cx="14605" cy="7620"/>
            </a:xfrm>
            <a:custGeom>
              <a:avLst/>
              <a:gdLst>
                <a:gd name="T0" fmla="*/ 23 w 23"/>
                <a:gd name="T1" fmla="*/ 12 h 12"/>
                <a:gd name="T2" fmla="*/ 23 w 23"/>
                <a:gd name="T3" fmla="*/ 4 h 12"/>
                <a:gd name="T4" fmla="*/ 19 w 23"/>
                <a:gd name="T5" fmla="*/ 0 h 12"/>
                <a:gd name="T6" fmla="*/ 19 w 23"/>
                <a:gd name="T7" fmla="*/ 0 h 12"/>
                <a:gd name="T8" fmla="*/ 11 w 23"/>
                <a:gd name="T9" fmla="*/ 0 h 12"/>
                <a:gd name="T10" fmla="*/ 7 w 23"/>
                <a:gd name="T11" fmla="*/ 0 h 12"/>
                <a:gd name="T12" fmla="*/ 3 w 23"/>
                <a:gd name="T13" fmla="*/ 0 h 12"/>
                <a:gd name="T14" fmla="*/ 3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9" y="0"/>
                  </a:lnTo>
                  <a:lnTo>
                    <a:pt x="11" y="0"/>
                  </a:lnTo>
                  <a:lnTo>
                    <a:pt x="7" y="0"/>
                  </a:lnTo>
                  <a:lnTo>
                    <a:pt x="3" y="0"/>
                  </a:lnTo>
                  <a:lnTo>
                    <a:pt x="3"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3" name="Freeform 1372"/>
            <p:cNvSpPr>
              <a:spLocks/>
            </p:cNvSpPr>
            <p:nvPr/>
          </p:nvSpPr>
          <p:spPr bwMode="auto">
            <a:xfrm>
              <a:off x="4208145" y="4391660"/>
              <a:ext cx="12065" cy="7620"/>
            </a:xfrm>
            <a:custGeom>
              <a:avLst/>
              <a:gdLst>
                <a:gd name="T0" fmla="*/ 0 w 19"/>
                <a:gd name="T1" fmla="*/ 0 h 12"/>
                <a:gd name="T2" fmla="*/ 0 w 19"/>
                <a:gd name="T3" fmla="*/ 8 h 12"/>
                <a:gd name="T4" fmla="*/ 0 w 19"/>
                <a:gd name="T5" fmla="*/ 12 h 12"/>
                <a:gd name="T6" fmla="*/ 4 w 19"/>
                <a:gd name="T7" fmla="*/ 12 h 12"/>
                <a:gd name="T8" fmla="*/ 7 w 19"/>
                <a:gd name="T9" fmla="*/ 12 h 12"/>
                <a:gd name="T10" fmla="*/ 15 w 19"/>
                <a:gd name="T11" fmla="*/ 12 h 12"/>
                <a:gd name="T12" fmla="*/ 15 w 19"/>
                <a:gd name="T13" fmla="*/ 12 h 12"/>
                <a:gd name="T14" fmla="*/ 19 w 19"/>
                <a:gd name="T15" fmla="*/ 8 h 12"/>
                <a:gd name="T16" fmla="*/ 19 w 19"/>
                <a:gd name="T17" fmla="*/ 0 h 12"/>
                <a:gd name="T18" fmla="*/ 0 w 1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0" y="0"/>
                  </a:moveTo>
                  <a:lnTo>
                    <a:pt x="0" y="8"/>
                  </a:lnTo>
                  <a:lnTo>
                    <a:pt x="0" y="12"/>
                  </a:lnTo>
                  <a:lnTo>
                    <a:pt x="4" y="12"/>
                  </a:lnTo>
                  <a:lnTo>
                    <a:pt x="7" y="12"/>
                  </a:lnTo>
                  <a:lnTo>
                    <a:pt x="15" y="12"/>
                  </a:lnTo>
                  <a:lnTo>
                    <a:pt x="15" y="12"/>
                  </a:lnTo>
                  <a:lnTo>
                    <a:pt x="19" y="8"/>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4" name="Freeform 1373"/>
            <p:cNvSpPr>
              <a:spLocks/>
            </p:cNvSpPr>
            <p:nvPr/>
          </p:nvSpPr>
          <p:spPr bwMode="auto">
            <a:xfrm>
              <a:off x="4208145" y="1497330"/>
              <a:ext cx="12065" cy="2894330"/>
            </a:xfrm>
            <a:custGeom>
              <a:avLst/>
              <a:gdLst>
                <a:gd name="T0" fmla="*/ 7 w 19"/>
                <a:gd name="T1" fmla="*/ 0 h 4558"/>
                <a:gd name="T2" fmla="*/ 0 w 19"/>
                <a:gd name="T3" fmla="*/ 0 h 4558"/>
                <a:gd name="T4" fmla="*/ 0 w 19"/>
                <a:gd name="T5" fmla="*/ 4558 h 4558"/>
                <a:gd name="T6" fmla="*/ 19 w 19"/>
                <a:gd name="T7" fmla="*/ 4558 h 4558"/>
                <a:gd name="T8" fmla="*/ 19 w 19"/>
                <a:gd name="T9" fmla="*/ 0 h 4558"/>
                <a:gd name="T10" fmla="*/ 7 w 19"/>
                <a:gd name="T11" fmla="*/ 0 h 4558"/>
              </a:gdLst>
              <a:ahLst/>
              <a:cxnLst>
                <a:cxn ang="0">
                  <a:pos x="T0" y="T1"/>
                </a:cxn>
                <a:cxn ang="0">
                  <a:pos x="T2" y="T3"/>
                </a:cxn>
                <a:cxn ang="0">
                  <a:pos x="T4" y="T5"/>
                </a:cxn>
                <a:cxn ang="0">
                  <a:pos x="T6" y="T7"/>
                </a:cxn>
                <a:cxn ang="0">
                  <a:pos x="T8" y="T9"/>
                </a:cxn>
                <a:cxn ang="0">
                  <a:pos x="T10" y="T11"/>
                </a:cxn>
              </a:cxnLst>
              <a:rect l="0" t="0" r="r" b="b"/>
              <a:pathLst>
                <a:path w="19" h="4558">
                  <a:moveTo>
                    <a:pt x="7" y="0"/>
                  </a:moveTo>
                  <a:lnTo>
                    <a:pt x="0" y="0"/>
                  </a:lnTo>
                  <a:lnTo>
                    <a:pt x="0" y="4558"/>
                  </a:lnTo>
                  <a:lnTo>
                    <a:pt x="19" y="4558"/>
                  </a:lnTo>
                  <a:lnTo>
                    <a:pt x="19" y="0"/>
                  </a:lnTo>
                  <a:lnTo>
                    <a:pt x="7"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5" name="Freeform 1374"/>
            <p:cNvSpPr>
              <a:spLocks/>
            </p:cNvSpPr>
            <p:nvPr/>
          </p:nvSpPr>
          <p:spPr bwMode="auto">
            <a:xfrm>
              <a:off x="4208145" y="1489710"/>
              <a:ext cx="12065" cy="7620"/>
            </a:xfrm>
            <a:custGeom>
              <a:avLst/>
              <a:gdLst>
                <a:gd name="T0" fmla="*/ 19 w 19"/>
                <a:gd name="T1" fmla="*/ 12 h 12"/>
                <a:gd name="T2" fmla="*/ 19 w 19"/>
                <a:gd name="T3" fmla="*/ 4 h 12"/>
                <a:gd name="T4" fmla="*/ 15 w 19"/>
                <a:gd name="T5" fmla="*/ 0 h 12"/>
                <a:gd name="T6" fmla="*/ 15 w 19"/>
                <a:gd name="T7" fmla="*/ 0 h 12"/>
                <a:gd name="T8" fmla="*/ 7 w 19"/>
                <a:gd name="T9" fmla="*/ 0 h 12"/>
                <a:gd name="T10" fmla="*/ 4 w 19"/>
                <a:gd name="T11" fmla="*/ 0 h 12"/>
                <a:gd name="T12" fmla="*/ 0 w 19"/>
                <a:gd name="T13" fmla="*/ 0 h 12"/>
                <a:gd name="T14" fmla="*/ 0 w 19"/>
                <a:gd name="T15" fmla="*/ 4 h 12"/>
                <a:gd name="T16" fmla="*/ 0 w 19"/>
                <a:gd name="T17" fmla="*/ 12 h 12"/>
                <a:gd name="T18" fmla="*/ 19 w 1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12"/>
                  </a:moveTo>
                  <a:lnTo>
                    <a:pt x="19" y="4"/>
                  </a:lnTo>
                  <a:lnTo>
                    <a:pt x="15" y="0"/>
                  </a:lnTo>
                  <a:lnTo>
                    <a:pt x="15" y="0"/>
                  </a:lnTo>
                  <a:lnTo>
                    <a:pt x="7" y="0"/>
                  </a:lnTo>
                  <a:lnTo>
                    <a:pt x="4" y="0"/>
                  </a:lnTo>
                  <a:lnTo>
                    <a:pt x="0" y="0"/>
                  </a:lnTo>
                  <a:lnTo>
                    <a:pt x="0" y="4"/>
                  </a:lnTo>
                  <a:lnTo>
                    <a:pt x="0" y="12"/>
                  </a:lnTo>
                  <a:lnTo>
                    <a:pt x="19"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6" name="Freeform 1375"/>
            <p:cNvSpPr>
              <a:spLocks/>
            </p:cNvSpPr>
            <p:nvPr/>
          </p:nvSpPr>
          <p:spPr bwMode="auto">
            <a:xfrm>
              <a:off x="4420870" y="4391660"/>
              <a:ext cx="12065" cy="7620"/>
            </a:xfrm>
            <a:custGeom>
              <a:avLst/>
              <a:gdLst>
                <a:gd name="T0" fmla="*/ 0 w 19"/>
                <a:gd name="T1" fmla="*/ 0 h 12"/>
                <a:gd name="T2" fmla="*/ 0 w 19"/>
                <a:gd name="T3" fmla="*/ 8 h 12"/>
                <a:gd name="T4" fmla="*/ 0 w 19"/>
                <a:gd name="T5" fmla="*/ 12 h 12"/>
                <a:gd name="T6" fmla="*/ 4 w 19"/>
                <a:gd name="T7" fmla="*/ 12 h 12"/>
                <a:gd name="T8" fmla="*/ 8 w 19"/>
                <a:gd name="T9" fmla="*/ 12 h 12"/>
                <a:gd name="T10" fmla="*/ 15 w 19"/>
                <a:gd name="T11" fmla="*/ 12 h 12"/>
                <a:gd name="T12" fmla="*/ 19 w 19"/>
                <a:gd name="T13" fmla="*/ 12 h 12"/>
                <a:gd name="T14" fmla="*/ 19 w 19"/>
                <a:gd name="T15" fmla="*/ 8 h 12"/>
                <a:gd name="T16" fmla="*/ 19 w 19"/>
                <a:gd name="T17" fmla="*/ 0 h 12"/>
                <a:gd name="T18" fmla="*/ 0 w 1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0" y="0"/>
                  </a:moveTo>
                  <a:lnTo>
                    <a:pt x="0" y="8"/>
                  </a:lnTo>
                  <a:lnTo>
                    <a:pt x="0" y="12"/>
                  </a:lnTo>
                  <a:lnTo>
                    <a:pt x="4" y="12"/>
                  </a:lnTo>
                  <a:lnTo>
                    <a:pt x="8" y="12"/>
                  </a:lnTo>
                  <a:lnTo>
                    <a:pt x="15" y="12"/>
                  </a:lnTo>
                  <a:lnTo>
                    <a:pt x="19" y="12"/>
                  </a:lnTo>
                  <a:lnTo>
                    <a:pt x="19" y="8"/>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7" name="Freeform 1376"/>
            <p:cNvSpPr>
              <a:spLocks/>
            </p:cNvSpPr>
            <p:nvPr/>
          </p:nvSpPr>
          <p:spPr bwMode="auto">
            <a:xfrm>
              <a:off x="4420870" y="1497330"/>
              <a:ext cx="12065" cy="2894330"/>
            </a:xfrm>
            <a:custGeom>
              <a:avLst/>
              <a:gdLst>
                <a:gd name="T0" fmla="*/ 8 w 19"/>
                <a:gd name="T1" fmla="*/ 0 h 4558"/>
                <a:gd name="T2" fmla="*/ 0 w 19"/>
                <a:gd name="T3" fmla="*/ 0 h 4558"/>
                <a:gd name="T4" fmla="*/ 0 w 19"/>
                <a:gd name="T5" fmla="*/ 4558 h 4558"/>
                <a:gd name="T6" fmla="*/ 19 w 19"/>
                <a:gd name="T7" fmla="*/ 4558 h 4558"/>
                <a:gd name="T8" fmla="*/ 19 w 19"/>
                <a:gd name="T9" fmla="*/ 0 h 4558"/>
                <a:gd name="T10" fmla="*/ 8 w 19"/>
                <a:gd name="T11" fmla="*/ 0 h 4558"/>
              </a:gdLst>
              <a:ahLst/>
              <a:cxnLst>
                <a:cxn ang="0">
                  <a:pos x="T0" y="T1"/>
                </a:cxn>
                <a:cxn ang="0">
                  <a:pos x="T2" y="T3"/>
                </a:cxn>
                <a:cxn ang="0">
                  <a:pos x="T4" y="T5"/>
                </a:cxn>
                <a:cxn ang="0">
                  <a:pos x="T6" y="T7"/>
                </a:cxn>
                <a:cxn ang="0">
                  <a:pos x="T8" y="T9"/>
                </a:cxn>
                <a:cxn ang="0">
                  <a:pos x="T10" y="T11"/>
                </a:cxn>
              </a:cxnLst>
              <a:rect l="0" t="0" r="r" b="b"/>
              <a:pathLst>
                <a:path w="19" h="4558">
                  <a:moveTo>
                    <a:pt x="8" y="0"/>
                  </a:moveTo>
                  <a:lnTo>
                    <a:pt x="0" y="0"/>
                  </a:lnTo>
                  <a:lnTo>
                    <a:pt x="0" y="4558"/>
                  </a:lnTo>
                  <a:lnTo>
                    <a:pt x="19" y="4558"/>
                  </a:lnTo>
                  <a:lnTo>
                    <a:pt x="19" y="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8" name="Freeform 1377"/>
            <p:cNvSpPr>
              <a:spLocks/>
            </p:cNvSpPr>
            <p:nvPr/>
          </p:nvSpPr>
          <p:spPr bwMode="auto">
            <a:xfrm>
              <a:off x="4420870" y="1489710"/>
              <a:ext cx="12065" cy="7620"/>
            </a:xfrm>
            <a:custGeom>
              <a:avLst/>
              <a:gdLst>
                <a:gd name="T0" fmla="*/ 19 w 19"/>
                <a:gd name="T1" fmla="*/ 12 h 12"/>
                <a:gd name="T2" fmla="*/ 19 w 19"/>
                <a:gd name="T3" fmla="*/ 4 h 12"/>
                <a:gd name="T4" fmla="*/ 19 w 19"/>
                <a:gd name="T5" fmla="*/ 0 h 12"/>
                <a:gd name="T6" fmla="*/ 15 w 19"/>
                <a:gd name="T7" fmla="*/ 0 h 12"/>
                <a:gd name="T8" fmla="*/ 8 w 19"/>
                <a:gd name="T9" fmla="*/ 0 h 12"/>
                <a:gd name="T10" fmla="*/ 4 w 19"/>
                <a:gd name="T11" fmla="*/ 0 h 12"/>
                <a:gd name="T12" fmla="*/ 0 w 19"/>
                <a:gd name="T13" fmla="*/ 0 h 12"/>
                <a:gd name="T14" fmla="*/ 0 w 19"/>
                <a:gd name="T15" fmla="*/ 4 h 12"/>
                <a:gd name="T16" fmla="*/ 0 w 19"/>
                <a:gd name="T17" fmla="*/ 12 h 12"/>
                <a:gd name="T18" fmla="*/ 19 w 1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12"/>
                  </a:moveTo>
                  <a:lnTo>
                    <a:pt x="19" y="4"/>
                  </a:lnTo>
                  <a:lnTo>
                    <a:pt x="19" y="0"/>
                  </a:lnTo>
                  <a:lnTo>
                    <a:pt x="15" y="0"/>
                  </a:lnTo>
                  <a:lnTo>
                    <a:pt x="8" y="0"/>
                  </a:lnTo>
                  <a:lnTo>
                    <a:pt x="4" y="0"/>
                  </a:lnTo>
                  <a:lnTo>
                    <a:pt x="0" y="0"/>
                  </a:lnTo>
                  <a:lnTo>
                    <a:pt x="0" y="4"/>
                  </a:lnTo>
                  <a:lnTo>
                    <a:pt x="0" y="12"/>
                  </a:lnTo>
                  <a:lnTo>
                    <a:pt x="19"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grpSp>
      <p:sp>
        <p:nvSpPr>
          <p:cNvPr id="21506" name="Rectangle 2"/>
          <p:cNvSpPr>
            <a:spLocks noGrp="1" noChangeArrowheads="1"/>
          </p:cNvSpPr>
          <p:nvPr>
            <p:ph type="title"/>
          </p:nvPr>
        </p:nvSpPr>
        <p:spPr>
          <a:xfrm>
            <a:off x="204788" y="204788"/>
            <a:ext cx="8556625" cy="965200"/>
          </a:xfrm>
          <a:noFill/>
        </p:spPr>
        <p:txBody>
          <a:bodyPr/>
          <a:lstStyle/>
          <a:p>
            <a:r>
              <a:rPr lang="en-GB" sz="2800" smtClean="0"/>
              <a:t>Stage 1 Chart – Requirements &amp; Specifications</a:t>
            </a:r>
          </a:p>
        </p:txBody>
      </p:sp>
      <p:sp>
        <p:nvSpPr>
          <p:cNvPr id="531460" name="Text Box 4"/>
          <p:cNvSpPr txBox="1">
            <a:spLocks noChangeArrowheads="1"/>
          </p:cNvSpPr>
          <p:nvPr/>
        </p:nvSpPr>
        <p:spPr bwMode="auto">
          <a:xfrm>
            <a:off x="4924425" y="1436688"/>
            <a:ext cx="4014788"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marL="287338" indent="-287338">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lgn="l">
              <a:spcBef>
                <a:spcPct val="50000"/>
              </a:spcBef>
              <a:buFontTx/>
              <a:buChar char="•"/>
            </a:pPr>
            <a:r>
              <a:rPr lang="en-US" sz="1600" i="0">
                <a:solidFill>
                  <a:srgbClr val="006699"/>
                </a:solidFill>
                <a:latin typeface="Swis721 BlkCn BT" pitchFamily="34" charset="0"/>
                <a:cs typeface="Arial" charset="0"/>
              </a:rPr>
              <a:t>Each requirement is given a rating from    1 – 9  (9 is the most important)</a:t>
            </a:r>
          </a:p>
          <a:p>
            <a:pPr algn="l">
              <a:spcBef>
                <a:spcPct val="50000"/>
              </a:spcBef>
              <a:buFontTx/>
              <a:buChar char="•"/>
            </a:pPr>
            <a:r>
              <a:rPr lang="en-US" sz="1600" i="0">
                <a:solidFill>
                  <a:srgbClr val="006699"/>
                </a:solidFill>
                <a:latin typeface="Swis721 BlkCn BT" pitchFamily="34" charset="0"/>
                <a:cs typeface="Arial" charset="0"/>
              </a:rPr>
              <a:t>e.g. if safety is very important it can be rated 9 etc.</a:t>
            </a:r>
          </a:p>
          <a:p>
            <a:pPr algn="l">
              <a:spcBef>
                <a:spcPct val="50000"/>
              </a:spcBef>
              <a:buFontTx/>
              <a:buChar char="•"/>
            </a:pPr>
            <a:r>
              <a:rPr lang="en-US" sz="1600" i="0">
                <a:solidFill>
                  <a:srgbClr val="006699"/>
                </a:solidFill>
                <a:latin typeface="Swis721 BlkCn BT" pitchFamily="34" charset="0"/>
                <a:cs typeface="Arial" charset="0"/>
              </a:rPr>
              <a:t>Each specification is then rated in relationship to each requirement.  This is to find out how well each specification addresses each requirement.</a:t>
            </a:r>
          </a:p>
          <a:p>
            <a:pPr algn="l">
              <a:spcBef>
                <a:spcPct val="50000"/>
              </a:spcBef>
              <a:buFontTx/>
              <a:buChar char="•"/>
            </a:pPr>
            <a:r>
              <a:rPr lang="en-US" sz="1600" i="0">
                <a:solidFill>
                  <a:srgbClr val="006699"/>
                </a:solidFill>
                <a:latin typeface="Swis721 BlkCn BT" pitchFamily="34" charset="0"/>
                <a:cs typeface="Arial" charset="0"/>
              </a:rPr>
              <a:t>If there is NO relationship, leave the grid space blank</a:t>
            </a:r>
          </a:p>
          <a:p>
            <a:pPr algn="l">
              <a:spcBef>
                <a:spcPct val="50000"/>
              </a:spcBef>
              <a:buFontTx/>
              <a:buChar char="•"/>
            </a:pPr>
            <a:r>
              <a:rPr lang="en-US" sz="1600" i="0">
                <a:solidFill>
                  <a:srgbClr val="006699"/>
                </a:solidFill>
                <a:latin typeface="Swis721 BlkCn BT" pitchFamily="34" charset="0"/>
                <a:cs typeface="Arial" charset="0"/>
              </a:rPr>
              <a:t>If there is a slight or weak correlation, rate as 1</a:t>
            </a:r>
          </a:p>
          <a:p>
            <a:pPr algn="l">
              <a:spcBef>
                <a:spcPct val="50000"/>
              </a:spcBef>
              <a:buFontTx/>
              <a:buChar char="•"/>
            </a:pPr>
            <a:r>
              <a:rPr lang="en-US" sz="1600" i="0">
                <a:solidFill>
                  <a:srgbClr val="006699"/>
                </a:solidFill>
                <a:latin typeface="Swis721 BlkCn BT" pitchFamily="34" charset="0"/>
                <a:cs typeface="Arial" charset="0"/>
              </a:rPr>
              <a:t>If there is medium correlation, rate as 3</a:t>
            </a:r>
          </a:p>
          <a:p>
            <a:pPr algn="l">
              <a:spcBef>
                <a:spcPct val="50000"/>
              </a:spcBef>
              <a:buFontTx/>
              <a:buChar char="•"/>
            </a:pPr>
            <a:r>
              <a:rPr lang="en-US" sz="1600" i="0">
                <a:solidFill>
                  <a:srgbClr val="006699"/>
                </a:solidFill>
                <a:latin typeface="Swis721 BlkCn BT" pitchFamily="34" charset="0"/>
                <a:cs typeface="Arial" charset="0"/>
              </a:rPr>
              <a:t>If there is high/strong correlation, rate as 9</a:t>
            </a:r>
          </a:p>
          <a:p>
            <a:pPr algn="l">
              <a:spcBef>
                <a:spcPct val="50000"/>
              </a:spcBef>
              <a:buFontTx/>
              <a:buChar char="•"/>
            </a:pPr>
            <a:endParaRPr lang="en-US" sz="1600" i="0">
              <a:solidFill>
                <a:srgbClr val="006699"/>
              </a:solidFill>
              <a:latin typeface="Swis721 BlkCn BT" pitchFamily="34" charset="0"/>
              <a:cs typeface="Arial" charset="0"/>
            </a:endParaRPr>
          </a:p>
        </p:txBody>
      </p:sp>
      <p:sp>
        <p:nvSpPr>
          <p:cNvPr id="531500" name="Rectangle 44"/>
          <p:cNvSpPr>
            <a:spLocks noChangeArrowheads="1"/>
          </p:cNvSpPr>
          <p:nvPr/>
        </p:nvSpPr>
        <p:spPr bwMode="auto">
          <a:xfrm>
            <a:off x="324278" y="4615688"/>
            <a:ext cx="1439863" cy="1066800"/>
          </a:xfrm>
          <a:prstGeom prst="rect">
            <a:avLst/>
          </a:prstGeom>
          <a:solidFill>
            <a:schemeClr val="accent1"/>
          </a:solidFill>
          <a:ln w="12700" algn="ctr">
            <a:solidFill>
              <a:schemeClr val="tx1"/>
            </a:solidFill>
            <a:miter lim="800000"/>
            <a:headEnd/>
            <a:tailEnd/>
          </a:ln>
          <a:effectLst/>
        </p:spPr>
        <p:txBody>
          <a:bodyPr wrap="none" anchor="ctr"/>
          <a:lstStyle/>
          <a:p>
            <a:pPr>
              <a:defRPr/>
            </a:pPr>
            <a:r>
              <a:rPr lang="en-US" dirty="0" smtClean="0">
                <a:effectLst>
                  <a:outerShdw blurRad="38100" dist="38100" dir="2700000" algn="tl">
                    <a:srgbClr val="000000"/>
                  </a:outerShdw>
                </a:effectLst>
              </a:rPr>
              <a:t>Requirements</a:t>
            </a:r>
            <a:endParaRPr lang="en-US" dirty="0">
              <a:effectLst>
                <a:outerShdw blurRad="38100" dist="38100" dir="2700000" algn="tl">
                  <a:srgbClr val="000000"/>
                </a:outerShdw>
              </a:effectLst>
            </a:endParaRPr>
          </a:p>
        </p:txBody>
      </p:sp>
      <p:sp>
        <p:nvSpPr>
          <p:cNvPr id="531502" name="Rectangle 46"/>
          <p:cNvSpPr>
            <a:spLocks noChangeArrowheads="1"/>
          </p:cNvSpPr>
          <p:nvPr/>
        </p:nvSpPr>
        <p:spPr bwMode="auto">
          <a:xfrm>
            <a:off x="1960228" y="2784475"/>
            <a:ext cx="2994025" cy="1828800"/>
          </a:xfrm>
          <a:prstGeom prst="rect">
            <a:avLst/>
          </a:prstGeom>
          <a:solidFill>
            <a:schemeClr val="accent1"/>
          </a:solidFill>
          <a:ln w="12700" algn="ctr">
            <a:solidFill>
              <a:schemeClr val="tx1"/>
            </a:solidFill>
            <a:miter lim="800000"/>
            <a:headEnd/>
            <a:tailEnd/>
          </a:ln>
          <a:effectLst/>
        </p:spPr>
        <p:txBody>
          <a:bodyPr wrap="none" anchor="ctr"/>
          <a:lstStyle/>
          <a:p>
            <a:pPr>
              <a:defRPr/>
            </a:pPr>
            <a:r>
              <a:rPr lang="en-US" dirty="0">
                <a:effectLst>
                  <a:outerShdw blurRad="38100" dist="38100" dir="2700000" algn="tl">
                    <a:srgbClr val="000000"/>
                  </a:outerShdw>
                </a:effectLst>
              </a:rPr>
              <a:t>Specifications</a:t>
            </a:r>
          </a:p>
        </p:txBody>
      </p:sp>
      <p:sp>
        <p:nvSpPr>
          <p:cNvPr id="531504" name="Rectangle 48"/>
          <p:cNvSpPr>
            <a:spLocks noChangeArrowheads="1"/>
          </p:cNvSpPr>
          <p:nvPr/>
        </p:nvSpPr>
        <p:spPr bwMode="auto">
          <a:xfrm>
            <a:off x="1960228" y="4598988"/>
            <a:ext cx="2992438" cy="1081087"/>
          </a:xfrm>
          <a:prstGeom prst="rect">
            <a:avLst/>
          </a:prstGeom>
          <a:solidFill>
            <a:schemeClr val="accent1"/>
          </a:solidFill>
          <a:ln w="12700" algn="ctr">
            <a:solidFill>
              <a:schemeClr val="tx1"/>
            </a:solidFill>
            <a:miter lim="800000"/>
            <a:headEnd/>
            <a:tailEnd/>
          </a:ln>
          <a:effectLst/>
        </p:spPr>
        <p:txBody>
          <a:bodyPr wrap="none" anchor="ctr"/>
          <a:lstStyle/>
          <a:p>
            <a:pPr>
              <a:defRPr/>
            </a:pPr>
            <a:r>
              <a:rPr lang="en-US">
                <a:effectLst>
                  <a:outerShdw blurRad="38100" dist="38100" dir="2700000" algn="tl">
                    <a:srgbClr val="000000"/>
                  </a:outerShdw>
                </a:effectLst>
              </a:rPr>
              <a:t>Relationship Matrix</a:t>
            </a: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26</a:t>
            </a:fld>
            <a:endParaRPr lang="en-US"/>
          </a:p>
        </p:txBody>
      </p:sp>
      <p:sp>
        <p:nvSpPr>
          <p:cNvPr id="10" name="Text Box 38"/>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smtClean="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531462" name="Rectangle 6"/>
          <p:cNvSpPr>
            <a:spLocks noChangeArrowheads="1"/>
          </p:cNvSpPr>
          <p:nvPr/>
        </p:nvSpPr>
        <p:spPr bwMode="auto">
          <a:xfrm>
            <a:off x="1764141" y="2796350"/>
            <a:ext cx="207962" cy="2895600"/>
          </a:xfrm>
          <a:prstGeom prst="rect">
            <a:avLst/>
          </a:prstGeom>
          <a:solidFill>
            <a:srgbClr val="FFCC00">
              <a:alpha val="28000"/>
            </a:srgbClr>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1500"/>
                                        </p:tgtEl>
                                        <p:attrNameLst>
                                          <p:attrName>style.visibility</p:attrName>
                                        </p:attrNameLst>
                                      </p:cBhvr>
                                      <p:to>
                                        <p:strVal val="visible"/>
                                      </p:to>
                                    </p:set>
                                    <p:animEffect transition="in" filter="fade">
                                      <p:cBhvr>
                                        <p:cTn id="7" dur="2000"/>
                                        <p:tgtEl>
                                          <p:spTgt spid="531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531500"/>
                                        </p:tgtEl>
                                      </p:cBhvr>
                                    </p:animEffect>
                                    <p:set>
                                      <p:cBhvr>
                                        <p:cTn id="12" dur="1" fill="hold">
                                          <p:stCondLst>
                                            <p:cond delay="1999"/>
                                          </p:stCondLst>
                                        </p:cTn>
                                        <p:tgtEl>
                                          <p:spTgt spid="53150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1502"/>
                                        </p:tgtEl>
                                        <p:attrNameLst>
                                          <p:attrName>style.visibility</p:attrName>
                                        </p:attrNameLst>
                                      </p:cBhvr>
                                      <p:to>
                                        <p:strVal val="visible"/>
                                      </p:to>
                                    </p:set>
                                    <p:animEffect transition="in" filter="fade">
                                      <p:cBhvr>
                                        <p:cTn id="17" dur="2000"/>
                                        <p:tgtEl>
                                          <p:spTgt spid="5315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2000"/>
                                        <p:tgtEl>
                                          <p:spTgt spid="531502"/>
                                        </p:tgtEl>
                                      </p:cBhvr>
                                    </p:animEffect>
                                    <p:set>
                                      <p:cBhvr>
                                        <p:cTn id="22" dur="1" fill="hold">
                                          <p:stCondLst>
                                            <p:cond delay="1999"/>
                                          </p:stCondLst>
                                        </p:cTn>
                                        <p:tgtEl>
                                          <p:spTgt spid="53150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1504"/>
                                        </p:tgtEl>
                                        <p:attrNameLst>
                                          <p:attrName>style.visibility</p:attrName>
                                        </p:attrNameLst>
                                      </p:cBhvr>
                                      <p:to>
                                        <p:strVal val="visible"/>
                                      </p:to>
                                    </p:set>
                                    <p:animEffect transition="in" filter="fade">
                                      <p:cBhvr>
                                        <p:cTn id="27" dur="2000"/>
                                        <p:tgtEl>
                                          <p:spTgt spid="5315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2000"/>
                                        <p:tgtEl>
                                          <p:spTgt spid="531504"/>
                                        </p:tgtEl>
                                      </p:cBhvr>
                                    </p:animEffect>
                                    <p:set>
                                      <p:cBhvr>
                                        <p:cTn id="32" dur="1" fill="hold">
                                          <p:stCondLst>
                                            <p:cond delay="1999"/>
                                          </p:stCondLst>
                                        </p:cTn>
                                        <p:tgtEl>
                                          <p:spTgt spid="53150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31460">
                                            <p:txEl>
                                              <p:pRg st="0" end="0"/>
                                            </p:txEl>
                                          </p:spTgt>
                                        </p:tgtEl>
                                        <p:attrNameLst>
                                          <p:attrName>style.visibility</p:attrName>
                                        </p:attrNameLst>
                                      </p:cBhvr>
                                      <p:to>
                                        <p:strVal val="visible"/>
                                      </p:to>
                                    </p:set>
                                    <p:animEffect transition="in" filter="dissolve">
                                      <p:cBhvr>
                                        <p:cTn id="37" dur="500"/>
                                        <p:tgtEl>
                                          <p:spTgt spid="53146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1462"/>
                                        </p:tgtEl>
                                        <p:attrNameLst>
                                          <p:attrName>style.visibility</p:attrName>
                                        </p:attrNameLst>
                                      </p:cBhvr>
                                      <p:to>
                                        <p:strVal val="visible"/>
                                      </p:to>
                                    </p:set>
                                    <p:animEffect transition="in" filter="fade">
                                      <p:cBhvr>
                                        <p:cTn id="42" dur="1000"/>
                                        <p:tgtEl>
                                          <p:spTgt spid="531462"/>
                                        </p:tgtEl>
                                      </p:cBhvr>
                                    </p:animEffect>
                                  </p:childTnLst>
                                </p:cTn>
                              </p:par>
                            </p:childTnLst>
                          </p:cTn>
                        </p:par>
                        <p:par>
                          <p:cTn id="43" fill="hold" nodeType="afterGroup">
                            <p:stCondLst>
                              <p:cond delay="1000"/>
                            </p:stCondLst>
                            <p:childTnLst>
                              <p:par>
                                <p:cTn id="44" presetID="32" presetClass="emph" presetSubtype="0" fill="remove" grpId="1" nodeType="afterEffect">
                                  <p:stCondLst>
                                    <p:cond delay="0"/>
                                  </p:stCondLst>
                                  <p:childTnLst>
                                    <p:animClr clrSpc="rgb" dir="cw">
                                      <p:cBhvr override="childStyle">
                                        <p:cTn id="45" dur="100" fill="hold"/>
                                        <p:tgtEl>
                                          <p:spTgt spid="531462"/>
                                        </p:tgtEl>
                                        <p:attrNameLst>
                                          <p:attrName>style.color</p:attrName>
                                        </p:attrNameLst>
                                      </p:cBhvr>
                                      <p:to>
                                        <a:schemeClr val="accent2"/>
                                      </p:to>
                                    </p:animClr>
                                    <p:animClr clrSpc="rgb" dir="cw">
                                      <p:cBhvr>
                                        <p:cTn id="46" dur="100" fill="hold"/>
                                        <p:tgtEl>
                                          <p:spTgt spid="531462"/>
                                        </p:tgtEl>
                                        <p:attrNameLst>
                                          <p:attrName>fillcolor</p:attrName>
                                        </p:attrNameLst>
                                      </p:cBhvr>
                                      <p:to>
                                        <a:schemeClr val="accent2"/>
                                      </p:to>
                                    </p:animClr>
                                    <p:set>
                                      <p:cBhvr>
                                        <p:cTn id="47" dur="100" fill="hold"/>
                                        <p:tgtEl>
                                          <p:spTgt spid="531462"/>
                                        </p:tgtEl>
                                        <p:attrNameLst>
                                          <p:attrName>fill.type</p:attrName>
                                        </p:attrNameLst>
                                      </p:cBhvr>
                                      <p:to>
                                        <p:strVal val="solid"/>
                                      </p:to>
                                    </p:set>
                                    <p:set>
                                      <p:cBhvr>
                                        <p:cTn id="48" dur="100" fill="hold"/>
                                        <p:tgtEl>
                                          <p:spTgt spid="531462"/>
                                        </p:tgtEl>
                                        <p:attrNameLst>
                                          <p:attrName>fill.on</p:attrName>
                                        </p:attrNameLst>
                                      </p:cBhvr>
                                      <p:to>
                                        <p:strVal val="true"/>
                                      </p:to>
                                    </p:set>
                                    <p:animRot by="120000">
                                      <p:cBhvr>
                                        <p:cTn id="49" dur="100" fill="hold">
                                          <p:stCondLst>
                                            <p:cond delay="0"/>
                                          </p:stCondLst>
                                        </p:cTn>
                                        <p:tgtEl>
                                          <p:spTgt spid="531462"/>
                                        </p:tgtEl>
                                        <p:attrNameLst>
                                          <p:attrName>r</p:attrName>
                                        </p:attrNameLst>
                                      </p:cBhvr>
                                    </p:animRot>
                                    <p:animRot by="-240000">
                                      <p:cBhvr>
                                        <p:cTn id="50" dur="200" fill="hold">
                                          <p:stCondLst>
                                            <p:cond delay="200"/>
                                          </p:stCondLst>
                                        </p:cTn>
                                        <p:tgtEl>
                                          <p:spTgt spid="531462"/>
                                        </p:tgtEl>
                                        <p:attrNameLst>
                                          <p:attrName>r</p:attrName>
                                        </p:attrNameLst>
                                      </p:cBhvr>
                                    </p:animRot>
                                    <p:animRot by="240000">
                                      <p:cBhvr>
                                        <p:cTn id="51" dur="200" fill="hold">
                                          <p:stCondLst>
                                            <p:cond delay="400"/>
                                          </p:stCondLst>
                                        </p:cTn>
                                        <p:tgtEl>
                                          <p:spTgt spid="531462"/>
                                        </p:tgtEl>
                                        <p:attrNameLst>
                                          <p:attrName>r</p:attrName>
                                        </p:attrNameLst>
                                      </p:cBhvr>
                                    </p:animRot>
                                    <p:animRot by="-240000">
                                      <p:cBhvr>
                                        <p:cTn id="52" dur="200" fill="hold">
                                          <p:stCondLst>
                                            <p:cond delay="600"/>
                                          </p:stCondLst>
                                        </p:cTn>
                                        <p:tgtEl>
                                          <p:spTgt spid="531462"/>
                                        </p:tgtEl>
                                        <p:attrNameLst>
                                          <p:attrName>r</p:attrName>
                                        </p:attrNameLst>
                                      </p:cBhvr>
                                    </p:animRot>
                                    <p:animRot by="120000">
                                      <p:cBhvr>
                                        <p:cTn id="53" dur="200" fill="hold">
                                          <p:stCondLst>
                                            <p:cond delay="800"/>
                                          </p:stCondLst>
                                        </p:cTn>
                                        <p:tgtEl>
                                          <p:spTgt spid="531462"/>
                                        </p:tgtEl>
                                        <p:attrNameLst>
                                          <p:attrName>r</p:attrName>
                                        </p:attrNameLst>
                                      </p:cBhvr>
                                    </p:animRo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31460">
                                            <p:txEl>
                                              <p:pRg st="1" end="1"/>
                                            </p:txEl>
                                          </p:spTgt>
                                        </p:tgtEl>
                                        <p:attrNameLst>
                                          <p:attrName>style.visibility</p:attrName>
                                        </p:attrNameLst>
                                      </p:cBhvr>
                                      <p:to>
                                        <p:strVal val="visible"/>
                                      </p:to>
                                    </p:set>
                                    <p:animEffect transition="in" filter="dissolve">
                                      <p:cBhvr>
                                        <p:cTn id="58" dur="500"/>
                                        <p:tgtEl>
                                          <p:spTgt spid="531460">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grpId="2" nodeType="clickEffect">
                                  <p:stCondLst>
                                    <p:cond delay="0"/>
                                  </p:stCondLst>
                                  <p:childTnLst>
                                    <p:animEffect transition="out" filter="fade">
                                      <p:cBhvr>
                                        <p:cTn id="62" dur="1000"/>
                                        <p:tgtEl>
                                          <p:spTgt spid="531462"/>
                                        </p:tgtEl>
                                      </p:cBhvr>
                                    </p:animEffect>
                                    <p:set>
                                      <p:cBhvr>
                                        <p:cTn id="63" dur="1" fill="hold">
                                          <p:stCondLst>
                                            <p:cond delay="999"/>
                                          </p:stCondLst>
                                        </p:cTn>
                                        <p:tgtEl>
                                          <p:spTgt spid="531462"/>
                                        </p:tgtEl>
                                        <p:attrNameLst>
                                          <p:attrName>style.visibility</p:attrName>
                                        </p:attrNameLst>
                                      </p:cBhvr>
                                      <p:to>
                                        <p:strVal val="hidden"/>
                                      </p:to>
                                    </p:set>
                                  </p:childTnLst>
                                </p:cTn>
                              </p:par>
                            </p:childTnLst>
                          </p:cTn>
                        </p:par>
                        <p:par>
                          <p:cTn id="64" fill="hold" nodeType="afterGroup">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531460">
                                            <p:txEl>
                                              <p:pRg st="2" end="2"/>
                                            </p:txEl>
                                          </p:spTgt>
                                        </p:tgtEl>
                                        <p:attrNameLst>
                                          <p:attrName>style.visibility</p:attrName>
                                        </p:attrNameLst>
                                      </p:cBhvr>
                                      <p:to>
                                        <p:strVal val="visible"/>
                                      </p:to>
                                    </p:set>
                                    <p:animEffect transition="in" filter="dissolve">
                                      <p:cBhvr>
                                        <p:cTn id="67" dur="500"/>
                                        <p:tgtEl>
                                          <p:spTgt spid="531460">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31460">
                                            <p:txEl>
                                              <p:pRg st="3" end="3"/>
                                            </p:txEl>
                                          </p:spTgt>
                                        </p:tgtEl>
                                        <p:attrNameLst>
                                          <p:attrName>style.visibility</p:attrName>
                                        </p:attrNameLst>
                                      </p:cBhvr>
                                      <p:to>
                                        <p:strVal val="visible"/>
                                      </p:to>
                                    </p:set>
                                    <p:animEffect transition="in" filter="dissolve">
                                      <p:cBhvr>
                                        <p:cTn id="72" dur="500"/>
                                        <p:tgtEl>
                                          <p:spTgt spid="531460">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31460">
                                            <p:txEl>
                                              <p:pRg st="4" end="4"/>
                                            </p:txEl>
                                          </p:spTgt>
                                        </p:tgtEl>
                                        <p:attrNameLst>
                                          <p:attrName>style.visibility</p:attrName>
                                        </p:attrNameLst>
                                      </p:cBhvr>
                                      <p:to>
                                        <p:strVal val="visible"/>
                                      </p:to>
                                    </p:set>
                                    <p:animEffect transition="in" filter="dissolve">
                                      <p:cBhvr>
                                        <p:cTn id="77" dur="500"/>
                                        <p:tgtEl>
                                          <p:spTgt spid="531460">
                                            <p:txEl>
                                              <p:pRg st="4" end="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31460">
                                            <p:txEl>
                                              <p:pRg st="5" end="5"/>
                                            </p:txEl>
                                          </p:spTgt>
                                        </p:tgtEl>
                                        <p:attrNameLst>
                                          <p:attrName>style.visibility</p:attrName>
                                        </p:attrNameLst>
                                      </p:cBhvr>
                                      <p:to>
                                        <p:strVal val="visible"/>
                                      </p:to>
                                    </p:set>
                                    <p:animEffect transition="in" filter="dissolve">
                                      <p:cBhvr>
                                        <p:cTn id="82" dur="500"/>
                                        <p:tgtEl>
                                          <p:spTgt spid="531460">
                                            <p:txEl>
                                              <p:pRg st="5" end="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31460">
                                            <p:txEl>
                                              <p:pRg st="6" end="6"/>
                                            </p:txEl>
                                          </p:spTgt>
                                        </p:tgtEl>
                                        <p:attrNameLst>
                                          <p:attrName>style.visibility</p:attrName>
                                        </p:attrNameLst>
                                      </p:cBhvr>
                                      <p:to>
                                        <p:strVal val="visible"/>
                                      </p:to>
                                    </p:set>
                                    <p:animEffect transition="in" filter="dissolve">
                                      <p:cBhvr>
                                        <p:cTn id="87" dur="500"/>
                                        <p:tgtEl>
                                          <p:spTgt spid="5314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0" grpId="0" build="p"/>
      <p:bldP spid="531500" grpId="0" animBg="1"/>
      <p:bldP spid="531500" grpId="1" animBg="1"/>
      <p:bldP spid="531502" grpId="0" animBg="1"/>
      <p:bldP spid="531502" grpId="1" animBg="1"/>
      <p:bldP spid="531504" grpId="0" animBg="1"/>
      <p:bldP spid="531504" grpId="1" animBg="1"/>
      <p:bldP spid="531462" grpId="0" animBg="1"/>
      <p:bldP spid="531462" grpId="1" animBg="1"/>
      <p:bldP spid="531462" grpId="2"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4788" y="204788"/>
            <a:ext cx="8556625" cy="965200"/>
          </a:xfrm>
          <a:noFill/>
        </p:spPr>
        <p:txBody>
          <a:bodyPr/>
          <a:lstStyle/>
          <a:p>
            <a:r>
              <a:rPr lang="en-GB" sz="2800" smtClean="0"/>
              <a:t>Stage 1 Chart – Requirements &amp; Specifications</a:t>
            </a:r>
          </a:p>
        </p:txBody>
      </p:sp>
      <p:sp>
        <p:nvSpPr>
          <p:cNvPr id="533508" name="Text Box 4"/>
          <p:cNvSpPr txBox="1">
            <a:spLocks noChangeArrowheads="1"/>
          </p:cNvSpPr>
          <p:nvPr/>
        </p:nvSpPr>
        <p:spPr bwMode="auto">
          <a:xfrm>
            <a:off x="4924425" y="1436688"/>
            <a:ext cx="389255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marL="231775" indent="-231775">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lgn="l">
              <a:spcBef>
                <a:spcPct val="50000"/>
              </a:spcBef>
              <a:buFontTx/>
              <a:buChar char="•"/>
            </a:pPr>
            <a:r>
              <a:rPr lang="en-US" sz="1600" i="0" dirty="0">
                <a:solidFill>
                  <a:srgbClr val="006699"/>
                </a:solidFill>
                <a:latin typeface="Swis721 BlkCn BT" pitchFamily="34" charset="0"/>
                <a:cs typeface="Arial" charset="0"/>
              </a:rPr>
              <a:t>Multiply each specification rating by it’s corresponding requirement importance rating and add up the column to get the absolute importance rating. </a:t>
            </a:r>
          </a:p>
          <a:p>
            <a:pPr algn="l">
              <a:spcBef>
                <a:spcPct val="50000"/>
              </a:spcBef>
              <a:buFontTx/>
              <a:buChar char="•"/>
            </a:pPr>
            <a:r>
              <a:rPr lang="en-US" sz="1600" i="0" dirty="0" err="1">
                <a:solidFill>
                  <a:srgbClr val="006699"/>
                </a:solidFill>
                <a:latin typeface="Swis721 BlkCn BT" pitchFamily="34" charset="0"/>
                <a:cs typeface="Arial" charset="0"/>
              </a:rPr>
              <a:t>Eg</a:t>
            </a:r>
            <a:r>
              <a:rPr lang="en-US" sz="1600" i="0" dirty="0">
                <a:solidFill>
                  <a:srgbClr val="006699"/>
                </a:solidFill>
                <a:latin typeface="Swis721 BlkCn BT" pitchFamily="34" charset="0"/>
                <a:cs typeface="Arial" charset="0"/>
              </a:rPr>
              <a:t> for the first specification (Provide seat area):</a:t>
            </a:r>
          </a:p>
          <a:p>
            <a:pPr algn="l">
              <a:spcBef>
                <a:spcPct val="50000"/>
              </a:spcBef>
              <a:buFontTx/>
              <a:buChar char="•"/>
            </a:pPr>
            <a:r>
              <a:rPr lang="en-US" sz="1600" i="0" dirty="0">
                <a:solidFill>
                  <a:srgbClr val="006699"/>
                </a:solidFill>
                <a:latin typeface="Swis721 BlkCn BT" pitchFamily="34" charset="0"/>
                <a:cs typeface="Arial" charset="0"/>
              </a:rPr>
              <a:t>(9 x 9) + (3 x 5) = 96</a:t>
            </a:r>
          </a:p>
          <a:p>
            <a:pPr algn="l">
              <a:spcBef>
                <a:spcPct val="50000"/>
              </a:spcBef>
              <a:buFontTx/>
              <a:buChar char="•"/>
            </a:pPr>
            <a:r>
              <a:rPr lang="en-US" sz="1600" i="0" dirty="0">
                <a:solidFill>
                  <a:srgbClr val="006699"/>
                </a:solidFill>
                <a:latin typeface="Swis721 BlkCn BT" pitchFamily="34" charset="0"/>
                <a:cs typeface="Arial" charset="0"/>
              </a:rPr>
              <a:t>The highest absolute rating becomes the benchmark value and is given a relative importance of 9.  All other specifications are then weighted to this value.</a:t>
            </a:r>
          </a:p>
          <a:p>
            <a:pPr algn="l">
              <a:spcBef>
                <a:spcPct val="50000"/>
              </a:spcBef>
              <a:buFontTx/>
              <a:buChar char="•"/>
            </a:pPr>
            <a:r>
              <a:rPr lang="en-US" sz="1600" i="0" dirty="0">
                <a:solidFill>
                  <a:srgbClr val="006699"/>
                </a:solidFill>
                <a:latin typeface="Swis721 BlkCn BT" pitchFamily="34" charset="0"/>
                <a:cs typeface="Arial" charset="0"/>
              </a:rPr>
              <a:t>E.g. 129 is the maximum value  - becomes 9</a:t>
            </a:r>
          </a:p>
          <a:p>
            <a:pPr algn="l">
              <a:spcBef>
                <a:spcPct val="50000"/>
              </a:spcBef>
              <a:buFontTx/>
              <a:buChar char="•"/>
            </a:pPr>
            <a:r>
              <a:rPr lang="en-US" sz="1600" i="0" dirty="0">
                <a:solidFill>
                  <a:srgbClr val="006699"/>
                </a:solidFill>
                <a:latin typeface="Swis721 BlkCn BT" pitchFamily="34" charset="0"/>
                <a:cs typeface="Arial" charset="0"/>
              </a:rPr>
              <a:t>For 1</a:t>
            </a:r>
            <a:r>
              <a:rPr lang="en-US" sz="1600" i="0" baseline="30000" dirty="0">
                <a:solidFill>
                  <a:srgbClr val="006699"/>
                </a:solidFill>
                <a:latin typeface="Swis721 BlkCn BT" pitchFamily="34" charset="0"/>
                <a:cs typeface="Arial" charset="0"/>
              </a:rPr>
              <a:t>st</a:t>
            </a:r>
            <a:r>
              <a:rPr lang="en-US" sz="1600" i="0" dirty="0">
                <a:solidFill>
                  <a:srgbClr val="006699"/>
                </a:solidFill>
                <a:latin typeface="Swis721 BlkCn BT" pitchFamily="34" charset="0"/>
                <a:cs typeface="Arial" charset="0"/>
              </a:rPr>
              <a:t> specification 96/129 x 9 = 6 rounded down</a:t>
            </a:r>
          </a:p>
        </p:txBody>
      </p:sp>
      <p:sp>
        <p:nvSpPr>
          <p:cNvPr id="533509" name="Rectangle 5"/>
          <p:cNvSpPr>
            <a:spLocks noChangeArrowheads="1"/>
          </p:cNvSpPr>
          <p:nvPr/>
        </p:nvSpPr>
        <p:spPr bwMode="auto">
          <a:xfrm>
            <a:off x="1770400" y="4619142"/>
            <a:ext cx="412750" cy="204787"/>
          </a:xfrm>
          <a:prstGeom prst="rect">
            <a:avLst/>
          </a:prstGeom>
          <a:solidFill>
            <a:srgbClr val="FFCC00">
              <a:alpha val="27000"/>
            </a:srgbClr>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33510" name="Rectangle 6"/>
          <p:cNvSpPr>
            <a:spLocks noChangeArrowheads="1"/>
          </p:cNvSpPr>
          <p:nvPr/>
        </p:nvSpPr>
        <p:spPr bwMode="auto">
          <a:xfrm>
            <a:off x="1773082" y="5465584"/>
            <a:ext cx="420688" cy="211137"/>
          </a:xfrm>
          <a:prstGeom prst="rect">
            <a:avLst/>
          </a:prstGeom>
          <a:solidFill>
            <a:srgbClr val="FFCC00">
              <a:alpha val="27000"/>
            </a:srgbClr>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33511" name="Rectangle 7"/>
          <p:cNvSpPr>
            <a:spLocks noChangeArrowheads="1"/>
          </p:cNvSpPr>
          <p:nvPr/>
        </p:nvSpPr>
        <p:spPr bwMode="auto">
          <a:xfrm>
            <a:off x="1973107" y="6002159"/>
            <a:ext cx="227013" cy="319087"/>
          </a:xfrm>
          <a:prstGeom prst="rect">
            <a:avLst/>
          </a:prstGeom>
          <a:solidFill>
            <a:srgbClr val="FFCC00">
              <a:alpha val="27000"/>
            </a:srgbClr>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33512" name="Rectangle 8"/>
          <p:cNvSpPr>
            <a:spLocks noChangeArrowheads="1"/>
          </p:cNvSpPr>
          <p:nvPr/>
        </p:nvSpPr>
        <p:spPr bwMode="auto">
          <a:xfrm>
            <a:off x="1978363" y="2788754"/>
            <a:ext cx="206375" cy="1828800"/>
          </a:xfrm>
          <a:prstGeom prst="rect">
            <a:avLst/>
          </a:prstGeom>
          <a:solidFill>
            <a:srgbClr val="FFCC00">
              <a:alpha val="27000"/>
            </a:srgbClr>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33513" name="Rectangle 9"/>
          <p:cNvSpPr>
            <a:spLocks noChangeArrowheads="1"/>
          </p:cNvSpPr>
          <p:nvPr/>
        </p:nvSpPr>
        <p:spPr bwMode="auto">
          <a:xfrm>
            <a:off x="2616045" y="5983109"/>
            <a:ext cx="233362" cy="655637"/>
          </a:xfrm>
          <a:prstGeom prst="rect">
            <a:avLst/>
          </a:prstGeom>
          <a:solidFill>
            <a:srgbClr val="FFCC00">
              <a:alpha val="27000"/>
            </a:srgbClr>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27</a:t>
            </a:fld>
            <a:endParaRPr lang="en-US"/>
          </a:p>
        </p:txBody>
      </p:sp>
      <p:sp>
        <p:nvSpPr>
          <p:cNvPr id="11" name="Text Box 38"/>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smtClean="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grpSp>
        <p:nvGrpSpPr>
          <p:cNvPr id="14" name="Canvas 4"/>
          <p:cNvGrpSpPr/>
          <p:nvPr/>
        </p:nvGrpSpPr>
        <p:grpSpPr>
          <a:xfrm>
            <a:off x="319424" y="1285858"/>
            <a:ext cx="4646296" cy="5356860"/>
            <a:chOff x="-1" y="0"/>
            <a:chExt cx="4646296" cy="5356860"/>
          </a:xfrm>
        </p:grpSpPr>
        <p:grpSp>
          <p:nvGrpSpPr>
            <p:cNvPr id="15" name="Group 14"/>
            <p:cNvGrpSpPr>
              <a:grpSpLocks/>
            </p:cNvGrpSpPr>
            <p:nvPr/>
          </p:nvGrpSpPr>
          <p:grpSpPr bwMode="auto">
            <a:xfrm>
              <a:off x="1447165" y="1945640"/>
              <a:ext cx="2715895" cy="1282065"/>
              <a:chOff x="1447165" y="1945640"/>
              <a:chExt cx="4277" cy="2019"/>
            </a:xfrm>
          </p:grpSpPr>
          <p:sp>
            <p:nvSpPr>
              <p:cNvPr id="402" name="Rectangle 401"/>
              <p:cNvSpPr>
                <a:spLocks noChangeArrowheads="1"/>
              </p:cNvSpPr>
              <p:nvPr/>
            </p:nvSpPr>
            <p:spPr bwMode="auto">
              <a:xfrm rot="16200000">
                <a:off x="1447275" y="1947513"/>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403" name="Rectangle 402"/>
              <p:cNvSpPr>
                <a:spLocks noChangeArrowheads="1"/>
              </p:cNvSpPr>
              <p:nvPr/>
            </p:nvSpPr>
            <p:spPr bwMode="auto">
              <a:xfrm rot="16200000">
                <a:off x="1447220" y="1947408"/>
                <a:ext cx="1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m</a:t>
                </a:r>
                <a:endParaRPr lang="en-US" sz="1200">
                  <a:effectLst/>
                  <a:latin typeface="Times New Roman"/>
                  <a:ea typeface="Times New Roman"/>
                </a:endParaRPr>
              </a:p>
            </p:txBody>
          </p:sp>
          <p:sp>
            <p:nvSpPr>
              <p:cNvPr id="404" name="Rectangle 403"/>
              <p:cNvSpPr>
                <a:spLocks noChangeArrowheads="1"/>
              </p:cNvSpPr>
              <p:nvPr/>
            </p:nvSpPr>
            <p:spPr bwMode="auto">
              <a:xfrm rot="16200000">
                <a:off x="1447247" y="194727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05" name="Rectangle 404"/>
              <p:cNvSpPr>
                <a:spLocks noChangeArrowheads="1"/>
              </p:cNvSpPr>
              <p:nvPr/>
            </p:nvSpPr>
            <p:spPr bwMode="auto">
              <a:xfrm rot="16200000">
                <a:off x="1447247" y="194716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406" name="Rectangle 405"/>
              <p:cNvSpPr>
                <a:spLocks noChangeArrowheads="1"/>
              </p:cNvSpPr>
              <p:nvPr/>
            </p:nvSpPr>
            <p:spPr bwMode="auto">
              <a:xfrm rot="16200000">
                <a:off x="1447269" y="1947075"/>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07" name="Rectangle 406"/>
              <p:cNvSpPr>
                <a:spLocks noChangeArrowheads="1"/>
              </p:cNvSpPr>
              <p:nvPr/>
            </p:nvSpPr>
            <p:spPr bwMode="auto">
              <a:xfrm rot="16200000">
                <a:off x="1447275" y="194701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08" name="Rectangle 407"/>
              <p:cNvSpPr>
                <a:spLocks noChangeArrowheads="1"/>
              </p:cNvSpPr>
              <p:nvPr/>
            </p:nvSpPr>
            <p:spPr bwMode="auto">
              <a:xfrm rot="16200000">
                <a:off x="1447247"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09" name="Rectangle 408"/>
              <p:cNvSpPr>
                <a:spLocks noChangeArrowheads="1"/>
              </p:cNvSpPr>
              <p:nvPr/>
            </p:nvSpPr>
            <p:spPr bwMode="auto">
              <a:xfrm rot="16200000">
                <a:off x="1447247" y="194683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410" name="Rectangle 409"/>
              <p:cNvSpPr>
                <a:spLocks noChangeArrowheads="1"/>
              </p:cNvSpPr>
              <p:nvPr/>
            </p:nvSpPr>
            <p:spPr bwMode="auto">
              <a:xfrm rot="16200000">
                <a:off x="1447253" y="194672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411" name="Rectangle 410"/>
              <p:cNvSpPr>
                <a:spLocks noChangeArrowheads="1"/>
              </p:cNvSpPr>
              <p:nvPr/>
            </p:nvSpPr>
            <p:spPr bwMode="auto">
              <a:xfrm rot="16200000">
                <a:off x="1447247" y="194662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12" name="Rectangle 411"/>
              <p:cNvSpPr>
                <a:spLocks noChangeArrowheads="1"/>
              </p:cNvSpPr>
              <p:nvPr/>
            </p:nvSpPr>
            <p:spPr bwMode="auto">
              <a:xfrm rot="16200000">
                <a:off x="1447275" y="1946543"/>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13" name="Rectangle 412"/>
              <p:cNvSpPr>
                <a:spLocks noChangeArrowheads="1"/>
              </p:cNvSpPr>
              <p:nvPr/>
            </p:nvSpPr>
            <p:spPr bwMode="auto">
              <a:xfrm rot="16200000">
                <a:off x="1447232" y="1946446"/>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14" name="Rectangle 413"/>
              <p:cNvSpPr>
                <a:spLocks noChangeArrowheads="1"/>
              </p:cNvSpPr>
              <p:nvPr/>
            </p:nvSpPr>
            <p:spPr bwMode="auto">
              <a:xfrm rot="16200000">
                <a:off x="1447247" y="194632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15" name="Rectangle 414"/>
              <p:cNvSpPr>
                <a:spLocks noChangeArrowheads="1"/>
              </p:cNvSpPr>
              <p:nvPr/>
            </p:nvSpPr>
            <p:spPr bwMode="auto">
              <a:xfrm rot="16200000">
                <a:off x="1447275" y="194623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16" name="Rectangle 415"/>
              <p:cNvSpPr>
                <a:spLocks noChangeArrowheads="1"/>
              </p:cNvSpPr>
              <p:nvPr/>
            </p:nvSpPr>
            <p:spPr bwMode="auto">
              <a:xfrm rot="16200000">
                <a:off x="1447280" y="1946190"/>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417" name="Rectangle 416"/>
              <p:cNvSpPr>
                <a:spLocks noChangeArrowheads="1"/>
              </p:cNvSpPr>
              <p:nvPr/>
            </p:nvSpPr>
            <p:spPr bwMode="auto">
              <a:xfrm rot="16200000">
                <a:off x="1447247" y="194611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418" name="Rectangle 417"/>
              <p:cNvSpPr>
                <a:spLocks noChangeArrowheads="1"/>
              </p:cNvSpPr>
              <p:nvPr/>
            </p:nvSpPr>
            <p:spPr bwMode="auto">
              <a:xfrm rot="16200000">
                <a:off x="1447247" y="194600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419" name="Rectangle 418"/>
              <p:cNvSpPr>
                <a:spLocks noChangeArrowheads="1"/>
              </p:cNvSpPr>
              <p:nvPr/>
            </p:nvSpPr>
            <p:spPr bwMode="auto">
              <a:xfrm rot="16200000">
                <a:off x="1447573"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20" name="Rectangle 419"/>
              <p:cNvSpPr>
                <a:spLocks noChangeArrowheads="1"/>
              </p:cNvSpPr>
              <p:nvPr/>
            </p:nvSpPr>
            <p:spPr bwMode="auto">
              <a:xfrm rot="16200000">
                <a:off x="1447604"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21" name="Rectangle 420"/>
              <p:cNvSpPr>
                <a:spLocks noChangeArrowheads="1"/>
              </p:cNvSpPr>
              <p:nvPr/>
            </p:nvSpPr>
            <p:spPr bwMode="auto">
              <a:xfrm rot="16200000">
                <a:off x="1447582"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422" name="Rectangle 421"/>
              <p:cNvSpPr>
                <a:spLocks noChangeArrowheads="1"/>
              </p:cNvSpPr>
              <p:nvPr/>
            </p:nvSpPr>
            <p:spPr bwMode="auto">
              <a:xfrm rot="16200000">
                <a:off x="1447588"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423" name="Rectangle 422"/>
              <p:cNvSpPr>
                <a:spLocks noChangeArrowheads="1"/>
              </p:cNvSpPr>
              <p:nvPr/>
            </p:nvSpPr>
            <p:spPr bwMode="auto">
              <a:xfrm rot="16200000">
                <a:off x="1447615"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424" name="Rectangle 423"/>
              <p:cNvSpPr>
                <a:spLocks noChangeArrowheads="1"/>
              </p:cNvSpPr>
              <p:nvPr/>
            </p:nvSpPr>
            <p:spPr bwMode="auto">
              <a:xfrm rot="16200000">
                <a:off x="1447582"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425" name="Rectangle 424"/>
              <p:cNvSpPr>
                <a:spLocks noChangeArrowheads="1"/>
              </p:cNvSpPr>
              <p:nvPr/>
            </p:nvSpPr>
            <p:spPr bwMode="auto">
              <a:xfrm rot="16200000">
                <a:off x="1447582"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26" name="Rectangle 425"/>
              <p:cNvSpPr>
                <a:spLocks noChangeArrowheads="1"/>
              </p:cNvSpPr>
              <p:nvPr/>
            </p:nvSpPr>
            <p:spPr bwMode="auto">
              <a:xfrm rot="16200000">
                <a:off x="1447610"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27" name="Rectangle 426"/>
              <p:cNvSpPr>
                <a:spLocks noChangeArrowheads="1"/>
              </p:cNvSpPr>
              <p:nvPr/>
            </p:nvSpPr>
            <p:spPr bwMode="auto">
              <a:xfrm rot="16200000">
                <a:off x="1447588" y="194677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428" name="Rectangle 427"/>
              <p:cNvSpPr>
                <a:spLocks noChangeArrowheads="1"/>
              </p:cNvSpPr>
              <p:nvPr/>
            </p:nvSpPr>
            <p:spPr bwMode="auto">
              <a:xfrm rot="16200000">
                <a:off x="1447582" y="194667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29" name="Rectangle 428"/>
              <p:cNvSpPr>
                <a:spLocks noChangeArrowheads="1"/>
              </p:cNvSpPr>
              <p:nvPr/>
            </p:nvSpPr>
            <p:spPr bwMode="auto">
              <a:xfrm rot="16200000">
                <a:off x="1447582" y="194656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30" name="Rectangle 429"/>
              <p:cNvSpPr>
                <a:spLocks noChangeArrowheads="1"/>
              </p:cNvSpPr>
              <p:nvPr/>
            </p:nvSpPr>
            <p:spPr bwMode="auto">
              <a:xfrm rot="16200000">
                <a:off x="1447610" y="194648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31" name="Rectangle 430"/>
              <p:cNvSpPr>
                <a:spLocks noChangeArrowheads="1"/>
              </p:cNvSpPr>
              <p:nvPr/>
            </p:nvSpPr>
            <p:spPr bwMode="auto">
              <a:xfrm rot="16200000">
                <a:off x="1447610" y="1946430"/>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32" name="Rectangle 431"/>
              <p:cNvSpPr>
                <a:spLocks noChangeArrowheads="1"/>
              </p:cNvSpPr>
              <p:nvPr/>
            </p:nvSpPr>
            <p:spPr bwMode="auto">
              <a:xfrm rot="16200000">
                <a:off x="1447582" y="19463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33" name="Rectangle 432"/>
              <p:cNvSpPr>
                <a:spLocks noChangeArrowheads="1"/>
              </p:cNvSpPr>
              <p:nvPr/>
            </p:nvSpPr>
            <p:spPr bwMode="auto">
              <a:xfrm rot="16200000">
                <a:off x="1447604" y="1946264"/>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34" name="Rectangle 433"/>
              <p:cNvSpPr>
                <a:spLocks noChangeArrowheads="1"/>
              </p:cNvSpPr>
              <p:nvPr/>
            </p:nvSpPr>
            <p:spPr bwMode="auto">
              <a:xfrm rot="16200000">
                <a:off x="1447582" y="194617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35" name="Rectangle 434"/>
              <p:cNvSpPr>
                <a:spLocks noChangeArrowheads="1"/>
              </p:cNvSpPr>
              <p:nvPr/>
            </p:nvSpPr>
            <p:spPr bwMode="auto">
              <a:xfrm rot="16200000">
                <a:off x="1447582" y="194606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dirty="0">
                    <a:solidFill>
                      <a:srgbClr val="000000"/>
                    </a:solidFill>
                    <a:effectLst/>
                    <a:latin typeface="Arial"/>
                    <a:ea typeface="Times New Roman"/>
                  </a:rPr>
                  <a:t>a</a:t>
                </a:r>
                <a:endParaRPr lang="en-US" sz="1200" dirty="0">
                  <a:effectLst/>
                  <a:latin typeface="Times New Roman"/>
                  <a:ea typeface="Times New Roman"/>
                </a:endParaRPr>
              </a:p>
            </p:txBody>
          </p:sp>
          <p:sp>
            <p:nvSpPr>
              <p:cNvPr id="436" name="Rectangle 435"/>
              <p:cNvSpPr>
                <a:spLocks noChangeArrowheads="1"/>
              </p:cNvSpPr>
              <p:nvPr/>
            </p:nvSpPr>
            <p:spPr bwMode="auto">
              <a:xfrm rot="16200000">
                <a:off x="1448579"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437" name="Rectangle 436"/>
              <p:cNvSpPr>
                <a:spLocks noChangeArrowheads="1"/>
              </p:cNvSpPr>
              <p:nvPr/>
            </p:nvSpPr>
            <p:spPr bwMode="auto">
              <a:xfrm rot="16200000">
                <a:off x="1448588" y="194735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438" name="Rectangle 437"/>
              <p:cNvSpPr>
                <a:spLocks noChangeArrowheads="1"/>
              </p:cNvSpPr>
              <p:nvPr/>
            </p:nvSpPr>
            <p:spPr bwMode="auto">
              <a:xfrm rot="16200000">
                <a:off x="1448588" y="194724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39" name="Rectangle 438"/>
              <p:cNvSpPr>
                <a:spLocks noChangeArrowheads="1"/>
              </p:cNvSpPr>
              <p:nvPr/>
            </p:nvSpPr>
            <p:spPr bwMode="auto">
              <a:xfrm rot="16200000">
                <a:off x="1448588" y="194713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40" name="Rectangle 439"/>
              <p:cNvSpPr>
                <a:spLocks noChangeArrowheads="1"/>
              </p:cNvSpPr>
              <p:nvPr/>
            </p:nvSpPr>
            <p:spPr bwMode="auto">
              <a:xfrm rot="16200000">
                <a:off x="1448588" y="194703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441" name="Rectangle 440"/>
              <p:cNvSpPr>
                <a:spLocks noChangeArrowheads="1"/>
              </p:cNvSpPr>
              <p:nvPr/>
            </p:nvSpPr>
            <p:spPr bwMode="auto">
              <a:xfrm rot="16200000">
                <a:off x="1448610" y="194694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42" name="Rectangle 441"/>
              <p:cNvSpPr>
                <a:spLocks noChangeArrowheads="1"/>
              </p:cNvSpPr>
              <p:nvPr/>
            </p:nvSpPr>
            <p:spPr bwMode="auto">
              <a:xfrm rot="16200000">
                <a:off x="1448616" y="1946886"/>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43" name="Rectangle 442"/>
              <p:cNvSpPr>
                <a:spLocks noChangeArrowheads="1"/>
              </p:cNvSpPr>
              <p:nvPr/>
            </p:nvSpPr>
            <p:spPr bwMode="auto">
              <a:xfrm rot="16200000">
                <a:off x="1448616" y="194683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44" name="Rectangle 443"/>
              <p:cNvSpPr>
                <a:spLocks noChangeArrowheads="1"/>
              </p:cNvSpPr>
              <p:nvPr/>
            </p:nvSpPr>
            <p:spPr bwMode="auto">
              <a:xfrm rot="16200000">
                <a:off x="1448594" y="1946755"/>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445" name="Rectangle 444"/>
              <p:cNvSpPr>
                <a:spLocks noChangeArrowheads="1"/>
              </p:cNvSpPr>
              <p:nvPr/>
            </p:nvSpPr>
            <p:spPr bwMode="auto">
              <a:xfrm rot="16200000">
                <a:off x="1448588" y="19466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46" name="Rectangle 445"/>
              <p:cNvSpPr>
                <a:spLocks noChangeArrowheads="1"/>
              </p:cNvSpPr>
              <p:nvPr/>
            </p:nvSpPr>
            <p:spPr bwMode="auto">
              <a:xfrm rot="16200000">
                <a:off x="1448588" y="194654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47" name="Rectangle 446"/>
              <p:cNvSpPr>
                <a:spLocks noChangeArrowheads="1"/>
              </p:cNvSpPr>
              <p:nvPr/>
            </p:nvSpPr>
            <p:spPr bwMode="auto">
              <a:xfrm rot="16200000">
                <a:off x="1448616" y="194646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48" name="Rectangle 447"/>
              <p:cNvSpPr>
                <a:spLocks noChangeArrowheads="1"/>
              </p:cNvSpPr>
              <p:nvPr/>
            </p:nvSpPr>
            <p:spPr bwMode="auto">
              <a:xfrm rot="16200000">
                <a:off x="1448914"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49" name="Rectangle 448"/>
              <p:cNvSpPr>
                <a:spLocks noChangeArrowheads="1"/>
              </p:cNvSpPr>
              <p:nvPr/>
            </p:nvSpPr>
            <p:spPr bwMode="auto">
              <a:xfrm rot="16200000">
                <a:off x="1448945"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50" name="Rectangle 449"/>
              <p:cNvSpPr>
                <a:spLocks noChangeArrowheads="1"/>
              </p:cNvSpPr>
              <p:nvPr/>
            </p:nvSpPr>
            <p:spPr bwMode="auto">
              <a:xfrm rot="16200000">
                <a:off x="1448923"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451" name="Rectangle 450"/>
              <p:cNvSpPr>
                <a:spLocks noChangeArrowheads="1"/>
              </p:cNvSpPr>
              <p:nvPr/>
            </p:nvSpPr>
            <p:spPr bwMode="auto">
              <a:xfrm rot="16200000">
                <a:off x="1448929"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452" name="Rectangle 451"/>
              <p:cNvSpPr>
                <a:spLocks noChangeArrowheads="1"/>
              </p:cNvSpPr>
              <p:nvPr/>
            </p:nvSpPr>
            <p:spPr bwMode="auto">
              <a:xfrm rot="16200000">
                <a:off x="1448956"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453" name="Rectangle 452"/>
              <p:cNvSpPr>
                <a:spLocks noChangeArrowheads="1"/>
              </p:cNvSpPr>
              <p:nvPr/>
            </p:nvSpPr>
            <p:spPr bwMode="auto">
              <a:xfrm rot="16200000">
                <a:off x="1448923"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454" name="Rectangle 453"/>
              <p:cNvSpPr>
                <a:spLocks noChangeArrowheads="1"/>
              </p:cNvSpPr>
              <p:nvPr/>
            </p:nvSpPr>
            <p:spPr bwMode="auto">
              <a:xfrm rot="16200000">
                <a:off x="1448923"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55" name="Rectangle 454"/>
              <p:cNvSpPr>
                <a:spLocks noChangeArrowheads="1"/>
              </p:cNvSpPr>
              <p:nvPr/>
            </p:nvSpPr>
            <p:spPr bwMode="auto">
              <a:xfrm rot="16200000">
                <a:off x="1448951"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56" name="Rectangle 455"/>
              <p:cNvSpPr>
                <a:spLocks noChangeArrowheads="1"/>
              </p:cNvSpPr>
              <p:nvPr/>
            </p:nvSpPr>
            <p:spPr bwMode="auto">
              <a:xfrm rot="16200000">
                <a:off x="1448929" y="194677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457" name="Rectangle 456"/>
              <p:cNvSpPr>
                <a:spLocks noChangeArrowheads="1"/>
              </p:cNvSpPr>
              <p:nvPr/>
            </p:nvSpPr>
            <p:spPr bwMode="auto">
              <a:xfrm rot="16200000">
                <a:off x="1448923" y="194667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58" name="Rectangle 457"/>
              <p:cNvSpPr>
                <a:spLocks noChangeArrowheads="1"/>
              </p:cNvSpPr>
              <p:nvPr/>
            </p:nvSpPr>
            <p:spPr bwMode="auto">
              <a:xfrm rot="16200000">
                <a:off x="1448923" y="194656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59" name="Rectangle 458"/>
              <p:cNvSpPr>
                <a:spLocks noChangeArrowheads="1"/>
              </p:cNvSpPr>
              <p:nvPr/>
            </p:nvSpPr>
            <p:spPr bwMode="auto">
              <a:xfrm rot="16200000">
                <a:off x="1448951" y="194648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60" name="Rectangle 459"/>
              <p:cNvSpPr>
                <a:spLocks noChangeArrowheads="1"/>
              </p:cNvSpPr>
              <p:nvPr/>
            </p:nvSpPr>
            <p:spPr bwMode="auto">
              <a:xfrm rot="16200000">
                <a:off x="1448951" y="1946430"/>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61" name="Rectangle 460"/>
              <p:cNvSpPr>
                <a:spLocks noChangeArrowheads="1"/>
              </p:cNvSpPr>
              <p:nvPr/>
            </p:nvSpPr>
            <p:spPr bwMode="auto">
              <a:xfrm rot="16200000">
                <a:off x="1448923" y="19463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462" name="Rectangle 461"/>
              <p:cNvSpPr>
                <a:spLocks noChangeArrowheads="1"/>
              </p:cNvSpPr>
              <p:nvPr/>
            </p:nvSpPr>
            <p:spPr bwMode="auto">
              <a:xfrm rot="16200000">
                <a:off x="1448923" y="194624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63" name="Rectangle 462"/>
              <p:cNvSpPr>
                <a:spLocks noChangeArrowheads="1"/>
              </p:cNvSpPr>
              <p:nvPr/>
            </p:nvSpPr>
            <p:spPr bwMode="auto">
              <a:xfrm rot="16200000">
                <a:off x="1448956" y="1946166"/>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464" name="Rectangle 463"/>
              <p:cNvSpPr>
                <a:spLocks noChangeArrowheads="1"/>
              </p:cNvSpPr>
              <p:nvPr/>
            </p:nvSpPr>
            <p:spPr bwMode="auto">
              <a:xfrm rot="16200000">
                <a:off x="1448923" y="19460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465" name="Rectangle 464"/>
              <p:cNvSpPr>
                <a:spLocks noChangeArrowheads="1"/>
              </p:cNvSpPr>
              <p:nvPr/>
            </p:nvSpPr>
            <p:spPr bwMode="auto">
              <a:xfrm rot="16200000">
                <a:off x="1448923" y="194598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466" name="Rectangle 465"/>
              <p:cNvSpPr>
                <a:spLocks noChangeArrowheads="1"/>
              </p:cNvSpPr>
              <p:nvPr/>
            </p:nvSpPr>
            <p:spPr bwMode="auto">
              <a:xfrm rot="16200000">
                <a:off x="1448951" y="194590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67" name="Rectangle 466"/>
              <p:cNvSpPr>
                <a:spLocks noChangeArrowheads="1"/>
              </p:cNvSpPr>
              <p:nvPr/>
            </p:nvSpPr>
            <p:spPr bwMode="auto">
              <a:xfrm rot="16200000">
                <a:off x="1449249"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68" name="Rectangle 467"/>
              <p:cNvSpPr>
                <a:spLocks noChangeArrowheads="1"/>
              </p:cNvSpPr>
              <p:nvPr/>
            </p:nvSpPr>
            <p:spPr bwMode="auto">
              <a:xfrm rot="16200000">
                <a:off x="1449280"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69" name="Rectangle 468"/>
              <p:cNvSpPr>
                <a:spLocks noChangeArrowheads="1"/>
              </p:cNvSpPr>
              <p:nvPr/>
            </p:nvSpPr>
            <p:spPr bwMode="auto">
              <a:xfrm rot="16200000">
                <a:off x="1449258"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470" name="Rectangle 469"/>
              <p:cNvSpPr>
                <a:spLocks noChangeArrowheads="1"/>
              </p:cNvSpPr>
              <p:nvPr/>
            </p:nvSpPr>
            <p:spPr bwMode="auto">
              <a:xfrm rot="16200000">
                <a:off x="1449264"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471" name="Rectangle 470"/>
              <p:cNvSpPr>
                <a:spLocks noChangeArrowheads="1"/>
              </p:cNvSpPr>
              <p:nvPr/>
            </p:nvSpPr>
            <p:spPr bwMode="auto">
              <a:xfrm rot="16200000">
                <a:off x="1449291"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472" name="Rectangle 471"/>
              <p:cNvSpPr>
                <a:spLocks noChangeArrowheads="1"/>
              </p:cNvSpPr>
              <p:nvPr/>
            </p:nvSpPr>
            <p:spPr bwMode="auto">
              <a:xfrm rot="16200000">
                <a:off x="1449258"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473" name="Rectangle 472"/>
              <p:cNvSpPr>
                <a:spLocks noChangeArrowheads="1"/>
              </p:cNvSpPr>
              <p:nvPr/>
            </p:nvSpPr>
            <p:spPr bwMode="auto">
              <a:xfrm rot="16200000">
                <a:off x="1449258"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74" name="Rectangle 473"/>
              <p:cNvSpPr>
                <a:spLocks noChangeArrowheads="1"/>
              </p:cNvSpPr>
              <p:nvPr/>
            </p:nvSpPr>
            <p:spPr bwMode="auto">
              <a:xfrm rot="16200000">
                <a:off x="1449286"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75" name="Rectangle 474"/>
              <p:cNvSpPr>
                <a:spLocks noChangeArrowheads="1"/>
              </p:cNvSpPr>
              <p:nvPr/>
            </p:nvSpPr>
            <p:spPr bwMode="auto">
              <a:xfrm rot="16200000">
                <a:off x="1449258" y="194677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476" name="Rectangle 475"/>
              <p:cNvSpPr>
                <a:spLocks noChangeArrowheads="1"/>
              </p:cNvSpPr>
              <p:nvPr/>
            </p:nvSpPr>
            <p:spPr bwMode="auto">
              <a:xfrm rot="16200000">
                <a:off x="1449258" y="19466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77" name="Rectangle 476"/>
              <p:cNvSpPr>
                <a:spLocks noChangeArrowheads="1"/>
              </p:cNvSpPr>
              <p:nvPr/>
            </p:nvSpPr>
            <p:spPr bwMode="auto">
              <a:xfrm rot="16200000">
                <a:off x="1449258" y="194655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478" name="Rectangle 477"/>
              <p:cNvSpPr>
                <a:spLocks noChangeArrowheads="1"/>
              </p:cNvSpPr>
              <p:nvPr/>
            </p:nvSpPr>
            <p:spPr bwMode="auto">
              <a:xfrm rot="16200000">
                <a:off x="1449258" y="194644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479" name="Rectangle 478"/>
              <p:cNvSpPr>
                <a:spLocks noChangeArrowheads="1"/>
              </p:cNvSpPr>
              <p:nvPr/>
            </p:nvSpPr>
            <p:spPr bwMode="auto">
              <a:xfrm rot="16200000">
                <a:off x="1449286" y="1946368"/>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80" name="Rectangle 479"/>
              <p:cNvSpPr>
                <a:spLocks noChangeArrowheads="1"/>
              </p:cNvSpPr>
              <p:nvPr/>
            </p:nvSpPr>
            <p:spPr bwMode="auto">
              <a:xfrm rot="16200000">
                <a:off x="1449280" y="1946307"/>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81" name="Rectangle 480"/>
              <p:cNvSpPr>
                <a:spLocks noChangeArrowheads="1"/>
              </p:cNvSpPr>
              <p:nvPr/>
            </p:nvSpPr>
            <p:spPr bwMode="auto">
              <a:xfrm rot="16200000">
                <a:off x="1449258" y="194621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82" name="Rectangle 481"/>
              <p:cNvSpPr>
                <a:spLocks noChangeArrowheads="1"/>
              </p:cNvSpPr>
              <p:nvPr/>
            </p:nvSpPr>
            <p:spPr bwMode="auto">
              <a:xfrm rot="16200000">
                <a:off x="1449264" y="1946116"/>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483" name="Rectangle 482"/>
              <p:cNvSpPr>
                <a:spLocks noChangeArrowheads="1"/>
              </p:cNvSpPr>
              <p:nvPr/>
            </p:nvSpPr>
            <p:spPr bwMode="auto">
              <a:xfrm rot="16200000">
                <a:off x="1449286" y="194604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84" name="Rectangle 483"/>
              <p:cNvSpPr>
                <a:spLocks noChangeArrowheads="1"/>
              </p:cNvSpPr>
              <p:nvPr/>
            </p:nvSpPr>
            <p:spPr bwMode="auto">
              <a:xfrm rot="16200000">
                <a:off x="1449286" y="194598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85" name="Rectangle 484"/>
              <p:cNvSpPr>
                <a:spLocks noChangeArrowheads="1"/>
              </p:cNvSpPr>
              <p:nvPr/>
            </p:nvSpPr>
            <p:spPr bwMode="auto">
              <a:xfrm rot="16200000">
                <a:off x="1449258" y="194590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86" name="Rectangle 485"/>
              <p:cNvSpPr>
                <a:spLocks noChangeArrowheads="1"/>
              </p:cNvSpPr>
              <p:nvPr/>
            </p:nvSpPr>
            <p:spPr bwMode="auto">
              <a:xfrm rot="16200000">
                <a:off x="1449280" y="194582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87" name="Rectangle 486"/>
              <p:cNvSpPr>
                <a:spLocks noChangeArrowheads="1"/>
              </p:cNvSpPr>
              <p:nvPr/>
            </p:nvSpPr>
            <p:spPr bwMode="auto">
              <a:xfrm rot="16200000">
                <a:off x="1449258" y="194573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488" name="Rectangle 487"/>
              <p:cNvSpPr>
                <a:spLocks noChangeArrowheads="1"/>
              </p:cNvSpPr>
              <p:nvPr/>
            </p:nvSpPr>
            <p:spPr bwMode="auto">
              <a:xfrm rot="16200000">
                <a:off x="1449258" y="194562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89" name="Rectangle 488"/>
              <p:cNvSpPr>
                <a:spLocks noChangeArrowheads="1"/>
              </p:cNvSpPr>
              <p:nvPr/>
            </p:nvSpPr>
            <p:spPr bwMode="auto">
              <a:xfrm rot="16200000">
                <a:off x="1449584"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490" name="Rectangle 489"/>
              <p:cNvSpPr>
                <a:spLocks noChangeArrowheads="1"/>
              </p:cNvSpPr>
              <p:nvPr/>
            </p:nvSpPr>
            <p:spPr bwMode="auto">
              <a:xfrm rot="16200000">
                <a:off x="1449593" y="194735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491" name="Rectangle 490"/>
              <p:cNvSpPr>
                <a:spLocks noChangeArrowheads="1"/>
              </p:cNvSpPr>
              <p:nvPr/>
            </p:nvSpPr>
            <p:spPr bwMode="auto">
              <a:xfrm rot="16200000">
                <a:off x="1449593" y="194724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92" name="Rectangle 491"/>
              <p:cNvSpPr>
                <a:spLocks noChangeArrowheads="1"/>
              </p:cNvSpPr>
              <p:nvPr/>
            </p:nvSpPr>
            <p:spPr bwMode="auto">
              <a:xfrm rot="16200000">
                <a:off x="1449593" y="194713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493" name="Rectangle 492"/>
              <p:cNvSpPr>
                <a:spLocks noChangeArrowheads="1"/>
              </p:cNvSpPr>
              <p:nvPr/>
            </p:nvSpPr>
            <p:spPr bwMode="auto">
              <a:xfrm rot="16200000">
                <a:off x="1449593" y="194703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494" name="Rectangle 493"/>
              <p:cNvSpPr>
                <a:spLocks noChangeArrowheads="1"/>
              </p:cNvSpPr>
              <p:nvPr/>
            </p:nvSpPr>
            <p:spPr bwMode="auto">
              <a:xfrm rot="16200000">
                <a:off x="1449615" y="194694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495" name="Rectangle 494"/>
              <p:cNvSpPr>
                <a:spLocks noChangeArrowheads="1"/>
              </p:cNvSpPr>
              <p:nvPr/>
            </p:nvSpPr>
            <p:spPr bwMode="auto">
              <a:xfrm rot="16200000">
                <a:off x="1449621" y="1946886"/>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496" name="Rectangle 495"/>
              <p:cNvSpPr>
                <a:spLocks noChangeArrowheads="1"/>
              </p:cNvSpPr>
              <p:nvPr/>
            </p:nvSpPr>
            <p:spPr bwMode="auto">
              <a:xfrm rot="16200000">
                <a:off x="1449621" y="194683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497" name="Rectangle 496"/>
              <p:cNvSpPr>
                <a:spLocks noChangeArrowheads="1"/>
              </p:cNvSpPr>
              <p:nvPr/>
            </p:nvSpPr>
            <p:spPr bwMode="auto">
              <a:xfrm rot="16200000">
                <a:off x="1449593" y="194674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498" name="Rectangle 497"/>
              <p:cNvSpPr>
                <a:spLocks noChangeArrowheads="1"/>
              </p:cNvSpPr>
              <p:nvPr/>
            </p:nvSpPr>
            <p:spPr bwMode="auto">
              <a:xfrm rot="16200000">
                <a:off x="1449593" y="194664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499" name="Rectangle 498"/>
              <p:cNvSpPr>
                <a:spLocks noChangeArrowheads="1"/>
              </p:cNvSpPr>
              <p:nvPr/>
            </p:nvSpPr>
            <p:spPr bwMode="auto">
              <a:xfrm rot="16200000">
                <a:off x="1449593" y="194653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500" name="Rectangle 499"/>
              <p:cNvSpPr>
                <a:spLocks noChangeArrowheads="1"/>
              </p:cNvSpPr>
              <p:nvPr/>
            </p:nvSpPr>
            <p:spPr bwMode="auto">
              <a:xfrm rot="16200000">
                <a:off x="1449593" y="19464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501" name="Rectangle 500"/>
              <p:cNvSpPr>
                <a:spLocks noChangeArrowheads="1"/>
              </p:cNvSpPr>
              <p:nvPr/>
            </p:nvSpPr>
            <p:spPr bwMode="auto">
              <a:xfrm rot="16200000">
                <a:off x="1449621" y="1946344"/>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02" name="Rectangle 501"/>
              <p:cNvSpPr>
                <a:spLocks noChangeArrowheads="1"/>
              </p:cNvSpPr>
              <p:nvPr/>
            </p:nvSpPr>
            <p:spPr bwMode="auto">
              <a:xfrm rot="16200000">
                <a:off x="1449615" y="1946284"/>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03" name="Rectangle 502"/>
              <p:cNvSpPr>
                <a:spLocks noChangeArrowheads="1"/>
              </p:cNvSpPr>
              <p:nvPr/>
            </p:nvSpPr>
            <p:spPr bwMode="auto">
              <a:xfrm rot="16200000">
                <a:off x="1449593" y="194620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04" name="Rectangle 503"/>
              <p:cNvSpPr>
                <a:spLocks noChangeArrowheads="1"/>
              </p:cNvSpPr>
              <p:nvPr/>
            </p:nvSpPr>
            <p:spPr bwMode="auto">
              <a:xfrm rot="16200000">
                <a:off x="1449599" y="1946097"/>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505" name="Rectangle 504"/>
              <p:cNvSpPr>
                <a:spLocks noChangeArrowheads="1"/>
              </p:cNvSpPr>
              <p:nvPr/>
            </p:nvSpPr>
            <p:spPr bwMode="auto">
              <a:xfrm rot="16200000">
                <a:off x="1449621" y="194602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06" name="Rectangle 505"/>
              <p:cNvSpPr>
                <a:spLocks noChangeArrowheads="1"/>
              </p:cNvSpPr>
              <p:nvPr/>
            </p:nvSpPr>
            <p:spPr bwMode="auto">
              <a:xfrm rot="16200000">
                <a:off x="1449919"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507" name="Rectangle 506"/>
              <p:cNvSpPr>
                <a:spLocks noChangeArrowheads="1"/>
              </p:cNvSpPr>
              <p:nvPr/>
            </p:nvSpPr>
            <p:spPr bwMode="auto">
              <a:xfrm rot="16200000">
                <a:off x="1449950"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08" name="Rectangle 507"/>
              <p:cNvSpPr>
                <a:spLocks noChangeArrowheads="1"/>
              </p:cNvSpPr>
              <p:nvPr/>
            </p:nvSpPr>
            <p:spPr bwMode="auto">
              <a:xfrm rot="16200000">
                <a:off x="1449928"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509" name="Rectangle 508"/>
              <p:cNvSpPr>
                <a:spLocks noChangeArrowheads="1"/>
              </p:cNvSpPr>
              <p:nvPr/>
            </p:nvSpPr>
            <p:spPr bwMode="auto">
              <a:xfrm rot="16200000">
                <a:off x="1449934"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510" name="Rectangle 509"/>
              <p:cNvSpPr>
                <a:spLocks noChangeArrowheads="1"/>
              </p:cNvSpPr>
              <p:nvPr/>
            </p:nvSpPr>
            <p:spPr bwMode="auto">
              <a:xfrm rot="16200000">
                <a:off x="1449961"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511" name="Rectangle 510"/>
              <p:cNvSpPr>
                <a:spLocks noChangeArrowheads="1"/>
              </p:cNvSpPr>
              <p:nvPr/>
            </p:nvSpPr>
            <p:spPr bwMode="auto">
              <a:xfrm rot="16200000">
                <a:off x="1449928"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512" name="Rectangle 511"/>
              <p:cNvSpPr>
                <a:spLocks noChangeArrowheads="1"/>
              </p:cNvSpPr>
              <p:nvPr/>
            </p:nvSpPr>
            <p:spPr bwMode="auto">
              <a:xfrm rot="16200000">
                <a:off x="1449928"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13" name="Rectangle 512"/>
              <p:cNvSpPr>
                <a:spLocks noChangeArrowheads="1"/>
              </p:cNvSpPr>
              <p:nvPr/>
            </p:nvSpPr>
            <p:spPr bwMode="auto">
              <a:xfrm rot="16200000">
                <a:off x="1449956"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14" name="Rectangle 513"/>
              <p:cNvSpPr>
                <a:spLocks noChangeArrowheads="1"/>
              </p:cNvSpPr>
              <p:nvPr/>
            </p:nvSpPr>
            <p:spPr bwMode="auto">
              <a:xfrm rot="16200000">
                <a:off x="1449919" y="194676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515" name="Rectangle 514"/>
              <p:cNvSpPr>
                <a:spLocks noChangeArrowheads="1"/>
              </p:cNvSpPr>
              <p:nvPr/>
            </p:nvSpPr>
            <p:spPr bwMode="auto">
              <a:xfrm rot="16200000">
                <a:off x="1449956" y="194668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16" name="Rectangle 515"/>
              <p:cNvSpPr>
                <a:spLocks noChangeArrowheads="1"/>
              </p:cNvSpPr>
              <p:nvPr/>
            </p:nvSpPr>
            <p:spPr bwMode="auto">
              <a:xfrm rot="16200000">
                <a:off x="1449950" y="19466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17" name="Rectangle 516"/>
              <p:cNvSpPr>
                <a:spLocks noChangeArrowheads="1"/>
              </p:cNvSpPr>
              <p:nvPr/>
            </p:nvSpPr>
            <p:spPr bwMode="auto">
              <a:xfrm rot="16200000">
                <a:off x="1449928" y="194653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18" name="Rectangle 517"/>
              <p:cNvSpPr>
                <a:spLocks noChangeArrowheads="1"/>
              </p:cNvSpPr>
              <p:nvPr/>
            </p:nvSpPr>
            <p:spPr bwMode="auto">
              <a:xfrm rot="16200000">
                <a:off x="1449928" y="19464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519" name="Rectangle 518"/>
              <p:cNvSpPr>
                <a:spLocks noChangeArrowheads="1"/>
              </p:cNvSpPr>
              <p:nvPr/>
            </p:nvSpPr>
            <p:spPr bwMode="auto">
              <a:xfrm rot="16200000">
                <a:off x="1449928" y="194631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520" name="Rectangle 519"/>
              <p:cNvSpPr>
                <a:spLocks noChangeArrowheads="1"/>
              </p:cNvSpPr>
              <p:nvPr/>
            </p:nvSpPr>
            <p:spPr bwMode="auto">
              <a:xfrm rot="16200000">
                <a:off x="1449956" y="194623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21" name="Rectangle 520"/>
              <p:cNvSpPr>
                <a:spLocks noChangeArrowheads="1"/>
              </p:cNvSpPr>
              <p:nvPr/>
            </p:nvSpPr>
            <p:spPr bwMode="auto">
              <a:xfrm rot="16200000">
                <a:off x="1449928" y="194615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522" name="Rectangle 521"/>
              <p:cNvSpPr>
                <a:spLocks noChangeArrowheads="1"/>
              </p:cNvSpPr>
              <p:nvPr/>
            </p:nvSpPr>
            <p:spPr bwMode="auto">
              <a:xfrm rot="16200000">
                <a:off x="1449956" y="194607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23" name="Rectangle 522"/>
              <p:cNvSpPr>
                <a:spLocks noChangeArrowheads="1"/>
              </p:cNvSpPr>
              <p:nvPr/>
            </p:nvSpPr>
            <p:spPr bwMode="auto">
              <a:xfrm rot="16200000">
                <a:off x="1449950" y="1946011"/>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24" name="Rectangle 523"/>
              <p:cNvSpPr>
                <a:spLocks noChangeArrowheads="1"/>
              </p:cNvSpPr>
              <p:nvPr/>
            </p:nvSpPr>
            <p:spPr bwMode="auto">
              <a:xfrm rot="16200000">
                <a:off x="1449913" y="1945912"/>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525" name="Rectangle 524"/>
              <p:cNvSpPr>
                <a:spLocks noChangeArrowheads="1"/>
              </p:cNvSpPr>
              <p:nvPr/>
            </p:nvSpPr>
            <p:spPr bwMode="auto">
              <a:xfrm rot="16200000">
                <a:off x="1449956" y="194581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26" name="Rectangle 525"/>
              <p:cNvSpPr>
                <a:spLocks noChangeArrowheads="1"/>
              </p:cNvSpPr>
              <p:nvPr/>
            </p:nvSpPr>
            <p:spPr bwMode="auto">
              <a:xfrm rot="16200000">
                <a:off x="1449913" y="1945717"/>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27" name="Rectangle 526"/>
              <p:cNvSpPr>
                <a:spLocks noChangeArrowheads="1"/>
              </p:cNvSpPr>
              <p:nvPr/>
            </p:nvSpPr>
            <p:spPr bwMode="auto">
              <a:xfrm rot="16200000">
                <a:off x="1449956" y="194562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28" name="Rectangle 527"/>
              <p:cNvSpPr>
                <a:spLocks noChangeArrowheads="1"/>
              </p:cNvSpPr>
              <p:nvPr/>
            </p:nvSpPr>
            <p:spPr bwMode="auto">
              <a:xfrm rot="16200000">
                <a:off x="1449950" y="194555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29" name="Rectangle 528"/>
              <p:cNvSpPr>
                <a:spLocks noChangeArrowheads="1"/>
              </p:cNvSpPr>
              <p:nvPr/>
            </p:nvSpPr>
            <p:spPr bwMode="auto">
              <a:xfrm rot="16200000">
                <a:off x="1447908" y="1947476"/>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530" name="Rectangle 529"/>
              <p:cNvSpPr>
                <a:spLocks noChangeArrowheads="1"/>
              </p:cNvSpPr>
              <p:nvPr/>
            </p:nvSpPr>
            <p:spPr bwMode="auto">
              <a:xfrm rot="16200000">
                <a:off x="1447939" y="19473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31" name="Rectangle 530"/>
              <p:cNvSpPr>
                <a:spLocks noChangeArrowheads="1"/>
              </p:cNvSpPr>
              <p:nvPr/>
            </p:nvSpPr>
            <p:spPr bwMode="auto">
              <a:xfrm rot="16200000">
                <a:off x="1447917" y="1947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532" name="Rectangle 531"/>
              <p:cNvSpPr>
                <a:spLocks noChangeArrowheads="1"/>
              </p:cNvSpPr>
              <p:nvPr/>
            </p:nvSpPr>
            <p:spPr bwMode="auto">
              <a:xfrm rot="16200000">
                <a:off x="1447923" y="194719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533" name="Rectangle 532"/>
              <p:cNvSpPr>
                <a:spLocks noChangeArrowheads="1"/>
              </p:cNvSpPr>
              <p:nvPr/>
            </p:nvSpPr>
            <p:spPr bwMode="auto">
              <a:xfrm rot="16200000">
                <a:off x="1447950" y="1947121"/>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534" name="Rectangle 533"/>
              <p:cNvSpPr>
                <a:spLocks noChangeArrowheads="1"/>
              </p:cNvSpPr>
              <p:nvPr/>
            </p:nvSpPr>
            <p:spPr bwMode="auto">
              <a:xfrm rot="16200000">
                <a:off x="1447917" y="19470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535" name="Rectangle 534"/>
              <p:cNvSpPr>
                <a:spLocks noChangeArrowheads="1"/>
              </p:cNvSpPr>
              <p:nvPr/>
            </p:nvSpPr>
            <p:spPr bwMode="auto">
              <a:xfrm rot="16200000">
                <a:off x="1447917" y="19469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36" name="Rectangle 535"/>
              <p:cNvSpPr>
                <a:spLocks noChangeArrowheads="1"/>
              </p:cNvSpPr>
              <p:nvPr/>
            </p:nvSpPr>
            <p:spPr bwMode="auto">
              <a:xfrm rot="16200000">
                <a:off x="1447945" y="1946855"/>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37" name="Rectangle 536"/>
              <p:cNvSpPr>
                <a:spLocks noChangeArrowheads="1"/>
              </p:cNvSpPr>
              <p:nvPr/>
            </p:nvSpPr>
            <p:spPr bwMode="auto">
              <a:xfrm rot="16200000">
                <a:off x="1447908" y="194676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538" name="Rectangle 537"/>
              <p:cNvSpPr>
                <a:spLocks noChangeArrowheads="1"/>
              </p:cNvSpPr>
              <p:nvPr/>
            </p:nvSpPr>
            <p:spPr bwMode="auto">
              <a:xfrm rot="16200000">
                <a:off x="1447945" y="194668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39" name="Rectangle 538"/>
              <p:cNvSpPr>
                <a:spLocks noChangeArrowheads="1"/>
              </p:cNvSpPr>
              <p:nvPr/>
            </p:nvSpPr>
            <p:spPr bwMode="auto">
              <a:xfrm rot="16200000">
                <a:off x="1447939" y="19466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40" name="Rectangle 539"/>
              <p:cNvSpPr>
                <a:spLocks noChangeArrowheads="1"/>
              </p:cNvSpPr>
              <p:nvPr/>
            </p:nvSpPr>
            <p:spPr bwMode="auto">
              <a:xfrm rot="16200000">
                <a:off x="1447917" y="194653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41" name="Rectangle 540"/>
              <p:cNvSpPr>
                <a:spLocks noChangeArrowheads="1"/>
              </p:cNvSpPr>
              <p:nvPr/>
            </p:nvSpPr>
            <p:spPr bwMode="auto">
              <a:xfrm rot="16200000">
                <a:off x="1447917" y="19464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542" name="Rectangle 541"/>
              <p:cNvSpPr>
                <a:spLocks noChangeArrowheads="1"/>
              </p:cNvSpPr>
              <p:nvPr/>
            </p:nvSpPr>
            <p:spPr bwMode="auto">
              <a:xfrm rot="16200000">
                <a:off x="1447917" y="194631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543" name="Rectangle 542"/>
              <p:cNvSpPr>
                <a:spLocks noChangeArrowheads="1"/>
              </p:cNvSpPr>
              <p:nvPr/>
            </p:nvSpPr>
            <p:spPr bwMode="auto">
              <a:xfrm rot="16200000">
                <a:off x="1447945" y="194623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44" name="Rectangle 543"/>
              <p:cNvSpPr>
                <a:spLocks noChangeArrowheads="1"/>
              </p:cNvSpPr>
              <p:nvPr/>
            </p:nvSpPr>
            <p:spPr bwMode="auto">
              <a:xfrm rot="16200000">
                <a:off x="1447917" y="194615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545" name="Rectangle 544"/>
              <p:cNvSpPr>
                <a:spLocks noChangeArrowheads="1"/>
              </p:cNvSpPr>
              <p:nvPr/>
            </p:nvSpPr>
            <p:spPr bwMode="auto">
              <a:xfrm rot="16200000">
                <a:off x="1447945" y="194607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46" name="Rectangle 545"/>
              <p:cNvSpPr>
                <a:spLocks noChangeArrowheads="1"/>
              </p:cNvSpPr>
              <p:nvPr/>
            </p:nvSpPr>
            <p:spPr bwMode="auto">
              <a:xfrm rot="16200000">
                <a:off x="1447939" y="1946011"/>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47" name="Rectangle 546"/>
              <p:cNvSpPr>
                <a:spLocks noChangeArrowheads="1"/>
              </p:cNvSpPr>
              <p:nvPr/>
            </p:nvSpPr>
            <p:spPr bwMode="auto">
              <a:xfrm rot="16200000">
                <a:off x="1447923" y="1945933"/>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548" name="Rectangle 547"/>
              <p:cNvSpPr>
                <a:spLocks noChangeArrowheads="1"/>
              </p:cNvSpPr>
              <p:nvPr/>
            </p:nvSpPr>
            <p:spPr bwMode="auto">
              <a:xfrm rot="16200000">
                <a:off x="1447917" y="194582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49" name="Rectangle 548"/>
              <p:cNvSpPr>
                <a:spLocks noChangeArrowheads="1"/>
              </p:cNvSpPr>
              <p:nvPr/>
            </p:nvSpPr>
            <p:spPr bwMode="auto">
              <a:xfrm rot="16200000">
                <a:off x="1447917" y="194572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550" name="Rectangle 549"/>
              <p:cNvSpPr>
                <a:spLocks noChangeArrowheads="1"/>
              </p:cNvSpPr>
              <p:nvPr/>
            </p:nvSpPr>
            <p:spPr bwMode="auto">
              <a:xfrm rot="16200000">
                <a:off x="1447945" y="194563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51" name="Rectangle 550"/>
              <p:cNvSpPr>
                <a:spLocks noChangeArrowheads="1"/>
              </p:cNvSpPr>
              <p:nvPr/>
            </p:nvSpPr>
            <p:spPr bwMode="auto">
              <a:xfrm rot="16200000">
                <a:off x="1447939" y="194557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52" name="Rectangle 551"/>
              <p:cNvSpPr>
                <a:spLocks noChangeArrowheads="1"/>
              </p:cNvSpPr>
              <p:nvPr/>
            </p:nvSpPr>
            <p:spPr bwMode="auto">
              <a:xfrm rot="16200000">
                <a:off x="1450590" y="1947477"/>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553" name="Rectangle 552"/>
              <p:cNvSpPr>
                <a:spLocks noChangeArrowheads="1"/>
              </p:cNvSpPr>
              <p:nvPr/>
            </p:nvSpPr>
            <p:spPr bwMode="auto">
              <a:xfrm rot="16200000">
                <a:off x="1450621" y="194738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54" name="Rectangle 553"/>
              <p:cNvSpPr>
                <a:spLocks noChangeArrowheads="1"/>
              </p:cNvSpPr>
              <p:nvPr/>
            </p:nvSpPr>
            <p:spPr bwMode="auto">
              <a:xfrm rot="16200000">
                <a:off x="1450599" y="19472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555" name="Rectangle 554"/>
              <p:cNvSpPr>
                <a:spLocks noChangeArrowheads="1"/>
              </p:cNvSpPr>
              <p:nvPr/>
            </p:nvSpPr>
            <p:spPr bwMode="auto">
              <a:xfrm rot="16200000">
                <a:off x="1450605" y="1947192"/>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556" name="Rectangle 555"/>
              <p:cNvSpPr>
                <a:spLocks noChangeArrowheads="1"/>
              </p:cNvSpPr>
              <p:nvPr/>
            </p:nvSpPr>
            <p:spPr bwMode="auto">
              <a:xfrm rot="16200000">
                <a:off x="1450632" y="1947122"/>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557" name="Rectangle 556"/>
              <p:cNvSpPr>
                <a:spLocks noChangeArrowheads="1"/>
              </p:cNvSpPr>
              <p:nvPr/>
            </p:nvSpPr>
            <p:spPr bwMode="auto">
              <a:xfrm rot="16200000">
                <a:off x="1450599" y="194704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558" name="Rectangle 557"/>
              <p:cNvSpPr>
                <a:spLocks noChangeArrowheads="1"/>
              </p:cNvSpPr>
              <p:nvPr/>
            </p:nvSpPr>
            <p:spPr bwMode="auto">
              <a:xfrm rot="16200000">
                <a:off x="1450599" y="194693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59" name="Rectangle 558"/>
              <p:cNvSpPr>
                <a:spLocks noChangeArrowheads="1"/>
              </p:cNvSpPr>
              <p:nvPr/>
            </p:nvSpPr>
            <p:spPr bwMode="auto">
              <a:xfrm rot="16200000">
                <a:off x="1450627" y="194685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60" name="Rectangle 559"/>
              <p:cNvSpPr>
                <a:spLocks noChangeArrowheads="1"/>
              </p:cNvSpPr>
              <p:nvPr/>
            </p:nvSpPr>
            <p:spPr bwMode="auto">
              <a:xfrm rot="16200000">
                <a:off x="1450599" y="194677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561" name="Rectangle 560"/>
              <p:cNvSpPr>
                <a:spLocks noChangeArrowheads="1"/>
              </p:cNvSpPr>
              <p:nvPr/>
            </p:nvSpPr>
            <p:spPr bwMode="auto">
              <a:xfrm rot="16200000">
                <a:off x="1450599" y="194666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562" name="Rectangle 561"/>
              <p:cNvSpPr>
                <a:spLocks noChangeArrowheads="1"/>
              </p:cNvSpPr>
              <p:nvPr/>
            </p:nvSpPr>
            <p:spPr bwMode="auto">
              <a:xfrm rot="16200000">
                <a:off x="1450605" y="194656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563" name="Rectangle 562"/>
              <p:cNvSpPr>
                <a:spLocks noChangeArrowheads="1"/>
              </p:cNvSpPr>
              <p:nvPr/>
            </p:nvSpPr>
            <p:spPr bwMode="auto">
              <a:xfrm rot="16200000">
                <a:off x="1450605" y="1946464"/>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k</a:t>
                </a:r>
                <a:endParaRPr lang="en-US" sz="1200">
                  <a:effectLst/>
                  <a:latin typeface="Times New Roman"/>
                  <a:ea typeface="Times New Roman"/>
                </a:endParaRPr>
              </a:p>
            </p:txBody>
          </p:sp>
          <p:sp>
            <p:nvSpPr>
              <p:cNvPr id="564" name="Rectangle 563"/>
              <p:cNvSpPr>
                <a:spLocks noChangeArrowheads="1"/>
              </p:cNvSpPr>
              <p:nvPr/>
            </p:nvSpPr>
            <p:spPr bwMode="auto">
              <a:xfrm rot="16200000">
                <a:off x="1450627" y="1946388"/>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65" name="Rectangle 564"/>
              <p:cNvSpPr>
                <a:spLocks noChangeArrowheads="1"/>
              </p:cNvSpPr>
              <p:nvPr/>
            </p:nvSpPr>
            <p:spPr bwMode="auto">
              <a:xfrm rot="16200000">
                <a:off x="1450621" y="1946328"/>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66" name="Rectangle 565"/>
              <p:cNvSpPr>
                <a:spLocks noChangeArrowheads="1"/>
              </p:cNvSpPr>
              <p:nvPr/>
            </p:nvSpPr>
            <p:spPr bwMode="auto">
              <a:xfrm rot="16200000">
                <a:off x="1450599" y="194624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67" name="Rectangle 566"/>
              <p:cNvSpPr>
                <a:spLocks noChangeArrowheads="1"/>
              </p:cNvSpPr>
              <p:nvPr/>
            </p:nvSpPr>
            <p:spPr bwMode="auto">
              <a:xfrm rot="16200000">
                <a:off x="1450605" y="1946140"/>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568" name="Rectangle 567"/>
              <p:cNvSpPr>
                <a:spLocks noChangeArrowheads="1"/>
              </p:cNvSpPr>
              <p:nvPr/>
            </p:nvSpPr>
            <p:spPr bwMode="auto">
              <a:xfrm rot="16200000">
                <a:off x="1450627" y="194606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69" name="Rectangle 568"/>
              <p:cNvSpPr>
                <a:spLocks noChangeArrowheads="1"/>
              </p:cNvSpPr>
              <p:nvPr/>
            </p:nvSpPr>
            <p:spPr bwMode="auto">
              <a:xfrm rot="16200000">
                <a:off x="1450627" y="1946010"/>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70" name="Rectangle 569"/>
              <p:cNvSpPr>
                <a:spLocks noChangeArrowheads="1"/>
              </p:cNvSpPr>
              <p:nvPr/>
            </p:nvSpPr>
            <p:spPr bwMode="auto">
              <a:xfrm rot="16200000">
                <a:off x="1450599" y="194592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571" name="Rectangle 570"/>
              <p:cNvSpPr>
                <a:spLocks noChangeArrowheads="1"/>
              </p:cNvSpPr>
              <p:nvPr/>
            </p:nvSpPr>
            <p:spPr bwMode="auto">
              <a:xfrm rot="16200000">
                <a:off x="1450621" y="1945841"/>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72" name="Rectangle 571"/>
              <p:cNvSpPr>
                <a:spLocks noChangeArrowheads="1"/>
              </p:cNvSpPr>
              <p:nvPr/>
            </p:nvSpPr>
            <p:spPr bwMode="auto">
              <a:xfrm rot="16200000">
                <a:off x="1450599" y="19457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73" name="Rectangle 572"/>
              <p:cNvSpPr>
                <a:spLocks noChangeArrowheads="1"/>
              </p:cNvSpPr>
              <p:nvPr/>
            </p:nvSpPr>
            <p:spPr bwMode="auto">
              <a:xfrm rot="16200000">
                <a:off x="1450599" y="194564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574" name="Rectangle 573"/>
              <p:cNvSpPr>
                <a:spLocks noChangeArrowheads="1"/>
              </p:cNvSpPr>
              <p:nvPr/>
            </p:nvSpPr>
            <p:spPr bwMode="auto">
              <a:xfrm rot="16200000">
                <a:off x="1450925" y="1947477"/>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575" name="Rectangle 574"/>
              <p:cNvSpPr>
                <a:spLocks noChangeArrowheads="1"/>
              </p:cNvSpPr>
              <p:nvPr/>
            </p:nvSpPr>
            <p:spPr bwMode="auto">
              <a:xfrm rot="16200000">
                <a:off x="1450956" y="194738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76" name="Rectangle 575"/>
              <p:cNvSpPr>
                <a:spLocks noChangeArrowheads="1"/>
              </p:cNvSpPr>
              <p:nvPr/>
            </p:nvSpPr>
            <p:spPr bwMode="auto">
              <a:xfrm rot="16200000">
                <a:off x="1450934" y="19472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577" name="Rectangle 576"/>
              <p:cNvSpPr>
                <a:spLocks noChangeArrowheads="1"/>
              </p:cNvSpPr>
              <p:nvPr/>
            </p:nvSpPr>
            <p:spPr bwMode="auto">
              <a:xfrm rot="16200000">
                <a:off x="1450940" y="1947192"/>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578" name="Rectangle 577"/>
              <p:cNvSpPr>
                <a:spLocks noChangeArrowheads="1"/>
              </p:cNvSpPr>
              <p:nvPr/>
            </p:nvSpPr>
            <p:spPr bwMode="auto">
              <a:xfrm rot="16200000">
                <a:off x="1450967" y="1947122"/>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579" name="Rectangle 578"/>
              <p:cNvSpPr>
                <a:spLocks noChangeArrowheads="1"/>
              </p:cNvSpPr>
              <p:nvPr/>
            </p:nvSpPr>
            <p:spPr bwMode="auto">
              <a:xfrm rot="16200000">
                <a:off x="1450934" y="194704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580" name="Rectangle 579"/>
              <p:cNvSpPr>
                <a:spLocks noChangeArrowheads="1"/>
              </p:cNvSpPr>
              <p:nvPr/>
            </p:nvSpPr>
            <p:spPr bwMode="auto">
              <a:xfrm rot="16200000">
                <a:off x="1450934" y="194693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81" name="Rectangle 580"/>
              <p:cNvSpPr>
                <a:spLocks noChangeArrowheads="1"/>
              </p:cNvSpPr>
              <p:nvPr/>
            </p:nvSpPr>
            <p:spPr bwMode="auto">
              <a:xfrm rot="16200000">
                <a:off x="1450962" y="194685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82" name="Rectangle 581"/>
              <p:cNvSpPr>
                <a:spLocks noChangeArrowheads="1"/>
              </p:cNvSpPr>
              <p:nvPr/>
            </p:nvSpPr>
            <p:spPr bwMode="auto">
              <a:xfrm rot="16200000">
                <a:off x="1450940" y="1946779"/>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583" name="Rectangle 582"/>
              <p:cNvSpPr>
                <a:spLocks noChangeArrowheads="1"/>
              </p:cNvSpPr>
              <p:nvPr/>
            </p:nvSpPr>
            <p:spPr bwMode="auto">
              <a:xfrm rot="16200000">
                <a:off x="1450962" y="1946704"/>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84" name="Rectangle 583"/>
              <p:cNvSpPr>
                <a:spLocks noChangeArrowheads="1"/>
              </p:cNvSpPr>
              <p:nvPr/>
            </p:nvSpPr>
            <p:spPr bwMode="auto">
              <a:xfrm rot="16200000">
                <a:off x="1450956" y="1946643"/>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85" name="Rectangle 584"/>
              <p:cNvSpPr>
                <a:spLocks noChangeArrowheads="1"/>
              </p:cNvSpPr>
              <p:nvPr/>
            </p:nvSpPr>
            <p:spPr bwMode="auto">
              <a:xfrm rot="16200000">
                <a:off x="1450934" y="194655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586" name="Rectangle 585"/>
              <p:cNvSpPr>
                <a:spLocks noChangeArrowheads="1"/>
              </p:cNvSpPr>
              <p:nvPr/>
            </p:nvSpPr>
            <p:spPr bwMode="auto">
              <a:xfrm rot="16200000">
                <a:off x="1450934" y="194645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587" name="Rectangle 586"/>
              <p:cNvSpPr>
                <a:spLocks noChangeArrowheads="1"/>
              </p:cNvSpPr>
              <p:nvPr/>
            </p:nvSpPr>
            <p:spPr bwMode="auto">
              <a:xfrm rot="16200000">
                <a:off x="1450934" y="194634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588" name="Rectangle 587"/>
              <p:cNvSpPr>
                <a:spLocks noChangeArrowheads="1"/>
              </p:cNvSpPr>
              <p:nvPr/>
            </p:nvSpPr>
            <p:spPr bwMode="auto">
              <a:xfrm rot="16200000">
                <a:off x="1450962" y="194626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589" name="Rectangle 588"/>
              <p:cNvSpPr>
                <a:spLocks noChangeArrowheads="1"/>
              </p:cNvSpPr>
              <p:nvPr/>
            </p:nvSpPr>
            <p:spPr bwMode="auto">
              <a:xfrm rot="16200000">
                <a:off x="1450934" y="194617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590" name="Rectangle 589"/>
              <p:cNvSpPr>
                <a:spLocks noChangeArrowheads="1"/>
              </p:cNvSpPr>
              <p:nvPr/>
            </p:nvSpPr>
            <p:spPr bwMode="auto">
              <a:xfrm rot="16200000">
                <a:off x="1450962" y="194609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591" name="Rectangle 590"/>
              <p:cNvSpPr>
                <a:spLocks noChangeArrowheads="1"/>
              </p:cNvSpPr>
              <p:nvPr/>
            </p:nvSpPr>
            <p:spPr bwMode="auto">
              <a:xfrm rot="16200000">
                <a:off x="1450956" y="194603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92" name="Rectangle 591"/>
              <p:cNvSpPr>
                <a:spLocks noChangeArrowheads="1"/>
              </p:cNvSpPr>
              <p:nvPr/>
            </p:nvSpPr>
            <p:spPr bwMode="auto">
              <a:xfrm rot="16200000">
                <a:off x="1450925" y="1945942"/>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593" name="Rectangle 592"/>
              <p:cNvSpPr>
                <a:spLocks noChangeArrowheads="1"/>
              </p:cNvSpPr>
              <p:nvPr/>
            </p:nvSpPr>
            <p:spPr bwMode="auto">
              <a:xfrm rot="16200000">
                <a:off x="1450962" y="1945847"/>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94" name="Rectangle 593"/>
              <p:cNvSpPr>
                <a:spLocks noChangeArrowheads="1"/>
              </p:cNvSpPr>
              <p:nvPr/>
            </p:nvSpPr>
            <p:spPr bwMode="auto">
              <a:xfrm rot="16200000">
                <a:off x="1450919" y="1945749"/>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95" name="Rectangle 594"/>
              <p:cNvSpPr>
                <a:spLocks noChangeArrowheads="1"/>
              </p:cNvSpPr>
              <p:nvPr/>
            </p:nvSpPr>
            <p:spPr bwMode="auto">
              <a:xfrm rot="16200000">
                <a:off x="1450962" y="194565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96" name="Rectangle 595"/>
              <p:cNvSpPr>
                <a:spLocks noChangeArrowheads="1"/>
              </p:cNvSpPr>
              <p:nvPr/>
            </p:nvSpPr>
            <p:spPr bwMode="auto">
              <a:xfrm rot="16200000">
                <a:off x="1450956" y="194559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597" name="Rectangle 596"/>
              <p:cNvSpPr>
                <a:spLocks noChangeArrowheads="1"/>
              </p:cNvSpPr>
              <p:nvPr/>
            </p:nvSpPr>
            <p:spPr bwMode="auto">
              <a:xfrm rot="16200000">
                <a:off x="1451260" y="1947477"/>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598" name="Rectangle 597"/>
              <p:cNvSpPr>
                <a:spLocks noChangeArrowheads="1"/>
              </p:cNvSpPr>
              <p:nvPr/>
            </p:nvSpPr>
            <p:spPr bwMode="auto">
              <a:xfrm rot="16200000">
                <a:off x="1451291" y="194738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599" name="Rectangle 598"/>
              <p:cNvSpPr>
                <a:spLocks noChangeArrowheads="1"/>
              </p:cNvSpPr>
              <p:nvPr/>
            </p:nvSpPr>
            <p:spPr bwMode="auto">
              <a:xfrm rot="16200000">
                <a:off x="1451269" y="19472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600" name="Rectangle 599"/>
              <p:cNvSpPr>
                <a:spLocks noChangeArrowheads="1"/>
              </p:cNvSpPr>
              <p:nvPr/>
            </p:nvSpPr>
            <p:spPr bwMode="auto">
              <a:xfrm rot="16200000">
                <a:off x="1451275" y="1947192"/>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601" name="Rectangle 600"/>
              <p:cNvSpPr>
                <a:spLocks noChangeArrowheads="1"/>
              </p:cNvSpPr>
              <p:nvPr/>
            </p:nvSpPr>
            <p:spPr bwMode="auto">
              <a:xfrm rot="16200000">
                <a:off x="1451302" y="1947122"/>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grpSp>
        <p:grpSp>
          <p:nvGrpSpPr>
            <p:cNvPr id="16" name="Group 15"/>
            <p:cNvGrpSpPr>
              <a:grpSpLocks/>
            </p:cNvGrpSpPr>
            <p:nvPr/>
          </p:nvGrpSpPr>
          <p:grpSpPr bwMode="auto">
            <a:xfrm>
              <a:off x="0" y="1621155"/>
              <a:ext cx="4646295" cy="3735705"/>
              <a:chOff x="0" y="1621155"/>
              <a:chExt cx="7317" cy="5883"/>
            </a:xfrm>
          </p:grpSpPr>
          <p:sp>
            <p:nvSpPr>
              <p:cNvPr id="202" name="Rectangle 201"/>
              <p:cNvSpPr>
                <a:spLocks noChangeArrowheads="1"/>
              </p:cNvSpPr>
              <p:nvPr/>
            </p:nvSpPr>
            <p:spPr bwMode="auto">
              <a:xfrm rot="16200000">
                <a:off x="6383"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203" name="Rectangle 202"/>
              <p:cNvSpPr>
                <a:spLocks noChangeArrowheads="1"/>
              </p:cNvSpPr>
              <p:nvPr/>
            </p:nvSpPr>
            <p:spPr bwMode="auto">
              <a:xfrm rot="16200000">
                <a:off x="6383"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dirty="0">
                    <a:solidFill>
                      <a:srgbClr val="000000"/>
                    </a:solidFill>
                    <a:effectLst/>
                    <a:latin typeface="Arial"/>
                    <a:ea typeface="Times New Roman"/>
                  </a:rPr>
                  <a:t>e</a:t>
                </a:r>
                <a:endParaRPr lang="en-US" sz="1200" dirty="0">
                  <a:effectLst/>
                  <a:latin typeface="Times New Roman"/>
                  <a:ea typeface="Times New Roman"/>
                </a:endParaRPr>
              </a:p>
            </p:txBody>
          </p:sp>
          <p:sp>
            <p:nvSpPr>
              <p:cNvPr id="204" name="Rectangle 203"/>
              <p:cNvSpPr>
                <a:spLocks noChangeArrowheads="1"/>
              </p:cNvSpPr>
              <p:nvPr/>
            </p:nvSpPr>
            <p:spPr bwMode="auto">
              <a:xfrm rot="16200000">
                <a:off x="6411"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05" name="Rectangle 204"/>
              <p:cNvSpPr>
                <a:spLocks noChangeArrowheads="1"/>
              </p:cNvSpPr>
              <p:nvPr/>
            </p:nvSpPr>
            <p:spPr bwMode="auto">
              <a:xfrm rot="16200000">
                <a:off x="6383" y="162279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206" name="Rectangle 205"/>
              <p:cNvSpPr>
                <a:spLocks noChangeArrowheads="1"/>
              </p:cNvSpPr>
              <p:nvPr/>
            </p:nvSpPr>
            <p:spPr bwMode="auto">
              <a:xfrm rot="16200000">
                <a:off x="6383" y="162269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07" name="Rectangle 206"/>
              <p:cNvSpPr>
                <a:spLocks noChangeArrowheads="1"/>
              </p:cNvSpPr>
              <p:nvPr/>
            </p:nvSpPr>
            <p:spPr bwMode="auto">
              <a:xfrm rot="16200000">
                <a:off x="6416" y="1622614"/>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08" name="Rectangle 207"/>
              <p:cNvSpPr>
                <a:spLocks noChangeArrowheads="1"/>
              </p:cNvSpPr>
              <p:nvPr/>
            </p:nvSpPr>
            <p:spPr bwMode="auto">
              <a:xfrm rot="16200000">
                <a:off x="6383" y="162253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209" name="Rectangle 208"/>
              <p:cNvSpPr>
                <a:spLocks noChangeArrowheads="1"/>
              </p:cNvSpPr>
              <p:nvPr/>
            </p:nvSpPr>
            <p:spPr bwMode="auto">
              <a:xfrm rot="16200000">
                <a:off x="6383" y="162242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210" name="Rectangle 209"/>
              <p:cNvSpPr>
                <a:spLocks noChangeArrowheads="1"/>
              </p:cNvSpPr>
              <p:nvPr/>
            </p:nvSpPr>
            <p:spPr bwMode="auto">
              <a:xfrm rot="16200000">
                <a:off x="6411" y="1622352"/>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211" name="Rectangle 210"/>
              <p:cNvSpPr>
                <a:spLocks noChangeArrowheads="1"/>
              </p:cNvSpPr>
              <p:nvPr/>
            </p:nvSpPr>
            <p:spPr bwMode="auto">
              <a:xfrm rot="16200000">
                <a:off x="6411" y="1622297"/>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12" name="Rectangle 211"/>
              <p:cNvSpPr>
                <a:spLocks noChangeArrowheads="1"/>
              </p:cNvSpPr>
              <p:nvPr/>
            </p:nvSpPr>
            <p:spPr bwMode="auto">
              <a:xfrm rot="16200000">
                <a:off x="6405" y="1622237"/>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213" name="Rectangle 212"/>
              <p:cNvSpPr>
                <a:spLocks noChangeArrowheads="1"/>
              </p:cNvSpPr>
              <p:nvPr/>
            </p:nvSpPr>
            <p:spPr bwMode="auto">
              <a:xfrm rot="16200000">
                <a:off x="6374" y="1622140"/>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214" name="Rectangle 213"/>
              <p:cNvSpPr>
                <a:spLocks noChangeArrowheads="1"/>
              </p:cNvSpPr>
              <p:nvPr/>
            </p:nvSpPr>
            <p:spPr bwMode="auto">
              <a:xfrm rot="16200000">
                <a:off x="6411" y="1622048"/>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215" name="Rectangle 214"/>
              <p:cNvSpPr>
                <a:spLocks noChangeArrowheads="1"/>
              </p:cNvSpPr>
              <p:nvPr/>
            </p:nvSpPr>
            <p:spPr bwMode="auto">
              <a:xfrm rot="16200000">
                <a:off x="6368" y="1621951"/>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16" name="Rectangle 215"/>
              <p:cNvSpPr>
                <a:spLocks noChangeArrowheads="1"/>
              </p:cNvSpPr>
              <p:nvPr/>
            </p:nvSpPr>
            <p:spPr bwMode="auto">
              <a:xfrm rot="16200000">
                <a:off x="6411" y="1621853"/>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217" name="Rectangle 216"/>
              <p:cNvSpPr>
                <a:spLocks noChangeArrowheads="1"/>
              </p:cNvSpPr>
              <p:nvPr/>
            </p:nvSpPr>
            <p:spPr bwMode="auto">
              <a:xfrm rot="16200000">
                <a:off x="6405" y="1621793"/>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218" name="Rectangle 217"/>
              <p:cNvSpPr>
                <a:spLocks noChangeArrowheads="1"/>
              </p:cNvSpPr>
              <p:nvPr/>
            </p:nvSpPr>
            <p:spPr bwMode="auto">
              <a:xfrm rot="16200000">
                <a:off x="6709" y="162350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19" name="Rectangle 218"/>
              <p:cNvSpPr>
                <a:spLocks noChangeArrowheads="1"/>
              </p:cNvSpPr>
              <p:nvPr/>
            </p:nvSpPr>
            <p:spPr bwMode="auto">
              <a:xfrm rot="16200000">
                <a:off x="6740" y="162340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20" name="Rectangle 219"/>
              <p:cNvSpPr>
                <a:spLocks noChangeArrowheads="1"/>
              </p:cNvSpPr>
              <p:nvPr/>
            </p:nvSpPr>
            <p:spPr bwMode="auto">
              <a:xfrm rot="16200000">
                <a:off x="6718" y="162331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21" name="Rectangle 220"/>
              <p:cNvSpPr>
                <a:spLocks noChangeArrowheads="1"/>
              </p:cNvSpPr>
              <p:nvPr/>
            </p:nvSpPr>
            <p:spPr bwMode="auto">
              <a:xfrm rot="16200000">
                <a:off x="6724" y="162321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222" name="Rectangle 221"/>
              <p:cNvSpPr>
                <a:spLocks noChangeArrowheads="1"/>
              </p:cNvSpPr>
              <p:nvPr/>
            </p:nvSpPr>
            <p:spPr bwMode="auto">
              <a:xfrm rot="16200000">
                <a:off x="6751" y="16231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23" name="Rectangle 222"/>
              <p:cNvSpPr>
                <a:spLocks noChangeArrowheads="1"/>
              </p:cNvSpPr>
              <p:nvPr/>
            </p:nvSpPr>
            <p:spPr bwMode="auto">
              <a:xfrm rot="16200000">
                <a:off x="6718"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224" name="Rectangle 223"/>
              <p:cNvSpPr>
                <a:spLocks noChangeArrowheads="1"/>
              </p:cNvSpPr>
              <p:nvPr/>
            </p:nvSpPr>
            <p:spPr bwMode="auto">
              <a:xfrm rot="16200000">
                <a:off x="6718"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25" name="Rectangle 224"/>
              <p:cNvSpPr>
                <a:spLocks noChangeArrowheads="1"/>
              </p:cNvSpPr>
              <p:nvPr/>
            </p:nvSpPr>
            <p:spPr bwMode="auto">
              <a:xfrm rot="16200000">
                <a:off x="6746"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26" name="Rectangle 225"/>
              <p:cNvSpPr>
                <a:spLocks noChangeArrowheads="1"/>
              </p:cNvSpPr>
              <p:nvPr/>
            </p:nvSpPr>
            <p:spPr bwMode="auto">
              <a:xfrm rot="16200000">
                <a:off x="6691" y="1622772"/>
                <a:ext cx="1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M</a:t>
                </a:r>
                <a:endParaRPr lang="en-US" sz="1200">
                  <a:effectLst/>
                  <a:latin typeface="Times New Roman"/>
                  <a:ea typeface="Times New Roman"/>
                </a:endParaRPr>
              </a:p>
            </p:txBody>
          </p:sp>
          <p:sp>
            <p:nvSpPr>
              <p:cNvPr id="227" name="Rectangle 226"/>
              <p:cNvSpPr>
                <a:spLocks noChangeArrowheads="1"/>
              </p:cNvSpPr>
              <p:nvPr/>
            </p:nvSpPr>
            <p:spPr bwMode="auto">
              <a:xfrm rot="16200000">
                <a:off x="6718" y="162263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228" name="Rectangle 227"/>
              <p:cNvSpPr>
                <a:spLocks noChangeArrowheads="1"/>
              </p:cNvSpPr>
              <p:nvPr/>
            </p:nvSpPr>
            <p:spPr bwMode="auto">
              <a:xfrm rot="16200000">
                <a:off x="6718" y="162252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229" name="Rectangle 228"/>
              <p:cNvSpPr>
                <a:spLocks noChangeArrowheads="1"/>
              </p:cNvSpPr>
              <p:nvPr/>
            </p:nvSpPr>
            <p:spPr bwMode="auto">
              <a:xfrm rot="16200000">
                <a:off x="6718" y="162242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30" name="Rectangle 229"/>
              <p:cNvSpPr>
                <a:spLocks noChangeArrowheads="1"/>
              </p:cNvSpPr>
              <p:nvPr/>
            </p:nvSpPr>
            <p:spPr bwMode="auto">
              <a:xfrm rot="16200000">
                <a:off x="6718" y="162231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231" name="Rectangle 230"/>
              <p:cNvSpPr>
                <a:spLocks noChangeArrowheads="1"/>
              </p:cNvSpPr>
              <p:nvPr/>
            </p:nvSpPr>
            <p:spPr bwMode="auto">
              <a:xfrm rot="16200000">
                <a:off x="6724" y="1622209"/>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232" name="Rectangle 231"/>
              <p:cNvSpPr>
                <a:spLocks noChangeArrowheads="1"/>
              </p:cNvSpPr>
              <p:nvPr/>
            </p:nvSpPr>
            <p:spPr bwMode="auto">
              <a:xfrm rot="16200000">
                <a:off x="6718" y="162210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33" name="Rectangle 232"/>
              <p:cNvSpPr>
                <a:spLocks noChangeArrowheads="1"/>
              </p:cNvSpPr>
              <p:nvPr/>
            </p:nvSpPr>
            <p:spPr bwMode="auto">
              <a:xfrm rot="16200000">
                <a:off x="6740" y="16220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34" name="Rectangle 233"/>
              <p:cNvSpPr>
                <a:spLocks noChangeArrowheads="1"/>
              </p:cNvSpPr>
              <p:nvPr/>
            </p:nvSpPr>
            <p:spPr bwMode="auto">
              <a:xfrm rot="16200000">
                <a:off x="6718" y="162193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235" name="Rectangle 234"/>
              <p:cNvSpPr>
                <a:spLocks noChangeArrowheads="1"/>
              </p:cNvSpPr>
              <p:nvPr/>
            </p:nvSpPr>
            <p:spPr bwMode="auto">
              <a:xfrm rot="16200000">
                <a:off x="6718" y="1621825"/>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236" name="Rectangle 235"/>
              <p:cNvSpPr>
                <a:spLocks noChangeArrowheads="1"/>
              </p:cNvSpPr>
              <p:nvPr/>
            </p:nvSpPr>
            <p:spPr bwMode="auto">
              <a:xfrm rot="16200000">
                <a:off x="6751" y="16217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37" name="Rectangle 236"/>
              <p:cNvSpPr>
                <a:spLocks noChangeArrowheads="1"/>
              </p:cNvSpPr>
              <p:nvPr/>
            </p:nvSpPr>
            <p:spPr bwMode="auto">
              <a:xfrm rot="16200000">
                <a:off x="6751" y="1621705"/>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l</a:t>
                </a:r>
                <a:endParaRPr lang="en-US" sz="1200">
                  <a:effectLst/>
                  <a:latin typeface="Times New Roman"/>
                  <a:ea typeface="Times New Roman"/>
                </a:endParaRPr>
              </a:p>
            </p:txBody>
          </p:sp>
          <p:sp>
            <p:nvSpPr>
              <p:cNvPr id="238" name="Rectangle 237"/>
              <p:cNvSpPr>
                <a:spLocks noChangeArrowheads="1"/>
              </p:cNvSpPr>
              <p:nvPr/>
            </p:nvSpPr>
            <p:spPr bwMode="auto">
              <a:xfrm rot="16200000">
                <a:off x="6751" y="1621663"/>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39" name="Rectangle 238"/>
              <p:cNvSpPr>
                <a:spLocks noChangeArrowheads="1"/>
              </p:cNvSpPr>
              <p:nvPr/>
            </p:nvSpPr>
            <p:spPr bwMode="auto">
              <a:xfrm rot="16200000">
                <a:off x="6746" y="1621615"/>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240" name="Rectangle 239"/>
              <p:cNvSpPr>
                <a:spLocks noChangeArrowheads="1"/>
              </p:cNvSpPr>
              <p:nvPr/>
            </p:nvSpPr>
            <p:spPr bwMode="auto">
              <a:xfrm rot="16200000">
                <a:off x="6724" y="162153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y</a:t>
                </a:r>
                <a:endParaRPr lang="en-US" sz="1200">
                  <a:effectLst/>
                  <a:latin typeface="Times New Roman"/>
                  <a:ea typeface="Times New Roman"/>
                </a:endParaRPr>
              </a:p>
            </p:txBody>
          </p:sp>
          <p:sp>
            <p:nvSpPr>
              <p:cNvPr id="241" name="Rectangle 240"/>
              <p:cNvSpPr>
                <a:spLocks noChangeArrowheads="1"/>
              </p:cNvSpPr>
              <p:nvPr/>
            </p:nvSpPr>
            <p:spPr bwMode="auto">
              <a:xfrm rot="16200000">
                <a:off x="7045" y="1623502"/>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42" name="Rectangle 241"/>
              <p:cNvSpPr>
                <a:spLocks noChangeArrowheads="1"/>
              </p:cNvSpPr>
              <p:nvPr/>
            </p:nvSpPr>
            <p:spPr bwMode="auto">
              <a:xfrm rot="16200000">
                <a:off x="7076" y="1623405"/>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43" name="Rectangle 242"/>
              <p:cNvSpPr>
                <a:spLocks noChangeArrowheads="1"/>
              </p:cNvSpPr>
              <p:nvPr/>
            </p:nvSpPr>
            <p:spPr bwMode="auto">
              <a:xfrm rot="16200000">
                <a:off x="7054" y="162331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44" name="Rectangle 243"/>
              <p:cNvSpPr>
                <a:spLocks noChangeArrowheads="1"/>
              </p:cNvSpPr>
              <p:nvPr/>
            </p:nvSpPr>
            <p:spPr bwMode="auto">
              <a:xfrm rot="16200000">
                <a:off x="7060" y="1623217"/>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245" name="Rectangle 244"/>
              <p:cNvSpPr>
                <a:spLocks noChangeArrowheads="1"/>
              </p:cNvSpPr>
              <p:nvPr/>
            </p:nvSpPr>
            <p:spPr bwMode="auto">
              <a:xfrm rot="16200000">
                <a:off x="7087" y="16231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46" name="Rectangle 245"/>
              <p:cNvSpPr>
                <a:spLocks noChangeArrowheads="1"/>
              </p:cNvSpPr>
              <p:nvPr/>
            </p:nvSpPr>
            <p:spPr bwMode="auto">
              <a:xfrm rot="16200000">
                <a:off x="7054"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247" name="Rectangle 246"/>
              <p:cNvSpPr>
                <a:spLocks noChangeArrowheads="1"/>
              </p:cNvSpPr>
              <p:nvPr/>
            </p:nvSpPr>
            <p:spPr bwMode="auto">
              <a:xfrm rot="16200000">
                <a:off x="7054"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48" name="Rectangle 247"/>
              <p:cNvSpPr>
                <a:spLocks noChangeArrowheads="1"/>
              </p:cNvSpPr>
              <p:nvPr/>
            </p:nvSpPr>
            <p:spPr bwMode="auto">
              <a:xfrm rot="16200000">
                <a:off x="7082"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49" name="Rectangle 248"/>
              <p:cNvSpPr>
                <a:spLocks noChangeArrowheads="1"/>
              </p:cNvSpPr>
              <p:nvPr/>
            </p:nvSpPr>
            <p:spPr bwMode="auto">
              <a:xfrm rot="16200000">
                <a:off x="7054" y="162279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50" name="Rectangle 249"/>
              <p:cNvSpPr>
                <a:spLocks noChangeArrowheads="1"/>
              </p:cNvSpPr>
              <p:nvPr/>
            </p:nvSpPr>
            <p:spPr bwMode="auto">
              <a:xfrm rot="16200000">
                <a:off x="7087" y="1622723"/>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l</a:t>
                </a:r>
                <a:endParaRPr lang="en-US" sz="1200">
                  <a:effectLst/>
                  <a:latin typeface="Times New Roman"/>
                  <a:ea typeface="Times New Roman"/>
                </a:endParaRPr>
              </a:p>
            </p:txBody>
          </p:sp>
          <p:sp>
            <p:nvSpPr>
              <p:cNvPr id="251" name="Rectangle 250"/>
              <p:cNvSpPr>
                <a:spLocks noChangeArrowheads="1"/>
              </p:cNvSpPr>
              <p:nvPr/>
            </p:nvSpPr>
            <p:spPr bwMode="auto">
              <a:xfrm rot="16200000">
                <a:off x="7054" y="162264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52" name="Rectangle 251"/>
              <p:cNvSpPr>
                <a:spLocks noChangeArrowheads="1"/>
              </p:cNvSpPr>
              <p:nvPr/>
            </p:nvSpPr>
            <p:spPr bwMode="auto">
              <a:xfrm rot="16200000">
                <a:off x="7054" y="162253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253" name="Rectangle 252"/>
              <p:cNvSpPr>
                <a:spLocks noChangeArrowheads="1"/>
              </p:cNvSpPr>
              <p:nvPr/>
            </p:nvSpPr>
            <p:spPr bwMode="auto">
              <a:xfrm rot="16200000">
                <a:off x="7060" y="1622435"/>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254" name="Rectangle 253"/>
              <p:cNvSpPr>
                <a:spLocks noChangeArrowheads="1"/>
              </p:cNvSpPr>
              <p:nvPr/>
            </p:nvSpPr>
            <p:spPr bwMode="auto">
              <a:xfrm rot="16200000">
                <a:off x="7087" y="1622365"/>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55" name="Rectangle 254"/>
              <p:cNvSpPr>
                <a:spLocks noChangeArrowheads="1"/>
              </p:cNvSpPr>
              <p:nvPr/>
            </p:nvSpPr>
            <p:spPr bwMode="auto">
              <a:xfrm rot="16200000">
                <a:off x="7054" y="162228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256" name="Rectangle 255"/>
              <p:cNvSpPr>
                <a:spLocks noChangeArrowheads="1"/>
              </p:cNvSpPr>
              <p:nvPr/>
            </p:nvSpPr>
            <p:spPr bwMode="auto">
              <a:xfrm rot="16200000">
                <a:off x="7054" y="1622184"/>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257" name="Rectangle 256"/>
              <p:cNvSpPr>
                <a:spLocks noChangeArrowheads="1"/>
              </p:cNvSpPr>
              <p:nvPr/>
            </p:nvSpPr>
            <p:spPr bwMode="auto">
              <a:xfrm rot="16200000">
                <a:off x="7082" y="1622103"/>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58" name="Rectangle 257"/>
              <p:cNvSpPr>
                <a:spLocks noChangeArrowheads="1"/>
              </p:cNvSpPr>
              <p:nvPr/>
            </p:nvSpPr>
            <p:spPr bwMode="auto">
              <a:xfrm rot="16200000">
                <a:off x="7054" y="162202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259" name="Rectangle 258"/>
              <p:cNvSpPr>
                <a:spLocks noChangeArrowheads="1"/>
              </p:cNvSpPr>
              <p:nvPr/>
            </p:nvSpPr>
            <p:spPr bwMode="auto">
              <a:xfrm rot="16200000">
                <a:off x="7054" y="162191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60" name="Rectangle 259"/>
              <p:cNvSpPr>
                <a:spLocks noChangeArrowheads="1"/>
              </p:cNvSpPr>
              <p:nvPr/>
            </p:nvSpPr>
            <p:spPr bwMode="auto">
              <a:xfrm rot="16200000">
                <a:off x="7054" y="162180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61" name="Rectangle 260"/>
              <p:cNvSpPr>
                <a:spLocks noChangeArrowheads="1"/>
              </p:cNvSpPr>
              <p:nvPr/>
            </p:nvSpPr>
            <p:spPr bwMode="auto">
              <a:xfrm rot="16200000">
                <a:off x="7054" y="162169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62" name="Rectangle 261"/>
              <p:cNvSpPr>
                <a:spLocks noChangeArrowheads="1"/>
              </p:cNvSpPr>
              <p:nvPr/>
            </p:nvSpPr>
            <p:spPr bwMode="auto">
              <a:xfrm rot="16200000">
                <a:off x="7054" y="162158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263" name="Rectangle 262"/>
              <p:cNvSpPr>
                <a:spLocks noChangeArrowheads="1"/>
              </p:cNvSpPr>
              <p:nvPr/>
            </p:nvSpPr>
            <p:spPr bwMode="auto">
              <a:xfrm rot="16200000">
                <a:off x="7076" y="162150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64" name="Rectangle 263"/>
              <p:cNvSpPr>
                <a:spLocks noChangeArrowheads="1"/>
              </p:cNvSpPr>
              <p:nvPr/>
            </p:nvSpPr>
            <p:spPr bwMode="auto">
              <a:xfrm rot="16200000">
                <a:off x="7054" y="162141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a:t>
                </a:r>
                <a:endParaRPr lang="en-US" sz="1200">
                  <a:effectLst/>
                  <a:latin typeface="Times New Roman"/>
                  <a:ea typeface="Times New Roman"/>
                </a:endParaRPr>
              </a:p>
            </p:txBody>
          </p:sp>
          <p:sp>
            <p:nvSpPr>
              <p:cNvPr id="265" name="Rectangle 264"/>
              <p:cNvSpPr>
                <a:spLocks noChangeArrowheads="1"/>
              </p:cNvSpPr>
              <p:nvPr/>
            </p:nvSpPr>
            <p:spPr bwMode="auto">
              <a:xfrm rot="16200000">
                <a:off x="7054" y="162130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n</a:t>
                </a:r>
                <a:endParaRPr lang="en-US" sz="1200">
                  <a:effectLst/>
                  <a:latin typeface="Times New Roman"/>
                  <a:ea typeface="Times New Roman"/>
                </a:endParaRPr>
              </a:p>
            </p:txBody>
          </p:sp>
          <p:sp>
            <p:nvSpPr>
              <p:cNvPr id="266" name="Rectangle 265"/>
              <p:cNvSpPr>
                <a:spLocks noChangeArrowheads="1"/>
              </p:cNvSpPr>
              <p:nvPr/>
            </p:nvSpPr>
            <p:spPr bwMode="auto">
              <a:xfrm rot="16200000">
                <a:off x="7060" y="1621199"/>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267" name="Rectangle 266"/>
              <p:cNvSpPr>
                <a:spLocks noChangeArrowheads="1"/>
              </p:cNvSpPr>
              <p:nvPr/>
            </p:nvSpPr>
            <p:spPr bwMode="auto">
              <a:xfrm rot="16200000">
                <a:off x="7054" y="16210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68" name="Rectangle 267"/>
              <p:cNvSpPr>
                <a:spLocks noChangeArrowheads="1"/>
              </p:cNvSpPr>
              <p:nvPr/>
            </p:nvSpPr>
            <p:spPr bwMode="auto">
              <a:xfrm rot="16200000">
                <a:off x="3357" y="1623502"/>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69" name="Rectangle 268"/>
              <p:cNvSpPr>
                <a:spLocks noChangeArrowheads="1"/>
              </p:cNvSpPr>
              <p:nvPr/>
            </p:nvSpPr>
            <p:spPr bwMode="auto">
              <a:xfrm rot="16200000">
                <a:off x="3388" y="1623405"/>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70" name="Rectangle 269"/>
              <p:cNvSpPr>
                <a:spLocks noChangeArrowheads="1"/>
              </p:cNvSpPr>
              <p:nvPr/>
            </p:nvSpPr>
            <p:spPr bwMode="auto">
              <a:xfrm rot="16200000">
                <a:off x="3366" y="162331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71" name="Rectangle 270"/>
              <p:cNvSpPr>
                <a:spLocks noChangeArrowheads="1"/>
              </p:cNvSpPr>
              <p:nvPr/>
            </p:nvSpPr>
            <p:spPr bwMode="auto">
              <a:xfrm rot="16200000">
                <a:off x="3372" y="1623217"/>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272" name="Rectangle 271"/>
              <p:cNvSpPr>
                <a:spLocks noChangeArrowheads="1"/>
              </p:cNvSpPr>
              <p:nvPr/>
            </p:nvSpPr>
            <p:spPr bwMode="auto">
              <a:xfrm rot="16200000">
                <a:off x="3399" y="1623147"/>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273" name="Rectangle 272"/>
              <p:cNvSpPr>
                <a:spLocks noChangeArrowheads="1"/>
              </p:cNvSpPr>
              <p:nvPr/>
            </p:nvSpPr>
            <p:spPr bwMode="auto">
              <a:xfrm rot="16200000">
                <a:off x="3366" y="1623067"/>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274" name="Rectangle 273"/>
              <p:cNvSpPr>
                <a:spLocks noChangeArrowheads="1"/>
              </p:cNvSpPr>
              <p:nvPr/>
            </p:nvSpPr>
            <p:spPr bwMode="auto">
              <a:xfrm rot="16200000">
                <a:off x="3366" y="162296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275" name="Rectangle 274"/>
              <p:cNvSpPr>
                <a:spLocks noChangeArrowheads="1"/>
              </p:cNvSpPr>
              <p:nvPr/>
            </p:nvSpPr>
            <p:spPr bwMode="auto">
              <a:xfrm rot="16200000">
                <a:off x="3394" y="1622881"/>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76" name="Rectangle 275"/>
              <p:cNvSpPr>
                <a:spLocks noChangeArrowheads="1"/>
              </p:cNvSpPr>
              <p:nvPr/>
            </p:nvSpPr>
            <p:spPr bwMode="auto">
              <a:xfrm rot="16200000">
                <a:off x="3372" y="1622804"/>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277" name="Rectangle 276"/>
              <p:cNvSpPr>
                <a:spLocks noChangeArrowheads="1"/>
              </p:cNvSpPr>
              <p:nvPr/>
            </p:nvSpPr>
            <p:spPr bwMode="auto">
              <a:xfrm rot="16200000">
                <a:off x="3366" y="162270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78" name="Rectangle 277"/>
              <p:cNvSpPr>
                <a:spLocks noChangeArrowheads="1"/>
              </p:cNvSpPr>
              <p:nvPr/>
            </p:nvSpPr>
            <p:spPr bwMode="auto">
              <a:xfrm rot="16200000">
                <a:off x="3339" y="1622565"/>
                <a:ext cx="1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m</a:t>
                </a:r>
                <a:endParaRPr lang="en-US" sz="1200">
                  <a:effectLst/>
                  <a:latin typeface="Times New Roman"/>
                  <a:ea typeface="Times New Roman"/>
                </a:endParaRPr>
              </a:p>
            </p:txBody>
          </p:sp>
          <p:sp>
            <p:nvSpPr>
              <p:cNvPr id="279" name="Rectangle 278"/>
              <p:cNvSpPr>
                <a:spLocks noChangeArrowheads="1"/>
              </p:cNvSpPr>
              <p:nvPr/>
            </p:nvSpPr>
            <p:spPr bwMode="auto">
              <a:xfrm rot="16200000">
                <a:off x="3394" y="1622456"/>
                <a:ext cx="7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f</a:t>
                </a:r>
                <a:endParaRPr lang="en-US" sz="1200">
                  <a:effectLst/>
                  <a:latin typeface="Times New Roman"/>
                  <a:ea typeface="Times New Roman"/>
                </a:endParaRPr>
              </a:p>
            </p:txBody>
          </p:sp>
          <p:sp>
            <p:nvSpPr>
              <p:cNvPr id="280" name="Rectangle 279"/>
              <p:cNvSpPr>
                <a:spLocks noChangeArrowheads="1"/>
              </p:cNvSpPr>
              <p:nvPr/>
            </p:nvSpPr>
            <p:spPr bwMode="auto">
              <a:xfrm rot="16200000">
                <a:off x="3366" y="162237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81" name="Rectangle 280"/>
              <p:cNvSpPr>
                <a:spLocks noChangeArrowheads="1"/>
              </p:cNvSpPr>
              <p:nvPr/>
            </p:nvSpPr>
            <p:spPr bwMode="auto">
              <a:xfrm rot="16200000">
                <a:off x="3388" y="1622290"/>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82" name="Rectangle 281"/>
              <p:cNvSpPr>
                <a:spLocks noChangeArrowheads="1"/>
              </p:cNvSpPr>
              <p:nvPr/>
            </p:nvSpPr>
            <p:spPr bwMode="auto">
              <a:xfrm rot="16200000">
                <a:off x="3394" y="1622230"/>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283" name="Rectangle 282"/>
              <p:cNvSpPr>
                <a:spLocks noChangeArrowheads="1"/>
              </p:cNvSpPr>
              <p:nvPr/>
            </p:nvSpPr>
            <p:spPr bwMode="auto">
              <a:xfrm rot="16200000">
                <a:off x="3394" y="1622176"/>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84" name="Rectangle 283"/>
              <p:cNvSpPr>
                <a:spLocks noChangeArrowheads="1"/>
              </p:cNvSpPr>
              <p:nvPr/>
            </p:nvSpPr>
            <p:spPr bwMode="auto">
              <a:xfrm rot="16200000">
                <a:off x="3394" y="1622121"/>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285" name="Rectangle 284"/>
              <p:cNvSpPr>
                <a:spLocks noChangeArrowheads="1"/>
              </p:cNvSpPr>
              <p:nvPr/>
            </p:nvSpPr>
            <p:spPr bwMode="auto">
              <a:xfrm rot="16200000">
                <a:off x="3366" y="162203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86" name="Rectangle 285"/>
              <p:cNvSpPr>
                <a:spLocks noChangeArrowheads="1"/>
              </p:cNvSpPr>
              <p:nvPr/>
            </p:nvSpPr>
            <p:spPr bwMode="auto">
              <a:xfrm rot="16200000">
                <a:off x="3394" y="1621961"/>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287" name="Rectangle 286"/>
              <p:cNvSpPr>
                <a:spLocks noChangeArrowheads="1"/>
              </p:cNvSpPr>
              <p:nvPr/>
            </p:nvSpPr>
            <p:spPr bwMode="auto">
              <a:xfrm rot="16200000">
                <a:off x="3366" y="162187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b</a:t>
                </a:r>
                <a:endParaRPr lang="en-US" sz="1200">
                  <a:effectLst/>
                  <a:latin typeface="Times New Roman"/>
                  <a:ea typeface="Times New Roman"/>
                </a:endParaRPr>
              </a:p>
            </p:txBody>
          </p:sp>
          <p:sp>
            <p:nvSpPr>
              <p:cNvPr id="288" name="Rectangle 287"/>
              <p:cNvSpPr>
                <a:spLocks noChangeArrowheads="1"/>
              </p:cNvSpPr>
              <p:nvPr/>
            </p:nvSpPr>
            <p:spPr bwMode="auto">
              <a:xfrm rot="16200000">
                <a:off x="3366" y="162177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u</a:t>
                </a:r>
                <a:endParaRPr lang="en-US" sz="1200">
                  <a:effectLst/>
                  <a:latin typeface="Times New Roman"/>
                  <a:ea typeface="Times New Roman"/>
                </a:endParaRPr>
              </a:p>
            </p:txBody>
          </p:sp>
          <p:sp>
            <p:nvSpPr>
              <p:cNvPr id="289" name="Rectangle 288"/>
              <p:cNvSpPr>
                <a:spLocks noChangeArrowheads="1"/>
              </p:cNvSpPr>
              <p:nvPr/>
            </p:nvSpPr>
            <p:spPr bwMode="auto">
              <a:xfrm rot="16200000">
                <a:off x="3394" y="1621689"/>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290" name="Rectangle 289"/>
              <p:cNvSpPr>
                <a:spLocks noChangeArrowheads="1"/>
              </p:cNvSpPr>
              <p:nvPr/>
            </p:nvSpPr>
            <p:spPr bwMode="auto">
              <a:xfrm rot="16200000">
                <a:off x="3394" y="1621634"/>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291" name="Rectangle 290"/>
              <p:cNvSpPr>
                <a:spLocks noChangeArrowheads="1"/>
              </p:cNvSpPr>
              <p:nvPr/>
            </p:nvSpPr>
            <p:spPr bwMode="auto">
              <a:xfrm rot="16200000">
                <a:off x="3366" y="1621552"/>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92" name="Rectangle 291"/>
              <p:cNvSpPr>
                <a:spLocks noChangeArrowheads="1"/>
              </p:cNvSpPr>
              <p:nvPr/>
            </p:nvSpPr>
            <p:spPr bwMode="auto">
              <a:xfrm rot="16200000">
                <a:off x="3372" y="162144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c</a:t>
                </a:r>
                <a:endParaRPr lang="en-US" sz="1200">
                  <a:effectLst/>
                  <a:latin typeface="Times New Roman"/>
                  <a:ea typeface="Times New Roman"/>
                </a:endParaRPr>
              </a:p>
            </p:txBody>
          </p:sp>
          <p:sp>
            <p:nvSpPr>
              <p:cNvPr id="293" name="Rectangle 292"/>
              <p:cNvSpPr>
                <a:spLocks noChangeArrowheads="1"/>
              </p:cNvSpPr>
              <p:nvPr/>
            </p:nvSpPr>
            <p:spPr bwMode="auto">
              <a:xfrm rot="16200000">
                <a:off x="3372" y="1621351"/>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k</a:t>
                </a:r>
                <a:endParaRPr lang="en-US" sz="1200">
                  <a:effectLst/>
                  <a:latin typeface="Times New Roman"/>
                  <a:ea typeface="Times New Roman"/>
                </a:endParaRPr>
              </a:p>
            </p:txBody>
          </p:sp>
          <p:sp>
            <p:nvSpPr>
              <p:cNvPr id="294" name="Rectangle 293"/>
              <p:cNvSpPr>
                <a:spLocks noChangeArrowheads="1"/>
              </p:cNvSpPr>
              <p:nvPr/>
            </p:nvSpPr>
            <p:spPr bwMode="auto">
              <a:xfrm rot="16200000">
                <a:off x="3372" y="1621254"/>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a:t>
                </a:r>
                <a:endParaRPr lang="en-US" sz="1200">
                  <a:effectLst/>
                  <a:latin typeface="Times New Roman"/>
                  <a:ea typeface="Times New Roman"/>
                </a:endParaRPr>
              </a:p>
            </p:txBody>
          </p:sp>
          <p:sp>
            <p:nvSpPr>
              <p:cNvPr id="295" name="Rectangle 294"/>
              <p:cNvSpPr>
                <a:spLocks noChangeArrowheads="1"/>
              </p:cNvSpPr>
              <p:nvPr/>
            </p:nvSpPr>
            <p:spPr bwMode="auto">
              <a:xfrm rot="16200000">
                <a:off x="5369" y="1623503"/>
                <a:ext cx="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a:t>
                </a:r>
                <a:endParaRPr lang="en-US" sz="1200">
                  <a:effectLst/>
                  <a:latin typeface="Times New Roman"/>
                  <a:ea typeface="Times New Roman"/>
                </a:endParaRPr>
              </a:p>
            </p:txBody>
          </p:sp>
          <p:sp>
            <p:nvSpPr>
              <p:cNvPr id="296" name="Rectangle 295"/>
              <p:cNvSpPr>
                <a:spLocks noChangeArrowheads="1"/>
              </p:cNvSpPr>
              <p:nvPr/>
            </p:nvSpPr>
            <p:spPr bwMode="auto">
              <a:xfrm rot="16200000">
                <a:off x="5400" y="1623406"/>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297" name="Rectangle 296"/>
              <p:cNvSpPr>
                <a:spLocks noChangeArrowheads="1"/>
              </p:cNvSpPr>
              <p:nvPr/>
            </p:nvSpPr>
            <p:spPr bwMode="auto">
              <a:xfrm rot="16200000">
                <a:off x="5378" y="162331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298" name="Rectangle 297"/>
              <p:cNvSpPr>
                <a:spLocks noChangeArrowheads="1"/>
              </p:cNvSpPr>
              <p:nvPr/>
            </p:nvSpPr>
            <p:spPr bwMode="auto">
              <a:xfrm rot="16200000">
                <a:off x="5384" y="1623218"/>
                <a:ext cx="1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v</a:t>
                </a:r>
                <a:endParaRPr lang="en-US" sz="1200">
                  <a:effectLst/>
                  <a:latin typeface="Times New Roman"/>
                  <a:ea typeface="Times New Roman"/>
                </a:endParaRPr>
              </a:p>
            </p:txBody>
          </p:sp>
          <p:sp>
            <p:nvSpPr>
              <p:cNvPr id="299" name="Rectangle 298"/>
              <p:cNvSpPr>
                <a:spLocks noChangeArrowheads="1"/>
              </p:cNvSpPr>
              <p:nvPr/>
            </p:nvSpPr>
            <p:spPr bwMode="auto">
              <a:xfrm rot="16200000">
                <a:off x="5411" y="1623148"/>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300" name="Rectangle 299"/>
              <p:cNvSpPr>
                <a:spLocks noChangeArrowheads="1"/>
              </p:cNvSpPr>
              <p:nvPr/>
            </p:nvSpPr>
            <p:spPr bwMode="auto">
              <a:xfrm rot="16200000">
                <a:off x="5378" y="162306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d</a:t>
                </a:r>
                <a:endParaRPr lang="en-US" sz="1200">
                  <a:effectLst/>
                  <a:latin typeface="Times New Roman"/>
                  <a:ea typeface="Times New Roman"/>
                </a:endParaRPr>
              </a:p>
            </p:txBody>
          </p:sp>
          <p:sp>
            <p:nvSpPr>
              <p:cNvPr id="301" name="Rectangle 300"/>
              <p:cNvSpPr>
                <a:spLocks noChangeArrowheads="1"/>
              </p:cNvSpPr>
              <p:nvPr/>
            </p:nvSpPr>
            <p:spPr bwMode="auto">
              <a:xfrm rot="16200000">
                <a:off x="5378" y="162296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302" name="Rectangle 301"/>
              <p:cNvSpPr>
                <a:spLocks noChangeArrowheads="1"/>
              </p:cNvSpPr>
              <p:nvPr/>
            </p:nvSpPr>
            <p:spPr bwMode="auto">
              <a:xfrm rot="16200000">
                <a:off x="5406" y="1622882"/>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303" name="Rectangle 302"/>
              <p:cNvSpPr>
                <a:spLocks noChangeArrowheads="1"/>
              </p:cNvSpPr>
              <p:nvPr/>
            </p:nvSpPr>
            <p:spPr bwMode="auto">
              <a:xfrm rot="16200000">
                <a:off x="5378" y="162279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304" name="Rectangle 303"/>
              <p:cNvSpPr>
                <a:spLocks noChangeArrowheads="1"/>
              </p:cNvSpPr>
              <p:nvPr/>
            </p:nvSpPr>
            <p:spPr bwMode="auto">
              <a:xfrm rot="16200000">
                <a:off x="5378" y="162269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t>
                </a:r>
                <a:endParaRPr lang="en-US" sz="1200">
                  <a:effectLst/>
                  <a:latin typeface="Times New Roman"/>
                  <a:ea typeface="Times New Roman"/>
                </a:endParaRPr>
              </a:p>
            </p:txBody>
          </p:sp>
          <p:sp>
            <p:nvSpPr>
              <p:cNvPr id="305" name="Rectangle 304"/>
              <p:cNvSpPr>
                <a:spLocks noChangeArrowheads="1"/>
              </p:cNvSpPr>
              <p:nvPr/>
            </p:nvSpPr>
            <p:spPr bwMode="auto">
              <a:xfrm rot="16200000">
                <a:off x="5411" y="1622614"/>
                <a:ext cx="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i</a:t>
                </a:r>
                <a:endParaRPr lang="en-US" sz="1200">
                  <a:effectLst/>
                  <a:latin typeface="Times New Roman"/>
                  <a:ea typeface="Times New Roman"/>
                </a:endParaRPr>
              </a:p>
            </p:txBody>
          </p:sp>
          <p:sp>
            <p:nvSpPr>
              <p:cNvPr id="306" name="Rectangle 305"/>
              <p:cNvSpPr>
                <a:spLocks noChangeArrowheads="1"/>
              </p:cNvSpPr>
              <p:nvPr/>
            </p:nvSpPr>
            <p:spPr bwMode="auto">
              <a:xfrm rot="16200000">
                <a:off x="5378" y="1622538"/>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g</a:t>
                </a:r>
                <a:endParaRPr lang="en-US" sz="1200">
                  <a:effectLst/>
                  <a:latin typeface="Times New Roman"/>
                  <a:ea typeface="Times New Roman"/>
                </a:endParaRPr>
              </a:p>
            </p:txBody>
          </p:sp>
          <p:sp>
            <p:nvSpPr>
              <p:cNvPr id="307" name="Rectangle 306"/>
              <p:cNvSpPr>
                <a:spLocks noChangeArrowheads="1"/>
              </p:cNvSpPr>
              <p:nvPr/>
            </p:nvSpPr>
            <p:spPr bwMode="auto">
              <a:xfrm rot="16200000">
                <a:off x="5378" y="1622429"/>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308" name="Rectangle 307"/>
              <p:cNvSpPr>
                <a:spLocks noChangeArrowheads="1"/>
              </p:cNvSpPr>
              <p:nvPr/>
            </p:nvSpPr>
            <p:spPr bwMode="auto">
              <a:xfrm rot="16200000">
                <a:off x="5406" y="1622352"/>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309" name="Rectangle 308"/>
              <p:cNvSpPr>
                <a:spLocks noChangeArrowheads="1"/>
              </p:cNvSpPr>
              <p:nvPr/>
            </p:nvSpPr>
            <p:spPr bwMode="auto">
              <a:xfrm rot="16200000">
                <a:off x="5406" y="1622297"/>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310" name="Rectangle 309"/>
              <p:cNvSpPr>
                <a:spLocks noChangeArrowheads="1"/>
              </p:cNvSpPr>
              <p:nvPr/>
            </p:nvSpPr>
            <p:spPr bwMode="auto">
              <a:xfrm rot="16200000">
                <a:off x="5406" y="1622243"/>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t>
                </a:r>
                <a:endParaRPr lang="en-US" sz="1200">
                  <a:effectLst/>
                  <a:latin typeface="Times New Roman"/>
                  <a:ea typeface="Times New Roman"/>
                </a:endParaRPr>
              </a:p>
            </p:txBody>
          </p:sp>
          <p:sp>
            <p:nvSpPr>
              <p:cNvPr id="311" name="Rectangle 310"/>
              <p:cNvSpPr>
                <a:spLocks noChangeArrowheads="1"/>
              </p:cNvSpPr>
              <p:nvPr/>
            </p:nvSpPr>
            <p:spPr bwMode="auto">
              <a:xfrm rot="16200000">
                <a:off x="5378" y="1622160"/>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o</a:t>
                </a:r>
                <a:endParaRPr lang="en-US" sz="1200">
                  <a:effectLst/>
                  <a:latin typeface="Times New Roman"/>
                  <a:ea typeface="Times New Roman"/>
                </a:endParaRPr>
              </a:p>
            </p:txBody>
          </p:sp>
          <p:sp>
            <p:nvSpPr>
              <p:cNvPr id="312" name="Rectangle 311"/>
              <p:cNvSpPr>
                <a:spLocks noChangeArrowheads="1"/>
              </p:cNvSpPr>
              <p:nvPr/>
            </p:nvSpPr>
            <p:spPr bwMode="auto">
              <a:xfrm rot="16200000">
                <a:off x="5406" y="1622079"/>
                <a:ext cx="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 </a:t>
                </a:r>
                <a:endParaRPr lang="en-US" sz="1200">
                  <a:effectLst/>
                  <a:latin typeface="Times New Roman"/>
                  <a:ea typeface="Times New Roman"/>
                </a:endParaRPr>
              </a:p>
            </p:txBody>
          </p:sp>
          <p:sp>
            <p:nvSpPr>
              <p:cNvPr id="313" name="Rectangle 312"/>
              <p:cNvSpPr>
                <a:spLocks noChangeArrowheads="1"/>
              </p:cNvSpPr>
              <p:nvPr/>
            </p:nvSpPr>
            <p:spPr bwMode="auto">
              <a:xfrm rot="16200000">
                <a:off x="5400" y="1622019"/>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314" name="Rectangle 313"/>
              <p:cNvSpPr>
                <a:spLocks noChangeArrowheads="1"/>
              </p:cNvSpPr>
              <p:nvPr/>
            </p:nvSpPr>
            <p:spPr bwMode="auto">
              <a:xfrm rot="16200000">
                <a:off x="5363" y="1621919"/>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H</a:t>
                </a:r>
                <a:endParaRPr lang="en-US" sz="1200">
                  <a:effectLst/>
                  <a:latin typeface="Times New Roman"/>
                  <a:ea typeface="Times New Roman"/>
                </a:endParaRPr>
              </a:p>
            </p:txBody>
          </p:sp>
          <p:sp>
            <p:nvSpPr>
              <p:cNvPr id="315" name="Rectangle 314"/>
              <p:cNvSpPr>
                <a:spLocks noChangeArrowheads="1"/>
              </p:cNvSpPr>
              <p:nvPr/>
            </p:nvSpPr>
            <p:spPr bwMode="auto">
              <a:xfrm rot="16200000">
                <a:off x="5406" y="1621818"/>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316" name="Rectangle 315"/>
              <p:cNvSpPr>
                <a:spLocks noChangeArrowheads="1"/>
              </p:cNvSpPr>
              <p:nvPr/>
            </p:nvSpPr>
            <p:spPr bwMode="auto">
              <a:xfrm rot="16200000">
                <a:off x="5363" y="1621724"/>
                <a:ext cx="1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a:t>
                </a:r>
                <a:endParaRPr lang="en-US" sz="1200">
                  <a:effectLst/>
                  <a:latin typeface="Times New Roman"/>
                  <a:ea typeface="Times New Roman"/>
                </a:endParaRPr>
              </a:p>
            </p:txBody>
          </p:sp>
          <p:sp>
            <p:nvSpPr>
              <p:cNvPr id="317" name="Rectangle 316"/>
              <p:cNvSpPr>
                <a:spLocks noChangeArrowheads="1"/>
              </p:cNvSpPr>
              <p:nvPr/>
            </p:nvSpPr>
            <p:spPr bwMode="auto">
              <a:xfrm rot="16200000">
                <a:off x="5406" y="1621622"/>
                <a:ext cx="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318" name="Rectangle 317"/>
              <p:cNvSpPr>
                <a:spLocks noChangeArrowheads="1"/>
              </p:cNvSpPr>
              <p:nvPr/>
            </p:nvSpPr>
            <p:spPr bwMode="auto">
              <a:xfrm rot="16200000">
                <a:off x="5400" y="1621562"/>
                <a:ext cx="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t>
                </a:r>
                <a:endParaRPr lang="en-US" sz="1200">
                  <a:effectLst/>
                  <a:latin typeface="Times New Roman"/>
                  <a:ea typeface="Times New Roman"/>
                </a:endParaRPr>
              </a:p>
            </p:txBody>
          </p:sp>
          <p:sp>
            <p:nvSpPr>
              <p:cNvPr id="319" name="Rectangle 318"/>
              <p:cNvSpPr>
                <a:spLocks noChangeArrowheads="1"/>
              </p:cNvSpPr>
              <p:nvPr/>
            </p:nvSpPr>
            <p:spPr bwMode="auto">
              <a:xfrm>
                <a:off x="191" y="1623897"/>
                <a:ext cx="195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Seat to rest in comfort</a:t>
                </a:r>
                <a:endParaRPr lang="en-US" sz="1200">
                  <a:effectLst/>
                  <a:latin typeface="Times New Roman"/>
                  <a:ea typeface="Times New Roman"/>
                </a:endParaRPr>
              </a:p>
            </p:txBody>
          </p:sp>
          <p:sp>
            <p:nvSpPr>
              <p:cNvPr id="320" name="Rectangle 319"/>
              <p:cNvSpPr>
                <a:spLocks noChangeArrowheads="1"/>
              </p:cNvSpPr>
              <p:nvPr/>
            </p:nvSpPr>
            <p:spPr bwMode="auto">
              <a:xfrm>
                <a:off x="191" y="1624233"/>
                <a:ext cx="14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Support to back</a:t>
                </a:r>
                <a:endParaRPr lang="en-US" sz="1200">
                  <a:effectLst/>
                  <a:latin typeface="Times New Roman"/>
                  <a:ea typeface="Times New Roman"/>
                </a:endParaRPr>
              </a:p>
            </p:txBody>
          </p:sp>
          <p:sp>
            <p:nvSpPr>
              <p:cNvPr id="321" name="Rectangle 320"/>
              <p:cNvSpPr>
                <a:spLocks noChangeArrowheads="1"/>
              </p:cNvSpPr>
              <p:nvPr/>
            </p:nvSpPr>
            <p:spPr bwMode="auto">
              <a:xfrm>
                <a:off x="191" y="1624568"/>
                <a:ext cx="18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Support for hand rest</a:t>
                </a:r>
                <a:endParaRPr lang="en-US" sz="1200">
                  <a:effectLst/>
                  <a:latin typeface="Times New Roman"/>
                  <a:ea typeface="Times New Roman"/>
                </a:endParaRPr>
              </a:p>
            </p:txBody>
          </p:sp>
          <p:sp>
            <p:nvSpPr>
              <p:cNvPr id="322" name="Rectangle 321"/>
              <p:cNvSpPr>
                <a:spLocks noChangeArrowheads="1"/>
              </p:cNvSpPr>
              <p:nvPr/>
            </p:nvSpPr>
            <p:spPr bwMode="auto">
              <a:xfrm>
                <a:off x="191" y="1624903"/>
                <a:ext cx="189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Easy to move around</a:t>
                </a:r>
                <a:endParaRPr lang="en-US" sz="1200">
                  <a:effectLst/>
                  <a:latin typeface="Times New Roman"/>
                  <a:ea typeface="Times New Roman"/>
                </a:endParaRPr>
              </a:p>
            </p:txBody>
          </p:sp>
          <p:sp>
            <p:nvSpPr>
              <p:cNvPr id="323" name="Rectangle 322"/>
              <p:cNvSpPr>
                <a:spLocks noChangeArrowheads="1"/>
              </p:cNvSpPr>
              <p:nvPr/>
            </p:nvSpPr>
            <p:spPr bwMode="auto">
              <a:xfrm>
                <a:off x="191" y="1625238"/>
                <a:ext cx="18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Pleasing appearance</a:t>
                </a:r>
                <a:endParaRPr lang="en-US" sz="1200">
                  <a:effectLst/>
                  <a:latin typeface="Times New Roman"/>
                  <a:ea typeface="Times New Roman"/>
                </a:endParaRPr>
              </a:p>
            </p:txBody>
          </p:sp>
          <p:sp>
            <p:nvSpPr>
              <p:cNvPr id="324" name="Rectangle 323"/>
              <p:cNvSpPr>
                <a:spLocks noChangeArrowheads="1"/>
              </p:cNvSpPr>
              <p:nvPr/>
            </p:nvSpPr>
            <p:spPr bwMode="auto">
              <a:xfrm>
                <a:off x="4237" y="1625651"/>
                <a:ext cx="13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LEFT VACANT</a:t>
                </a:r>
                <a:endParaRPr lang="en-US" sz="1200">
                  <a:effectLst/>
                  <a:latin typeface="Times New Roman"/>
                  <a:ea typeface="Times New Roman"/>
                </a:endParaRPr>
              </a:p>
            </p:txBody>
          </p:sp>
          <p:sp>
            <p:nvSpPr>
              <p:cNvPr id="325" name="Rectangle 324"/>
              <p:cNvSpPr>
                <a:spLocks noChangeArrowheads="1"/>
              </p:cNvSpPr>
              <p:nvPr/>
            </p:nvSpPr>
            <p:spPr bwMode="auto">
              <a:xfrm>
                <a:off x="203" y="1626142"/>
                <a:ext cx="18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Absolute Importance</a:t>
                </a:r>
                <a:endParaRPr lang="en-US" sz="1200">
                  <a:effectLst/>
                  <a:latin typeface="Times New Roman"/>
                  <a:ea typeface="Times New Roman"/>
                </a:endParaRPr>
              </a:p>
            </p:txBody>
          </p:sp>
          <p:sp>
            <p:nvSpPr>
              <p:cNvPr id="326" name="Rectangle 325"/>
              <p:cNvSpPr>
                <a:spLocks noChangeArrowheads="1"/>
              </p:cNvSpPr>
              <p:nvPr/>
            </p:nvSpPr>
            <p:spPr bwMode="auto">
              <a:xfrm>
                <a:off x="207" y="1626652"/>
                <a:ext cx="17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Relative Importance</a:t>
                </a:r>
                <a:endParaRPr lang="en-US" sz="1200">
                  <a:effectLst/>
                  <a:latin typeface="Times New Roman"/>
                  <a:ea typeface="Times New Roman"/>
                </a:endParaRPr>
              </a:p>
            </p:txBody>
          </p:sp>
          <p:sp>
            <p:nvSpPr>
              <p:cNvPr id="327" name="Rectangle 326"/>
              <p:cNvSpPr>
                <a:spLocks noChangeArrowheads="1"/>
              </p:cNvSpPr>
              <p:nvPr/>
            </p:nvSpPr>
            <p:spPr bwMode="auto">
              <a:xfrm>
                <a:off x="203" y="1625639"/>
                <a:ext cx="16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Target Information</a:t>
                </a:r>
                <a:endParaRPr lang="en-US" sz="1200">
                  <a:effectLst/>
                  <a:latin typeface="Times New Roman"/>
                  <a:ea typeface="Times New Roman"/>
                </a:endParaRPr>
              </a:p>
            </p:txBody>
          </p:sp>
          <p:sp>
            <p:nvSpPr>
              <p:cNvPr id="328" name="Rectangle 327"/>
              <p:cNvSpPr>
                <a:spLocks noChangeArrowheads="1"/>
              </p:cNvSpPr>
              <p:nvPr/>
            </p:nvSpPr>
            <p:spPr bwMode="auto">
              <a:xfrm>
                <a:off x="2390"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dirty="0">
                    <a:solidFill>
                      <a:srgbClr val="000000"/>
                    </a:solidFill>
                    <a:effectLst/>
                    <a:latin typeface="Arial"/>
                    <a:ea typeface="Times New Roman"/>
                  </a:rPr>
                  <a:t>9</a:t>
                </a:r>
                <a:endParaRPr lang="en-US" sz="1200" dirty="0">
                  <a:effectLst/>
                  <a:latin typeface="Times New Roman"/>
                  <a:ea typeface="Times New Roman"/>
                </a:endParaRPr>
              </a:p>
            </p:txBody>
          </p:sp>
          <p:sp>
            <p:nvSpPr>
              <p:cNvPr id="329" name="Rectangle 328"/>
              <p:cNvSpPr>
                <a:spLocks noChangeArrowheads="1"/>
              </p:cNvSpPr>
              <p:nvPr/>
            </p:nvSpPr>
            <p:spPr bwMode="auto">
              <a:xfrm>
                <a:off x="2390"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7</a:t>
                </a:r>
                <a:endParaRPr lang="en-US" sz="1200">
                  <a:effectLst/>
                  <a:latin typeface="Times New Roman"/>
                  <a:ea typeface="Times New Roman"/>
                </a:endParaRPr>
              </a:p>
            </p:txBody>
          </p:sp>
          <p:sp>
            <p:nvSpPr>
              <p:cNvPr id="330" name="Rectangle 329"/>
              <p:cNvSpPr>
                <a:spLocks noChangeArrowheads="1"/>
              </p:cNvSpPr>
              <p:nvPr/>
            </p:nvSpPr>
            <p:spPr bwMode="auto">
              <a:xfrm>
                <a:off x="2390"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31" name="Rectangle 330"/>
              <p:cNvSpPr>
                <a:spLocks noChangeArrowheads="1"/>
              </p:cNvSpPr>
              <p:nvPr/>
            </p:nvSpPr>
            <p:spPr bwMode="auto">
              <a:xfrm>
                <a:off x="2390" y="162496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6</a:t>
                </a:r>
                <a:endParaRPr lang="en-US" sz="1200">
                  <a:effectLst/>
                  <a:latin typeface="Times New Roman"/>
                  <a:ea typeface="Times New Roman"/>
                </a:endParaRPr>
              </a:p>
            </p:txBody>
          </p:sp>
          <p:sp>
            <p:nvSpPr>
              <p:cNvPr id="332" name="Rectangle 331"/>
              <p:cNvSpPr>
                <a:spLocks noChangeArrowheads="1"/>
              </p:cNvSpPr>
              <p:nvPr/>
            </p:nvSpPr>
            <p:spPr bwMode="auto">
              <a:xfrm>
                <a:off x="2390"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33" name="Rectangle 332"/>
              <p:cNvSpPr>
                <a:spLocks noChangeArrowheads="1"/>
              </p:cNvSpPr>
              <p:nvPr/>
            </p:nvSpPr>
            <p:spPr bwMode="auto">
              <a:xfrm>
                <a:off x="2725"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dirty="0">
                    <a:solidFill>
                      <a:srgbClr val="000000"/>
                    </a:solidFill>
                    <a:effectLst/>
                    <a:latin typeface="Arial"/>
                    <a:ea typeface="Times New Roman"/>
                  </a:rPr>
                  <a:t>9</a:t>
                </a:r>
                <a:endParaRPr lang="en-US" sz="1200" dirty="0">
                  <a:effectLst/>
                  <a:latin typeface="Times New Roman"/>
                  <a:ea typeface="Times New Roman"/>
                </a:endParaRPr>
              </a:p>
            </p:txBody>
          </p:sp>
          <p:sp>
            <p:nvSpPr>
              <p:cNvPr id="334" name="Rectangle 333"/>
              <p:cNvSpPr>
                <a:spLocks noChangeArrowheads="1"/>
              </p:cNvSpPr>
              <p:nvPr/>
            </p:nvSpPr>
            <p:spPr bwMode="auto">
              <a:xfrm>
                <a:off x="3060"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35" name="Rectangle 334"/>
              <p:cNvSpPr>
                <a:spLocks noChangeArrowheads="1"/>
              </p:cNvSpPr>
              <p:nvPr/>
            </p:nvSpPr>
            <p:spPr bwMode="auto">
              <a:xfrm>
                <a:off x="3395"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36" name="Rectangle 335"/>
              <p:cNvSpPr>
                <a:spLocks noChangeArrowheads="1"/>
              </p:cNvSpPr>
              <p:nvPr/>
            </p:nvSpPr>
            <p:spPr bwMode="auto">
              <a:xfrm>
                <a:off x="3731"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37" name="Rectangle 336"/>
              <p:cNvSpPr>
                <a:spLocks noChangeArrowheads="1"/>
              </p:cNvSpPr>
              <p:nvPr/>
            </p:nvSpPr>
            <p:spPr bwMode="auto">
              <a:xfrm>
                <a:off x="4066" y="162395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38" name="Rectangle 337"/>
              <p:cNvSpPr>
                <a:spLocks noChangeArrowheads="1"/>
              </p:cNvSpPr>
              <p:nvPr/>
            </p:nvSpPr>
            <p:spPr bwMode="auto">
              <a:xfrm>
                <a:off x="440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39" name="Rectangle 338"/>
              <p:cNvSpPr>
                <a:spLocks noChangeArrowheads="1"/>
              </p:cNvSpPr>
              <p:nvPr/>
            </p:nvSpPr>
            <p:spPr bwMode="auto">
              <a:xfrm>
                <a:off x="4736"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0" name="Rectangle 339"/>
              <p:cNvSpPr>
                <a:spLocks noChangeArrowheads="1"/>
              </p:cNvSpPr>
              <p:nvPr/>
            </p:nvSpPr>
            <p:spPr bwMode="auto">
              <a:xfrm>
                <a:off x="507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1" name="Rectangle 340"/>
              <p:cNvSpPr>
                <a:spLocks noChangeArrowheads="1"/>
              </p:cNvSpPr>
              <p:nvPr/>
            </p:nvSpPr>
            <p:spPr bwMode="auto">
              <a:xfrm>
                <a:off x="541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2" name="Rectangle 341"/>
              <p:cNvSpPr>
                <a:spLocks noChangeArrowheads="1"/>
              </p:cNvSpPr>
              <p:nvPr/>
            </p:nvSpPr>
            <p:spPr bwMode="auto">
              <a:xfrm>
                <a:off x="5746"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3" name="Rectangle 342"/>
              <p:cNvSpPr>
                <a:spLocks noChangeArrowheads="1"/>
              </p:cNvSpPr>
              <p:nvPr/>
            </p:nvSpPr>
            <p:spPr bwMode="auto">
              <a:xfrm>
                <a:off x="6081"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4" name="Rectangle 343"/>
              <p:cNvSpPr>
                <a:spLocks noChangeArrowheads="1"/>
              </p:cNvSpPr>
              <p:nvPr/>
            </p:nvSpPr>
            <p:spPr bwMode="auto">
              <a:xfrm>
                <a:off x="6416"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5" name="Rectangle 344"/>
              <p:cNvSpPr>
                <a:spLocks noChangeArrowheads="1"/>
              </p:cNvSpPr>
              <p:nvPr/>
            </p:nvSpPr>
            <p:spPr bwMode="auto">
              <a:xfrm>
                <a:off x="6751" y="162496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6" name="Rectangle 345"/>
              <p:cNvSpPr>
                <a:spLocks noChangeArrowheads="1"/>
              </p:cNvSpPr>
              <p:nvPr/>
            </p:nvSpPr>
            <p:spPr bwMode="auto">
              <a:xfrm>
                <a:off x="7087"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47" name="Rectangle 346"/>
              <p:cNvSpPr>
                <a:spLocks noChangeArrowheads="1"/>
              </p:cNvSpPr>
              <p:nvPr/>
            </p:nvSpPr>
            <p:spPr bwMode="auto">
              <a:xfrm>
                <a:off x="2725"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348" name="Rectangle 347"/>
              <p:cNvSpPr>
                <a:spLocks noChangeArrowheads="1"/>
              </p:cNvSpPr>
              <p:nvPr/>
            </p:nvSpPr>
            <p:spPr bwMode="auto">
              <a:xfrm>
                <a:off x="4401"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349" name="Rectangle 348"/>
              <p:cNvSpPr>
                <a:spLocks noChangeArrowheads="1"/>
              </p:cNvSpPr>
              <p:nvPr/>
            </p:nvSpPr>
            <p:spPr bwMode="auto">
              <a:xfrm>
                <a:off x="5746" y="162529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350" name="Rectangle 349"/>
              <p:cNvSpPr>
                <a:spLocks noChangeArrowheads="1"/>
              </p:cNvSpPr>
              <p:nvPr/>
            </p:nvSpPr>
            <p:spPr bwMode="auto">
              <a:xfrm>
                <a:off x="3731" y="1624291"/>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351" name="Rectangle 350"/>
              <p:cNvSpPr>
                <a:spLocks noChangeArrowheads="1"/>
              </p:cNvSpPr>
              <p:nvPr/>
            </p:nvSpPr>
            <p:spPr bwMode="auto">
              <a:xfrm>
                <a:off x="3731" y="1624626"/>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dirty="0">
                    <a:solidFill>
                      <a:srgbClr val="000000"/>
                    </a:solidFill>
                    <a:effectLst/>
                    <a:latin typeface="Arial"/>
                    <a:ea typeface="Times New Roman"/>
                  </a:rPr>
                  <a:t>3</a:t>
                </a:r>
                <a:endParaRPr lang="en-US" sz="1200" dirty="0">
                  <a:effectLst/>
                  <a:latin typeface="Times New Roman"/>
                  <a:ea typeface="Times New Roman"/>
                </a:endParaRPr>
              </a:p>
            </p:txBody>
          </p:sp>
          <p:sp>
            <p:nvSpPr>
              <p:cNvPr id="352" name="Rectangle 351"/>
              <p:cNvSpPr>
                <a:spLocks noChangeArrowheads="1"/>
              </p:cNvSpPr>
              <p:nvPr/>
            </p:nvSpPr>
            <p:spPr bwMode="auto">
              <a:xfrm>
                <a:off x="3017"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53" name="Rectangle 352"/>
              <p:cNvSpPr>
                <a:spLocks noChangeArrowheads="1"/>
              </p:cNvSpPr>
              <p:nvPr/>
            </p:nvSpPr>
            <p:spPr bwMode="auto">
              <a:xfrm>
                <a:off x="3353"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54" name="Rectangle 353"/>
              <p:cNvSpPr>
                <a:spLocks noChangeArrowheads="1"/>
              </p:cNvSpPr>
              <p:nvPr/>
            </p:nvSpPr>
            <p:spPr bwMode="auto">
              <a:xfrm>
                <a:off x="4023"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55" name="Rectangle 354"/>
              <p:cNvSpPr>
                <a:spLocks noChangeArrowheads="1"/>
              </p:cNvSpPr>
              <p:nvPr/>
            </p:nvSpPr>
            <p:spPr bwMode="auto">
              <a:xfrm>
                <a:off x="4358"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96</a:t>
                </a:r>
                <a:endParaRPr lang="en-US" sz="1200">
                  <a:effectLst/>
                  <a:latin typeface="Times New Roman"/>
                  <a:ea typeface="Times New Roman"/>
                </a:endParaRPr>
              </a:p>
            </p:txBody>
          </p:sp>
          <p:sp>
            <p:nvSpPr>
              <p:cNvPr id="356" name="Rectangle 355"/>
              <p:cNvSpPr>
                <a:spLocks noChangeArrowheads="1"/>
              </p:cNvSpPr>
              <p:nvPr/>
            </p:nvSpPr>
            <p:spPr bwMode="auto">
              <a:xfrm>
                <a:off x="4693"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57" name="Rectangle 356"/>
              <p:cNvSpPr>
                <a:spLocks noChangeArrowheads="1"/>
              </p:cNvSpPr>
              <p:nvPr/>
            </p:nvSpPr>
            <p:spPr bwMode="auto">
              <a:xfrm>
                <a:off x="5029"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58" name="Rectangle 357"/>
              <p:cNvSpPr>
                <a:spLocks noChangeArrowheads="1"/>
              </p:cNvSpPr>
              <p:nvPr/>
            </p:nvSpPr>
            <p:spPr bwMode="auto">
              <a:xfrm>
                <a:off x="5364"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59" name="Rectangle 358"/>
              <p:cNvSpPr>
                <a:spLocks noChangeArrowheads="1"/>
              </p:cNvSpPr>
              <p:nvPr/>
            </p:nvSpPr>
            <p:spPr bwMode="auto">
              <a:xfrm>
                <a:off x="5699"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78</a:t>
                </a:r>
                <a:endParaRPr lang="en-US" sz="1200">
                  <a:effectLst/>
                  <a:latin typeface="Times New Roman"/>
                  <a:ea typeface="Times New Roman"/>
                </a:endParaRPr>
              </a:p>
            </p:txBody>
          </p:sp>
          <p:sp>
            <p:nvSpPr>
              <p:cNvPr id="360" name="Rectangle 359"/>
              <p:cNvSpPr>
                <a:spLocks noChangeArrowheads="1"/>
              </p:cNvSpPr>
              <p:nvPr/>
            </p:nvSpPr>
            <p:spPr bwMode="auto">
              <a:xfrm>
                <a:off x="6034"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61" name="Rectangle 360"/>
              <p:cNvSpPr>
                <a:spLocks noChangeArrowheads="1"/>
              </p:cNvSpPr>
              <p:nvPr/>
            </p:nvSpPr>
            <p:spPr bwMode="auto">
              <a:xfrm>
                <a:off x="6369"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81</a:t>
                </a:r>
                <a:endParaRPr lang="en-US" sz="1200">
                  <a:effectLst/>
                  <a:latin typeface="Times New Roman"/>
                  <a:ea typeface="Times New Roman"/>
                </a:endParaRPr>
              </a:p>
            </p:txBody>
          </p:sp>
          <p:sp>
            <p:nvSpPr>
              <p:cNvPr id="362" name="Rectangle 361"/>
              <p:cNvSpPr>
                <a:spLocks noChangeArrowheads="1"/>
              </p:cNvSpPr>
              <p:nvPr/>
            </p:nvSpPr>
            <p:spPr bwMode="auto">
              <a:xfrm>
                <a:off x="6705"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54</a:t>
                </a:r>
                <a:endParaRPr lang="en-US" sz="1200">
                  <a:effectLst/>
                  <a:latin typeface="Times New Roman"/>
                  <a:ea typeface="Times New Roman"/>
                </a:endParaRPr>
              </a:p>
            </p:txBody>
          </p:sp>
          <p:sp>
            <p:nvSpPr>
              <p:cNvPr id="363" name="Rectangle 362"/>
              <p:cNvSpPr>
                <a:spLocks noChangeArrowheads="1"/>
              </p:cNvSpPr>
              <p:nvPr/>
            </p:nvSpPr>
            <p:spPr bwMode="auto">
              <a:xfrm>
                <a:off x="7040"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45</a:t>
                </a:r>
                <a:endParaRPr lang="en-US" sz="1200">
                  <a:effectLst/>
                  <a:latin typeface="Times New Roman"/>
                  <a:ea typeface="Times New Roman"/>
                </a:endParaRPr>
              </a:p>
            </p:txBody>
          </p:sp>
          <p:sp>
            <p:nvSpPr>
              <p:cNvPr id="364" name="Rectangle 363"/>
              <p:cNvSpPr>
                <a:spLocks noChangeArrowheads="1"/>
              </p:cNvSpPr>
              <p:nvPr/>
            </p:nvSpPr>
            <p:spPr bwMode="auto">
              <a:xfrm>
                <a:off x="2678" y="1626177"/>
                <a:ext cx="2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96</a:t>
                </a:r>
                <a:endParaRPr lang="en-US" sz="1200">
                  <a:effectLst/>
                  <a:latin typeface="Times New Roman"/>
                  <a:ea typeface="Times New Roman"/>
                </a:endParaRPr>
              </a:p>
            </p:txBody>
          </p:sp>
          <p:sp>
            <p:nvSpPr>
              <p:cNvPr id="365" name="Rectangle 364"/>
              <p:cNvSpPr>
                <a:spLocks noChangeArrowheads="1"/>
              </p:cNvSpPr>
              <p:nvPr/>
            </p:nvSpPr>
            <p:spPr bwMode="auto">
              <a:xfrm>
                <a:off x="3618" y="1626177"/>
                <a:ext cx="3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129</a:t>
                </a:r>
                <a:endParaRPr lang="en-US" sz="1200">
                  <a:effectLst/>
                  <a:latin typeface="Times New Roman"/>
                  <a:ea typeface="Times New Roman"/>
                </a:endParaRPr>
              </a:p>
            </p:txBody>
          </p:sp>
          <p:sp>
            <p:nvSpPr>
              <p:cNvPr id="366" name="Rectangle 365"/>
              <p:cNvSpPr>
                <a:spLocks noChangeArrowheads="1"/>
              </p:cNvSpPr>
              <p:nvPr/>
            </p:nvSpPr>
            <p:spPr bwMode="auto">
              <a:xfrm>
                <a:off x="7087"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367" name="Rectangle 366"/>
              <p:cNvSpPr>
                <a:spLocks noChangeArrowheads="1"/>
              </p:cNvSpPr>
              <p:nvPr/>
            </p:nvSpPr>
            <p:spPr bwMode="auto">
              <a:xfrm>
                <a:off x="675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3</a:t>
                </a:r>
                <a:endParaRPr lang="en-US" sz="1200">
                  <a:effectLst/>
                  <a:latin typeface="Times New Roman"/>
                  <a:ea typeface="Times New Roman"/>
                </a:endParaRPr>
              </a:p>
            </p:txBody>
          </p:sp>
          <p:sp>
            <p:nvSpPr>
              <p:cNvPr id="368" name="Rectangle 367"/>
              <p:cNvSpPr>
                <a:spLocks noChangeArrowheads="1"/>
              </p:cNvSpPr>
              <p:nvPr/>
            </p:nvSpPr>
            <p:spPr bwMode="auto">
              <a:xfrm>
                <a:off x="641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4</a:t>
                </a:r>
                <a:endParaRPr lang="en-US" sz="1200">
                  <a:effectLst/>
                  <a:latin typeface="Times New Roman"/>
                  <a:ea typeface="Times New Roman"/>
                </a:endParaRPr>
              </a:p>
            </p:txBody>
          </p:sp>
          <p:sp>
            <p:nvSpPr>
              <p:cNvPr id="369" name="Rectangle 368"/>
              <p:cNvSpPr>
                <a:spLocks noChangeArrowheads="1"/>
              </p:cNvSpPr>
              <p:nvPr/>
            </p:nvSpPr>
            <p:spPr bwMode="auto">
              <a:xfrm>
                <a:off x="608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4</a:t>
                </a:r>
                <a:endParaRPr lang="en-US" sz="1200">
                  <a:effectLst/>
                  <a:latin typeface="Times New Roman"/>
                  <a:ea typeface="Times New Roman"/>
                </a:endParaRPr>
              </a:p>
            </p:txBody>
          </p:sp>
          <p:sp>
            <p:nvSpPr>
              <p:cNvPr id="370" name="Rectangle 369"/>
              <p:cNvSpPr>
                <a:spLocks noChangeArrowheads="1"/>
              </p:cNvSpPr>
              <p:nvPr/>
            </p:nvSpPr>
            <p:spPr bwMode="auto">
              <a:xfrm>
                <a:off x="574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1" name="Rectangle 370"/>
              <p:cNvSpPr>
                <a:spLocks noChangeArrowheads="1"/>
              </p:cNvSpPr>
              <p:nvPr/>
            </p:nvSpPr>
            <p:spPr bwMode="auto">
              <a:xfrm>
                <a:off x="541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2" name="Rectangle 371"/>
              <p:cNvSpPr>
                <a:spLocks noChangeArrowheads="1"/>
              </p:cNvSpPr>
              <p:nvPr/>
            </p:nvSpPr>
            <p:spPr bwMode="auto">
              <a:xfrm>
                <a:off x="507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3" name="Rectangle 372"/>
              <p:cNvSpPr>
                <a:spLocks noChangeArrowheads="1"/>
              </p:cNvSpPr>
              <p:nvPr/>
            </p:nvSpPr>
            <p:spPr bwMode="auto">
              <a:xfrm>
                <a:off x="473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4" name="Rectangle 373"/>
              <p:cNvSpPr>
                <a:spLocks noChangeArrowheads="1"/>
              </p:cNvSpPr>
              <p:nvPr/>
            </p:nvSpPr>
            <p:spPr bwMode="auto">
              <a:xfrm>
                <a:off x="440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6</a:t>
                </a:r>
                <a:endParaRPr lang="en-US" sz="1200">
                  <a:effectLst/>
                  <a:latin typeface="Times New Roman"/>
                  <a:ea typeface="Times New Roman"/>
                </a:endParaRPr>
              </a:p>
            </p:txBody>
          </p:sp>
          <p:sp>
            <p:nvSpPr>
              <p:cNvPr id="375" name="Rectangle 374"/>
              <p:cNvSpPr>
                <a:spLocks noChangeArrowheads="1"/>
              </p:cNvSpPr>
              <p:nvPr/>
            </p:nvSpPr>
            <p:spPr bwMode="auto">
              <a:xfrm>
                <a:off x="4066"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6" name="Rectangle 375"/>
              <p:cNvSpPr>
                <a:spLocks noChangeArrowheads="1"/>
              </p:cNvSpPr>
              <p:nvPr/>
            </p:nvSpPr>
            <p:spPr bwMode="auto">
              <a:xfrm>
                <a:off x="3731"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9</a:t>
                </a:r>
                <a:endParaRPr lang="en-US" sz="1200">
                  <a:effectLst/>
                  <a:latin typeface="Times New Roman"/>
                  <a:ea typeface="Times New Roman"/>
                </a:endParaRPr>
              </a:p>
            </p:txBody>
          </p:sp>
          <p:sp>
            <p:nvSpPr>
              <p:cNvPr id="377" name="Rectangle 376"/>
              <p:cNvSpPr>
                <a:spLocks noChangeArrowheads="1"/>
              </p:cNvSpPr>
              <p:nvPr/>
            </p:nvSpPr>
            <p:spPr bwMode="auto">
              <a:xfrm>
                <a:off x="3395"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8" name="Rectangle 377"/>
              <p:cNvSpPr>
                <a:spLocks noChangeArrowheads="1"/>
              </p:cNvSpPr>
              <p:nvPr/>
            </p:nvSpPr>
            <p:spPr bwMode="auto">
              <a:xfrm>
                <a:off x="3060"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5</a:t>
                </a:r>
                <a:endParaRPr lang="en-US" sz="1200">
                  <a:effectLst/>
                  <a:latin typeface="Times New Roman"/>
                  <a:ea typeface="Times New Roman"/>
                </a:endParaRPr>
              </a:p>
            </p:txBody>
          </p:sp>
          <p:sp>
            <p:nvSpPr>
              <p:cNvPr id="379" name="Rectangle 378"/>
              <p:cNvSpPr>
                <a:spLocks noChangeArrowheads="1"/>
              </p:cNvSpPr>
              <p:nvPr/>
            </p:nvSpPr>
            <p:spPr bwMode="auto">
              <a:xfrm>
                <a:off x="2725" y="1626683"/>
                <a:ext cx="1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gn="ctr" eaLnBrk="0" fontAlgn="base" hangingPunct="0">
                  <a:spcBef>
                    <a:spcPts val="0"/>
                  </a:spcBef>
                  <a:spcAft>
                    <a:spcPts val="0"/>
                  </a:spcAft>
                </a:pPr>
                <a:r>
                  <a:rPr lang="en-US" sz="1000" i="1" kern="1200">
                    <a:solidFill>
                      <a:srgbClr val="000000"/>
                    </a:solidFill>
                    <a:effectLst/>
                    <a:latin typeface="Arial"/>
                    <a:ea typeface="Times New Roman"/>
                  </a:rPr>
                  <a:t>6</a:t>
                </a:r>
                <a:endParaRPr lang="en-US" sz="1200">
                  <a:effectLst/>
                  <a:latin typeface="Times New Roman"/>
                  <a:ea typeface="Times New Roman"/>
                </a:endParaRPr>
              </a:p>
            </p:txBody>
          </p:sp>
          <p:sp>
            <p:nvSpPr>
              <p:cNvPr id="380" name="Freeform 379"/>
              <p:cNvSpPr>
                <a:spLocks/>
              </p:cNvSpPr>
              <p:nvPr/>
            </p:nvSpPr>
            <p:spPr bwMode="auto">
              <a:xfrm>
                <a:off x="0" y="1627018"/>
                <a:ext cx="8" cy="20"/>
              </a:xfrm>
              <a:custGeom>
                <a:avLst/>
                <a:gdLst>
                  <a:gd name="T0" fmla="*/ 8 w 8"/>
                  <a:gd name="T1" fmla="*/ 0 h 20"/>
                  <a:gd name="T2" fmla="*/ 4 w 8"/>
                  <a:gd name="T3" fmla="*/ 0 h 20"/>
                  <a:gd name="T4" fmla="*/ 0 w 8"/>
                  <a:gd name="T5" fmla="*/ 4 h 20"/>
                  <a:gd name="T6" fmla="*/ 0 w 8"/>
                  <a:gd name="T7" fmla="*/ 4 h 20"/>
                  <a:gd name="T8" fmla="*/ 0 w 8"/>
                  <a:gd name="T9" fmla="*/ 12 h 20"/>
                  <a:gd name="T10" fmla="*/ 0 w 8"/>
                  <a:gd name="T11" fmla="*/ 16 h 20"/>
                  <a:gd name="T12" fmla="*/ 0 w 8"/>
                  <a:gd name="T13" fmla="*/ 20 h 20"/>
                  <a:gd name="T14" fmla="*/ 4 w 8"/>
                  <a:gd name="T15" fmla="*/ 20 h 20"/>
                  <a:gd name="T16" fmla="*/ 8 w 8"/>
                  <a:gd name="T17" fmla="*/ 20 h 20"/>
                  <a:gd name="T18" fmla="*/ 8 w 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0">
                    <a:moveTo>
                      <a:pt x="8" y="0"/>
                    </a:moveTo>
                    <a:lnTo>
                      <a:pt x="4" y="0"/>
                    </a:lnTo>
                    <a:lnTo>
                      <a:pt x="0" y="4"/>
                    </a:lnTo>
                    <a:lnTo>
                      <a:pt x="0" y="4"/>
                    </a:lnTo>
                    <a:lnTo>
                      <a:pt x="0" y="12"/>
                    </a:lnTo>
                    <a:lnTo>
                      <a:pt x="0" y="16"/>
                    </a:lnTo>
                    <a:lnTo>
                      <a:pt x="0" y="20"/>
                    </a:lnTo>
                    <a:lnTo>
                      <a:pt x="4" y="20"/>
                    </a:lnTo>
                    <a:lnTo>
                      <a:pt x="8" y="2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1" name="Freeform 380"/>
              <p:cNvSpPr>
                <a:spLocks/>
              </p:cNvSpPr>
              <p:nvPr/>
            </p:nvSpPr>
            <p:spPr bwMode="auto">
              <a:xfrm>
                <a:off x="8" y="1627018"/>
                <a:ext cx="7297" cy="20"/>
              </a:xfrm>
              <a:custGeom>
                <a:avLst/>
                <a:gdLst>
                  <a:gd name="T0" fmla="*/ 7297 w 7297"/>
                  <a:gd name="T1" fmla="*/ 12 h 20"/>
                  <a:gd name="T2" fmla="*/ 7297 w 7297"/>
                  <a:gd name="T3" fmla="*/ 0 h 20"/>
                  <a:gd name="T4" fmla="*/ 0 w 7297"/>
                  <a:gd name="T5" fmla="*/ 0 h 20"/>
                  <a:gd name="T6" fmla="*/ 0 w 7297"/>
                  <a:gd name="T7" fmla="*/ 20 h 20"/>
                  <a:gd name="T8" fmla="*/ 7297 w 7297"/>
                  <a:gd name="T9" fmla="*/ 20 h 20"/>
                  <a:gd name="T10" fmla="*/ 7297 w 7297"/>
                  <a:gd name="T11" fmla="*/ 12 h 20"/>
                </a:gdLst>
                <a:ahLst/>
                <a:cxnLst>
                  <a:cxn ang="0">
                    <a:pos x="T0" y="T1"/>
                  </a:cxn>
                  <a:cxn ang="0">
                    <a:pos x="T2" y="T3"/>
                  </a:cxn>
                  <a:cxn ang="0">
                    <a:pos x="T4" y="T5"/>
                  </a:cxn>
                  <a:cxn ang="0">
                    <a:pos x="T6" y="T7"/>
                  </a:cxn>
                  <a:cxn ang="0">
                    <a:pos x="T8" y="T9"/>
                  </a:cxn>
                  <a:cxn ang="0">
                    <a:pos x="T10" y="T11"/>
                  </a:cxn>
                </a:cxnLst>
                <a:rect l="0" t="0" r="r" b="b"/>
                <a:pathLst>
                  <a:path w="7297" h="20">
                    <a:moveTo>
                      <a:pt x="7297" y="12"/>
                    </a:moveTo>
                    <a:lnTo>
                      <a:pt x="7297" y="0"/>
                    </a:lnTo>
                    <a:lnTo>
                      <a:pt x="0" y="0"/>
                    </a:lnTo>
                    <a:lnTo>
                      <a:pt x="0" y="20"/>
                    </a:lnTo>
                    <a:lnTo>
                      <a:pt x="7297" y="20"/>
                    </a:lnTo>
                    <a:lnTo>
                      <a:pt x="729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2" name="Freeform 381"/>
              <p:cNvSpPr>
                <a:spLocks/>
              </p:cNvSpPr>
              <p:nvPr/>
            </p:nvSpPr>
            <p:spPr bwMode="auto">
              <a:xfrm>
                <a:off x="7305" y="1627018"/>
                <a:ext cx="12" cy="20"/>
              </a:xfrm>
              <a:custGeom>
                <a:avLst/>
                <a:gdLst>
                  <a:gd name="T0" fmla="*/ 0 w 12"/>
                  <a:gd name="T1" fmla="*/ 20 h 20"/>
                  <a:gd name="T2" fmla="*/ 8 w 12"/>
                  <a:gd name="T3" fmla="*/ 20 h 20"/>
                  <a:gd name="T4" fmla="*/ 12 w 12"/>
                  <a:gd name="T5" fmla="*/ 20 h 20"/>
                  <a:gd name="T6" fmla="*/ 12 w 12"/>
                  <a:gd name="T7" fmla="*/ 16 h 20"/>
                  <a:gd name="T8" fmla="*/ 12 w 12"/>
                  <a:gd name="T9" fmla="*/ 12 h 20"/>
                  <a:gd name="T10" fmla="*/ 12 w 12"/>
                  <a:gd name="T11" fmla="*/ 4 h 20"/>
                  <a:gd name="T12" fmla="*/ 12 w 12"/>
                  <a:gd name="T13" fmla="*/ 4 h 20"/>
                  <a:gd name="T14" fmla="*/ 8 w 12"/>
                  <a:gd name="T15" fmla="*/ 0 h 20"/>
                  <a:gd name="T16" fmla="*/ 0 w 12"/>
                  <a:gd name="T17" fmla="*/ 0 h 20"/>
                  <a:gd name="T18" fmla="*/ 0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0" y="20"/>
                    </a:moveTo>
                    <a:lnTo>
                      <a:pt x="8" y="20"/>
                    </a:lnTo>
                    <a:lnTo>
                      <a:pt x="12" y="20"/>
                    </a:lnTo>
                    <a:lnTo>
                      <a:pt x="12" y="16"/>
                    </a:lnTo>
                    <a:lnTo>
                      <a:pt x="12" y="12"/>
                    </a:lnTo>
                    <a:lnTo>
                      <a:pt x="12" y="4"/>
                    </a:lnTo>
                    <a:lnTo>
                      <a:pt x="12" y="4"/>
                    </a:lnTo>
                    <a:lnTo>
                      <a:pt x="8" y="0"/>
                    </a:lnTo>
                    <a:lnTo>
                      <a:pt x="0" y="0"/>
                    </a:lnTo>
                    <a:lnTo>
                      <a:pt x="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3" name="Freeform 382"/>
              <p:cNvSpPr>
                <a:spLocks/>
              </p:cNvSpPr>
              <p:nvPr/>
            </p:nvSpPr>
            <p:spPr bwMode="auto">
              <a:xfrm>
                <a:off x="0" y="1626515"/>
                <a:ext cx="8" cy="20"/>
              </a:xfrm>
              <a:custGeom>
                <a:avLst/>
                <a:gdLst>
                  <a:gd name="T0" fmla="*/ 8 w 8"/>
                  <a:gd name="T1" fmla="*/ 0 h 20"/>
                  <a:gd name="T2" fmla="*/ 4 w 8"/>
                  <a:gd name="T3" fmla="*/ 0 h 20"/>
                  <a:gd name="T4" fmla="*/ 0 w 8"/>
                  <a:gd name="T5" fmla="*/ 0 h 20"/>
                  <a:gd name="T6" fmla="*/ 0 w 8"/>
                  <a:gd name="T7" fmla="*/ 4 h 20"/>
                  <a:gd name="T8" fmla="*/ 0 w 8"/>
                  <a:gd name="T9" fmla="*/ 12 h 20"/>
                  <a:gd name="T10" fmla="*/ 0 w 8"/>
                  <a:gd name="T11" fmla="*/ 16 h 20"/>
                  <a:gd name="T12" fmla="*/ 0 w 8"/>
                  <a:gd name="T13" fmla="*/ 20 h 20"/>
                  <a:gd name="T14" fmla="*/ 4 w 8"/>
                  <a:gd name="T15" fmla="*/ 20 h 20"/>
                  <a:gd name="T16" fmla="*/ 8 w 8"/>
                  <a:gd name="T17" fmla="*/ 20 h 20"/>
                  <a:gd name="T18" fmla="*/ 8 w 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0">
                    <a:moveTo>
                      <a:pt x="8" y="0"/>
                    </a:moveTo>
                    <a:lnTo>
                      <a:pt x="4" y="0"/>
                    </a:lnTo>
                    <a:lnTo>
                      <a:pt x="0" y="0"/>
                    </a:lnTo>
                    <a:lnTo>
                      <a:pt x="0" y="4"/>
                    </a:lnTo>
                    <a:lnTo>
                      <a:pt x="0" y="12"/>
                    </a:lnTo>
                    <a:lnTo>
                      <a:pt x="0" y="16"/>
                    </a:lnTo>
                    <a:lnTo>
                      <a:pt x="0" y="20"/>
                    </a:lnTo>
                    <a:lnTo>
                      <a:pt x="4" y="20"/>
                    </a:lnTo>
                    <a:lnTo>
                      <a:pt x="8" y="2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4" name="Freeform 383"/>
              <p:cNvSpPr>
                <a:spLocks/>
              </p:cNvSpPr>
              <p:nvPr/>
            </p:nvSpPr>
            <p:spPr bwMode="auto">
              <a:xfrm>
                <a:off x="10" y="1626515"/>
                <a:ext cx="7295" cy="503"/>
              </a:xfrm>
              <a:custGeom>
                <a:avLst/>
                <a:gdLst>
                  <a:gd name="T0" fmla="*/ 7297 w 7297"/>
                  <a:gd name="T1" fmla="*/ 12 h 20"/>
                  <a:gd name="T2" fmla="*/ 7297 w 7297"/>
                  <a:gd name="T3" fmla="*/ 0 h 20"/>
                  <a:gd name="T4" fmla="*/ 0 w 7297"/>
                  <a:gd name="T5" fmla="*/ 0 h 20"/>
                  <a:gd name="T6" fmla="*/ 0 w 7297"/>
                  <a:gd name="T7" fmla="*/ 20 h 20"/>
                  <a:gd name="T8" fmla="*/ 7297 w 7297"/>
                  <a:gd name="T9" fmla="*/ 20 h 20"/>
                  <a:gd name="T10" fmla="*/ 7297 w 7297"/>
                  <a:gd name="T11" fmla="*/ 12 h 20"/>
                </a:gdLst>
                <a:ahLst/>
                <a:cxnLst>
                  <a:cxn ang="0">
                    <a:pos x="T0" y="T1"/>
                  </a:cxn>
                  <a:cxn ang="0">
                    <a:pos x="T2" y="T3"/>
                  </a:cxn>
                  <a:cxn ang="0">
                    <a:pos x="T4" y="T5"/>
                  </a:cxn>
                  <a:cxn ang="0">
                    <a:pos x="T6" y="T7"/>
                  </a:cxn>
                  <a:cxn ang="0">
                    <a:pos x="T8" y="T9"/>
                  </a:cxn>
                  <a:cxn ang="0">
                    <a:pos x="T10" y="T11"/>
                  </a:cxn>
                </a:cxnLst>
                <a:rect l="0" t="0" r="r" b="b"/>
                <a:pathLst>
                  <a:path w="7297" h="20">
                    <a:moveTo>
                      <a:pt x="7297" y="12"/>
                    </a:moveTo>
                    <a:lnTo>
                      <a:pt x="7297" y="0"/>
                    </a:lnTo>
                    <a:lnTo>
                      <a:pt x="0" y="0"/>
                    </a:lnTo>
                    <a:lnTo>
                      <a:pt x="0" y="20"/>
                    </a:lnTo>
                    <a:lnTo>
                      <a:pt x="7297" y="20"/>
                    </a:lnTo>
                    <a:lnTo>
                      <a:pt x="7297" y="12"/>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5" name="Freeform 384"/>
              <p:cNvSpPr>
                <a:spLocks/>
              </p:cNvSpPr>
              <p:nvPr/>
            </p:nvSpPr>
            <p:spPr bwMode="auto">
              <a:xfrm>
                <a:off x="7305" y="1626515"/>
                <a:ext cx="12" cy="20"/>
              </a:xfrm>
              <a:custGeom>
                <a:avLst/>
                <a:gdLst>
                  <a:gd name="T0" fmla="*/ 0 w 12"/>
                  <a:gd name="T1" fmla="*/ 20 h 20"/>
                  <a:gd name="T2" fmla="*/ 8 w 12"/>
                  <a:gd name="T3" fmla="*/ 20 h 20"/>
                  <a:gd name="T4" fmla="*/ 12 w 12"/>
                  <a:gd name="T5" fmla="*/ 20 h 20"/>
                  <a:gd name="T6" fmla="*/ 12 w 12"/>
                  <a:gd name="T7" fmla="*/ 16 h 20"/>
                  <a:gd name="T8" fmla="*/ 12 w 12"/>
                  <a:gd name="T9" fmla="*/ 12 h 20"/>
                  <a:gd name="T10" fmla="*/ 12 w 12"/>
                  <a:gd name="T11" fmla="*/ 4 h 20"/>
                  <a:gd name="T12" fmla="*/ 12 w 12"/>
                  <a:gd name="T13" fmla="*/ 0 h 20"/>
                  <a:gd name="T14" fmla="*/ 8 w 12"/>
                  <a:gd name="T15" fmla="*/ 0 h 20"/>
                  <a:gd name="T16" fmla="*/ 0 w 12"/>
                  <a:gd name="T17" fmla="*/ 0 h 20"/>
                  <a:gd name="T18" fmla="*/ 0 w 12"/>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0" y="20"/>
                    </a:moveTo>
                    <a:lnTo>
                      <a:pt x="8" y="20"/>
                    </a:lnTo>
                    <a:lnTo>
                      <a:pt x="12" y="20"/>
                    </a:lnTo>
                    <a:lnTo>
                      <a:pt x="12" y="16"/>
                    </a:lnTo>
                    <a:lnTo>
                      <a:pt x="12" y="12"/>
                    </a:lnTo>
                    <a:lnTo>
                      <a:pt x="12" y="4"/>
                    </a:lnTo>
                    <a:lnTo>
                      <a:pt x="12" y="0"/>
                    </a:lnTo>
                    <a:lnTo>
                      <a:pt x="8" y="0"/>
                    </a:lnTo>
                    <a:lnTo>
                      <a:pt x="0" y="0"/>
                    </a:lnTo>
                    <a:lnTo>
                      <a:pt x="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6" name="Freeform 385"/>
              <p:cNvSpPr>
                <a:spLocks/>
              </p:cNvSpPr>
              <p:nvPr/>
            </p:nvSpPr>
            <p:spPr bwMode="auto">
              <a:xfrm>
                <a:off x="0" y="1626013"/>
                <a:ext cx="8" cy="19"/>
              </a:xfrm>
              <a:custGeom>
                <a:avLst/>
                <a:gdLst>
                  <a:gd name="T0" fmla="*/ 8 w 8"/>
                  <a:gd name="T1" fmla="*/ 0 h 19"/>
                  <a:gd name="T2" fmla="*/ 4 w 8"/>
                  <a:gd name="T3" fmla="*/ 0 h 19"/>
                  <a:gd name="T4" fmla="*/ 0 w 8"/>
                  <a:gd name="T5" fmla="*/ 0 h 19"/>
                  <a:gd name="T6" fmla="*/ 0 w 8"/>
                  <a:gd name="T7" fmla="*/ 4 h 19"/>
                  <a:gd name="T8" fmla="*/ 0 w 8"/>
                  <a:gd name="T9" fmla="*/ 8 h 19"/>
                  <a:gd name="T10" fmla="*/ 0 w 8"/>
                  <a:gd name="T11" fmla="*/ 15 h 19"/>
                  <a:gd name="T12" fmla="*/ 0 w 8"/>
                  <a:gd name="T13" fmla="*/ 15 h 19"/>
                  <a:gd name="T14" fmla="*/ 4 w 8"/>
                  <a:gd name="T15" fmla="*/ 19 h 19"/>
                  <a:gd name="T16" fmla="*/ 8 w 8"/>
                  <a:gd name="T17" fmla="*/ 19 h 19"/>
                  <a:gd name="T18" fmla="*/ 8 w 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0"/>
                    </a:moveTo>
                    <a:lnTo>
                      <a:pt x="4" y="0"/>
                    </a:lnTo>
                    <a:lnTo>
                      <a:pt x="0" y="0"/>
                    </a:lnTo>
                    <a:lnTo>
                      <a:pt x="0" y="4"/>
                    </a:lnTo>
                    <a:lnTo>
                      <a:pt x="0" y="8"/>
                    </a:lnTo>
                    <a:lnTo>
                      <a:pt x="0" y="15"/>
                    </a:lnTo>
                    <a:lnTo>
                      <a:pt x="0" y="15"/>
                    </a:lnTo>
                    <a:lnTo>
                      <a:pt x="4" y="19"/>
                    </a:lnTo>
                    <a:lnTo>
                      <a:pt x="8" y="19"/>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7" name="Freeform 386"/>
              <p:cNvSpPr>
                <a:spLocks/>
              </p:cNvSpPr>
              <p:nvPr/>
            </p:nvSpPr>
            <p:spPr bwMode="auto">
              <a:xfrm>
                <a:off x="10" y="1626013"/>
                <a:ext cx="7295" cy="1005"/>
              </a:xfrm>
              <a:custGeom>
                <a:avLst/>
                <a:gdLst>
                  <a:gd name="T0" fmla="*/ 7297 w 7297"/>
                  <a:gd name="T1" fmla="*/ 8 h 19"/>
                  <a:gd name="T2" fmla="*/ 7297 w 7297"/>
                  <a:gd name="T3" fmla="*/ 0 h 19"/>
                  <a:gd name="T4" fmla="*/ 0 w 7297"/>
                  <a:gd name="T5" fmla="*/ 0 h 19"/>
                  <a:gd name="T6" fmla="*/ 0 w 7297"/>
                  <a:gd name="T7" fmla="*/ 19 h 19"/>
                  <a:gd name="T8" fmla="*/ 7297 w 7297"/>
                  <a:gd name="T9" fmla="*/ 19 h 19"/>
                  <a:gd name="T10" fmla="*/ 7297 w 7297"/>
                  <a:gd name="T11" fmla="*/ 8 h 19"/>
                </a:gdLst>
                <a:ahLst/>
                <a:cxnLst>
                  <a:cxn ang="0">
                    <a:pos x="T0" y="T1"/>
                  </a:cxn>
                  <a:cxn ang="0">
                    <a:pos x="T2" y="T3"/>
                  </a:cxn>
                  <a:cxn ang="0">
                    <a:pos x="T4" y="T5"/>
                  </a:cxn>
                  <a:cxn ang="0">
                    <a:pos x="T6" y="T7"/>
                  </a:cxn>
                  <a:cxn ang="0">
                    <a:pos x="T8" y="T9"/>
                  </a:cxn>
                  <a:cxn ang="0">
                    <a:pos x="T10" y="T11"/>
                  </a:cxn>
                </a:cxnLst>
                <a:rect l="0" t="0" r="r" b="b"/>
                <a:pathLst>
                  <a:path w="7297" h="19">
                    <a:moveTo>
                      <a:pt x="7297" y="8"/>
                    </a:moveTo>
                    <a:lnTo>
                      <a:pt x="7297" y="0"/>
                    </a:lnTo>
                    <a:lnTo>
                      <a:pt x="0" y="0"/>
                    </a:lnTo>
                    <a:lnTo>
                      <a:pt x="0" y="19"/>
                    </a:lnTo>
                    <a:lnTo>
                      <a:pt x="7297" y="19"/>
                    </a:lnTo>
                    <a:lnTo>
                      <a:pt x="7297" y="8"/>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8" name="Freeform 387"/>
              <p:cNvSpPr>
                <a:spLocks/>
              </p:cNvSpPr>
              <p:nvPr/>
            </p:nvSpPr>
            <p:spPr bwMode="auto">
              <a:xfrm>
                <a:off x="7305" y="1626013"/>
                <a:ext cx="12" cy="19"/>
              </a:xfrm>
              <a:custGeom>
                <a:avLst/>
                <a:gdLst>
                  <a:gd name="T0" fmla="*/ 0 w 12"/>
                  <a:gd name="T1" fmla="*/ 19 h 19"/>
                  <a:gd name="T2" fmla="*/ 8 w 12"/>
                  <a:gd name="T3" fmla="*/ 19 h 19"/>
                  <a:gd name="T4" fmla="*/ 12 w 12"/>
                  <a:gd name="T5" fmla="*/ 15 h 19"/>
                  <a:gd name="T6" fmla="*/ 12 w 12"/>
                  <a:gd name="T7" fmla="*/ 15 h 19"/>
                  <a:gd name="T8" fmla="*/ 12 w 12"/>
                  <a:gd name="T9" fmla="*/ 8 h 19"/>
                  <a:gd name="T10" fmla="*/ 12 w 12"/>
                  <a:gd name="T11" fmla="*/ 4 h 19"/>
                  <a:gd name="T12" fmla="*/ 12 w 12"/>
                  <a:gd name="T13" fmla="*/ 0 h 19"/>
                  <a:gd name="T14" fmla="*/ 8 w 12"/>
                  <a:gd name="T15" fmla="*/ 0 h 19"/>
                  <a:gd name="T16" fmla="*/ 0 w 12"/>
                  <a:gd name="T17" fmla="*/ 0 h 19"/>
                  <a:gd name="T18" fmla="*/ 0 w 12"/>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9">
                    <a:moveTo>
                      <a:pt x="0" y="19"/>
                    </a:moveTo>
                    <a:lnTo>
                      <a:pt x="8" y="19"/>
                    </a:lnTo>
                    <a:lnTo>
                      <a:pt x="12" y="15"/>
                    </a:lnTo>
                    <a:lnTo>
                      <a:pt x="12" y="15"/>
                    </a:lnTo>
                    <a:lnTo>
                      <a:pt x="12" y="8"/>
                    </a:lnTo>
                    <a:lnTo>
                      <a:pt x="12" y="4"/>
                    </a:lnTo>
                    <a:lnTo>
                      <a:pt x="12" y="0"/>
                    </a:lnTo>
                    <a:lnTo>
                      <a:pt x="8" y="0"/>
                    </a:lnTo>
                    <a:lnTo>
                      <a:pt x="0" y="0"/>
                    </a:lnTo>
                    <a:lnTo>
                      <a:pt x="0"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9" name="Freeform 388"/>
              <p:cNvSpPr>
                <a:spLocks/>
              </p:cNvSpPr>
              <p:nvPr/>
            </p:nvSpPr>
            <p:spPr bwMode="auto">
              <a:xfrm>
                <a:off x="0" y="1625506"/>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20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20"/>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0" name="Freeform 389"/>
              <p:cNvSpPr>
                <a:spLocks/>
              </p:cNvSpPr>
              <p:nvPr/>
            </p:nvSpPr>
            <p:spPr bwMode="auto">
              <a:xfrm flipV="1">
                <a:off x="10" y="1623847"/>
                <a:ext cx="7295" cy="1664"/>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1" name="Freeform 390"/>
              <p:cNvSpPr>
                <a:spLocks/>
              </p:cNvSpPr>
              <p:nvPr/>
            </p:nvSpPr>
            <p:spPr bwMode="auto">
              <a:xfrm>
                <a:off x="7305" y="1625506"/>
                <a:ext cx="12" cy="24"/>
              </a:xfrm>
              <a:custGeom>
                <a:avLst/>
                <a:gdLst>
                  <a:gd name="T0" fmla="*/ 0 w 12"/>
                  <a:gd name="T1" fmla="*/ 24 h 24"/>
                  <a:gd name="T2" fmla="*/ 8 w 12"/>
                  <a:gd name="T3" fmla="*/ 24 h 24"/>
                  <a:gd name="T4" fmla="*/ 12 w 12"/>
                  <a:gd name="T5" fmla="*/ 20 h 24"/>
                  <a:gd name="T6" fmla="*/ 12 w 12"/>
                  <a:gd name="T7" fmla="*/ 20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20"/>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2" name="Freeform 391"/>
              <p:cNvSpPr>
                <a:spLocks/>
              </p:cNvSpPr>
              <p:nvPr/>
            </p:nvSpPr>
            <p:spPr bwMode="auto">
              <a:xfrm>
                <a:off x="0" y="1625171"/>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16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16"/>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4" name="Freeform 393"/>
              <p:cNvSpPr>
                <a:spLocks/>
              </p:cNvSpPr>
              <p:nvPr/>
            </p:nvSpPr>
            <p:spPr bwMode="auto">
              <a:xfrm>
                <a:off x="7305" y="1625171"/>
                <a:ext cx="12" cy="24"/>
              </a:xfrm>
              <a:custGeom>
                <a:avLst/>
                <a:gdLst>
                  <a:gd name="T0" fmla="*/ 0 w 12"/>
                  <a:gd name="T1" fmla="*/ 24 h 24"/>
                  <a:gd name="T2" fmla="*/ 8 w 12"/>
                  <a:gd name="T3" fmla="*/ 24 h 24"/>
                  <a:gd name="T4" fmla="*/ 12 w 12"/>
                  <a:gd name="T5" fmla="*/ 20 h 24"/>
                  <a:gd name="T6" fmla="*/ 12 w 12"/>
                  <a:gd name="T7" fmla="*/ 16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16"/>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5" name="Freeform 394"/>
              <p:cNvSpPr>
                <a:spLocks/>
              </p:cNvSpPr>
              <p:nvPr/>
            </p:nvSpPr>
            <p:spPr bwMode="auto">
              <a:xfrm>
                <a:off x="0" y="1624836"/>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16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16"/>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6" name="Freeform 395"/>
              <p:cNvSpPr>
                <a:spLocks/>
              </p:cNvSpPr>
              <p:nvPr/>
            </p:nvSpPr>
            <p:spPr bwMode="auto">
              <a:xfrm>
                <a:off x="8" y="1624860"/>
                <a:ext cx="7297" cy="324"/>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7" name="Freeform 396"/>
              <p:cNvSpPr>
                <a:spLocks/>
              </p:cNvSpPr>
              <p:nvPr/>
            </p:nvSpPr>
            <p:spPr bwMode="auto">
              <a:xfrm>
                <a:off x="7305" y="1624836"/>
                <a:ext cx="12" cy="24"/>
              </a:xfrm>
              <a:custGeom>
                <a:avLst/>
                <a:gdLst>
                  <a:gd name="T0" fmla="*/ 0 w 12"/>
                  <a:gd name="T1" fmla="*/ 24 h 24"/>
                  <a:gd name="T2" fmla="*/ 8 w 12"/>
                  <a:gd name="T3" fmla="*/ 24 h 24"/>
                  <a:gd name="T4" fmla="*/ 12 w 12"/>
                  <a:gd name="T5" fmla="*/ 20 h 24"/>
                  <a:gd name="T6" fmla="*/ 12 w 12"/>
                  <a:gd name="T7" fmla="*/ 16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16"/>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8" name="Freeform 397"/>
              <p:cNvSpPr>
                <a:spLocks/>
              </p:cNvSpPr>
              <p:nvPr/>
            </p:nvSpPr>
            <p:spPr bwMode="auto">
              <a:xfrm>
                <a:off x="0" y="1624501"/>
                <a:ext cx="8" cy="24"/>
              </a:xfrm>
              <a:custGeom>
                <a:avLst/>
                <a:gdLst>
                  <a:gd name="T0" fmla="*/ 8 w 8"/>
                  <a:gd name="T1" fmla="*/ 0 h 24"/>
                  <a:gd name="T2" fmla="*/ 4 w 8"/>
                  <a:gd name="T3" fmla="*/ 4 h 24"/>
                  <a:gd name="T4" fmla="*/ 0 w 8"/>
                  <a:gd name="T5" fmla="*/ 4 h 24"/>
                  <a:gd name="T6" fmla="*/ 0 w 8"/>
                  <a:gd name="T7" fmla="*/ 8 h 24"/>
                  <a:gd name="T8" fmla="*/ 0 w 8"/>
                  <a:gd name="T9" fmla="*/ 12 h 24"/>
                  <a:gd name="T10" fmla="*/ 0 w 8"/>
                  <a:gd name="T11" fmla="*/ 16 h 24"/>
                  <a:gd name="T12" fmla="*/ 0 w 8"/>
                  <a:gd name="T13" fmla="*/ 20 h 24"/>
                  <a:gd name="T14" fmla="*/ 4 w 8"/>
                  <a:gd name="T15" fmla="*/ 24 h 24"/>
                  <a:gd name="T16" fmla="*/ 8 w 8"/>
                  <a:gd name="T17" fmla="*/ 24 h 24"/>
                  <a:gd name="T18" fmla="*/ 8 w 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4">
                    <a:moveTo>
                      <a:pt x="8" y="0"/>
                    </a:moveTo>
                    <a:lnTo>
                      <a:pt x="4" y="4"/>
                    </a:lnTo>
                    <a:lnTo>
                      <a:pt x="0" y="4"/>
                    </a:lnTo>
                    <a:lnTo>
                      <a:pt x="0" y="8"/>
                    </a:lnTo>
                    <a:lnTo>
                      <a:pt x="0" y="12"/>
                    </a:lnTo>
                    <a:lnTo>
                      <a:pt x="0" y="16"/>
                    </a:lnTo>
                    <a:lnTo>
                      <a:pt x="0" y="20"/>
                    </a:lnTo>
                    <a:lnTo>
                      <a:pt x="4" y="24"/>
                    </a:lnTo>
                    <a:lnTo>
                      <a:pt x="8" y="24"/>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9" name="Freeform 398"/>
              <p:cNvSpPr>
                <a:spLocks/>
              </p:cNvSpPr>
              <p:nvPr/>
            </p:nvSpPr>
            <p:spPr bwMode="auto">
              <a:xfrm>
                <a:off x="8" y="1624189"/>
                <a:ext cx="7297" cy="336"/>
              </a:xfrm>
              <a:custGeom>
                <a:avLst/>
                <a:gdLst>
                  <a:gd name="T0" fmla="*/ 7297 w 7297"/>
                  <a:gd name="T1" fmla="*/ 12 h 24"/>
                  <a:gd name="T2" fmla="*/ 7297 w 7297"/>
                  <a:gd name="T3" fmla="*/ 0 h 24"/>
                  <a:gd name="T4" fmla="*/ 0 w 7297"/>
                  <a:gd name="T5" fmla="*/ 0 h 24"/>
                  <a:gd name="T6" fmla="*/ 0 w 7297"/>
                  <a:gd name="T7" fmla="*/ 24 h 24"/>
                  <a:gd name="T8" fmla="*/ 7297 w 7297"/>
                  <a:gd name="T9" fmla="*/ 24 h 24"/>
                  <a:gd name="T10" fmla="*/ 7297 w 7297"/>
                  <a:gd name="T11" fmla="*/ 12 h 24"/>
                </a:gdLst>
                <a:ahLst/>
                <a:cxnLst>
                  <a:cxn ang="0">
                    <a:pos x="T0" y="T1"/>
                  </a:cxn>
                  <a:cxn ang="0">
                    <a:pos x="T2" y="T3"/>
                  </a:cxn>
                  <a:cxn ang="0">
                    <a:pos x="T4" y="T5"/>
                  </a:cxn>
                  <a:cxn ang="0">
                    <a:pos x="T6" y="T7"/>
                  </a:cxn>
                  <a:cxn ang="0">
                    <a:pos x="T8" y="T9"/>
                  </a:cxn>
                  <a:cxn ang="0">
                    <a:pos x="T10" y="T11"/>
                  </a:cxn>
                </a:cxnLst>
                <a:rect l="0" t="0" r="r" b="b"/>
                <a:pathLst>
                  <a:path w="7297" h="24">
                    <a:moveTo>
                      <a:pt x="7297" y="12"/>
                    </a:moveTo>
                    <a:lnTo>
                      <a:pt x="7297" y="0"/>
                    </a:lnTo>
                    <a:lnTo>
                      <a:pt x="0" y="0"/>
                    </a:lnTo>
                    <a:lnTo>
                      <a:pt x="0" y="24"/>
                    </a:lnTo>
                    <a:lnTo>
                      <a:pt x="7297" y="24"/>
                    </a:lnTo>
                    <a:lnTo>
                      <a:pt x="7297" y="12"/>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00" name="Freeform 399"/>
              <p:cNvSpPr>
                <a:spLocks/>
              </p:cNvSpPr>
              <p:nvPr/>
            </p:nvSpPr>
            <p:spPr bwMode="auto">
              <a:xfrm>
                <a:off x="7305" y="1624501"/>
                <a:ext cx="12" cy="24"/>
              </a:xfrm>
              <a:custGeom>
                <a:avLst/>
                <a:gdLst>
                  <a:gd name="T0" fmla="*/ 0 w 12"/>
                  <a:gd name="T1" fmla="*/ 24 h 24"/>
                  <a:gd name="T2" fmla="*/ 8 w 12"/>
                  <a:gd name="T3" fmla="*/ 24 h 24"/>
                  <a:gd name="T4" fmla="*/ 12 w 12"/>
                  <a:gd name="T5" fmla="*/ 20 h 24"/>
                  <a:gd name="T6" fmla="*/ 12 w 12"/>
                  <a:gd name="T7" fmla="*/ 16 h 24"/>
                  <a:gd name="T8" fmla="*/ 12 w 12"/>
                  <a:gd name="T9" fmla="*/ 12 h 24"/>
                  <a:gd name="T10" fmla="*/ 12 w 12"/>
                  <a:gd name="T11" fmla="*/ 8 h 24"/>
                  <a:gd name="T12" fmla="*/ 12 w 12"/>
                  <a:gd name="T13" fmla="*/ 4 h 24"/>
                  <a:gd name="T14" fmla="*/ 8 w 12"/>
                  <a:gd name="T15" fmla="*/ 4 h 24"/>
                  <a:gd name="T16" fmla="*/ 0 w 12"/>
                  <a:gd name="T17" fmla="*/ 0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8" y="24"/>
                    </a:lnTo>
                    <a:lnTo>
                      <a:pt x="12" y="20"/>
                    </a:lnTo>
                    <a:lnTo>
                      <a:pt x="12" y="16"/>
                    </a:lnTo>
                    <a:lnTo>
                      <a:pt x="12" y="12"/>
                    </a:lnTo>
                    <a:lnTo>
                      <a:pt x="12" y="8"/>
                    </a:lnTo>
                    <a:lnTo>
                      <a:pt x="12" y="4"/>
                    </a:lnTo>
                    <a:lnTo>
                      <a:pt x="8" y="4"/>
                    </a:lnTo>
                    <a:lnTo>
                      <a:pt x="0" y="0"/>
                    </a:lnTo>
                    <a:lnTo>
                      <a:pt x="0" y="2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01" name="Freeform 400"/>
              <p:cNvSpPr>
                <a:spLocks/>
              </p:cNvSpPr>
              <p:nvPr/>
            </p:nvSpPr>
            <p:spPr bwMode="auto">
              <a:xfrm>
                <a:off x="0" y="1624166"/>
                <a:ext cx="8" cy="23"/>
              </a:xfrm>
              <a:custGeom>
                <a:avLst/>
                <a:gdLst>
                  <a:gd name="T0" fmla="*/ 8 w 8"/>
                  <a:gd name="T1" fmla="*/ 0 h 23"/>
                  <a:gd name="T2" fmla="*/ 4 w 8"/>
                  <a:gd name="T3" fmla="*/ 4 h 23"/>
                  <a:gd name="T4" fmla="*/ 0 w 8"/>
                  <a:gd name="T5" fmla="*/ 4 h 23"/>
                  <a:gd name="T6" fmla="*/ 0 w 8"/>
                  <a:gd name="T7" fmla="*/ 8 h 23"/>
                  <a:gd name="T8" fmla="*/ 0 w 8"/>
                  <a:gd name="T9" fmla="*/ 12 h 23"/>
                  <a:gd name="T10" fmla="*/ 0 w 8"/>
                  <a:gd name="T11" fmla="*/ 16 h 23"/>
                  <a:gd name="T12" fmla="*/ 0 w 8"/>
                  <a:gd name="T13" fmla="*/ 20 h 23"/>
                  <a:gd name="T14" fmla="*/ 4 w 8"/>
                  <a:gd name="T15" fmla="*/ 23 h 23"/>
                  <a:gd name="T16" fmla="*/ 8 w 8"/>
                  <a:gd name="T17" fmla="*/ 23 h 23"/>
                  <a:gd name="T18" fmla="*/ 8 w 8"/>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0"/>
                    </a:moveTo>
                    <a:lnTo>
                      <a:pt x="4" y="4"/>
                    </a:lnTo>
                    <a:lnTo>
                      <a:pt x="0" y="4"/>
                    </a:lnTo>
                    <a:lnTo>
                      <a:pt x="0" y="8"/>
                    </a:lnTo>
                    <a:lnTo>
                      <a:pt x="0" y="12"/>
                    </a:lnTo>
                    <a:lnTo>
                      <a:pt x="0" y="16"/>
                    </a:lnTo>
                    <a:lnTo>
                      <a:pt x="0" y="20"/>
                    </a:lnTo>
                    <a:lnTo>
                      <a:pt x="4" y="23"/>
                    </a:lnTo>
                    <a:lnTo>
                      <a:pt x="8" y="23"/>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grpSp>
        <p:sp>
          <p:nvSpPr>
            <p:cNvPr id="18" name="Freeform 17"/>
            <p:cNvSpPr>
              <a:spLocks/>
            </p:cNvSpPr>
            <p:nvPr/>
          </p:nvSpPr>
          <p:spPr bwMode="auto">
            <a:xfrm>
              <a:off x="4638675" y="3533140"/>
              <a:ext cx="7620" cy="14605"/>
            </a:xfrm>
            <a:custGeom>
              <a:avLst/>
              <a:gdLst>
                <a:gd name="T0" fmla="*/ 0 w 12"/>
                <a:gd name="T1" fmla="*/ 23 h 23"/>
                <a:gd name="T2" fmla="*/ 8 w 12"/>
                <a:gd name="T3" fmla="*/ 23 h 23"/>
                <a:gd name="T4" fmla="*/ 12 w 12"/>
                <a:gd name="T5" fmla="*/ 20 h 23"/>
                <a:gd name="T6" fmla="*/ 12 w 12"/>
                <a:gd name="T7" fmla="*/ 16 h 23"/>
                <a:gd name="T8" fmla="*/ 12 w 12"/>
                <a:gd name="T9" fmla="*/ 12 h 23"/>
                <a:gd name="T10" fmla="*/ 12 w 12"/>
                <a:gd name="T11" fmla="*/ 8 h 23"/>
                <a:gd name="T12" fmla="*/ 12 w 12"/>
                <a:gd name="T13" fmla="*/ 4 h 23"/>
                <a:gd name="T14" fmla="*/ 8 w 12"/>
                <a:gd name="T15" fmla="*/ 4 h 23"/>
                <a:gd name="T16" fmla="*/ 0 w 12"/>
                <a:gd name="T17" fmla="*/ 0 h 23"/>
                <a:gd name="T18" fmla="*/ 0 w 1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0" y="23"/>
                  </a:moveTo>
                  <a:lnTo>
                    <a:pt x="8" y="23"/>
                  </a:lnTo>
                  <a:lnTo>
                    <a:pt x="12" y="20"/>
                  </a:lnTo>
                  <a:lnTo>
                    <a:pt x="12" y="16"/>
                  </a:lnTo>
                  <a:lnTo>
                    <a:pt x="12" y="12"/>
                  </a:lnTo>
                  <a:lnTo>
                    <a:pt x="12" y="8"/>
                  </a:lnTo>
                  <a:lnTo>
                    <a:pt x="12" y="4"/>
                  </a:lnTo>
                  <a:lnTo>
                    <a:pt x="8" y="4"/>
                  </a:lnTo>
                  <a:lnTo>
                    <a:pt x="0" y="0"/>
                  </a:lnTo>
                  <a:lnTo>
                    <a:pt x="0" y="23"/>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a:ea typeface="Times New Roman"/>
                </a:rPr>
                <a:t> </a:t>
              </a:r>
            </a:p>
          </p:txBody>
        </p:sp>
        <p:sp>
          <p:nvSpPr>
            <p:cNvPr id="19" name="Freeform 18"/>
            <p:cNvSpPr>
              <a:spLocks/>
            </p:cNvSpPr>
            <p:nvPr/>
          </p:nvSpPr>
          <p:spPr bwMode="auto">
            <a:xfrm>
              <a:off x="0" y="3320415"/>
              <a:ext cx="5080" cy="14605"/>
            </a:xfrm>
            <a:custGeom>
              <a:avLst/>
              <a:gdLst>
                <a:gd name="T0" fmla="*/ 8 w 8"/>
                <a:gd name="T1" fmla="*/ 0 h 23"/>
                <a:gd name="T2" fmla="*/ 4 w 8"/>
                <a:gd name="T3" fmla="*/ 4 h 23"/>
                <a:gd name="T4" fmla="*/ 0 w 8"/>
                <a:gd name="T5" fmla="*/ 4 h 23"/>
                <a:gd name="T6" fmla="*/ 0 w 8"/>
                <a:gd name="T7" fmla="*/ 8 h 23"/>
                <a:gd name="T8" fmla="*/ 0 w 8"/>
                <a:gd name="T9" fmla="*/ 12 h 23"/>
                <a:gd name="T10" fmla="*/ 0 w 8"/>
                <a:gd name="T11" fmla="*/ 16 h 23"/>
                <a:gd name="T12" fmla="*/ 0 w 8"/>
                <a:gd name="T13" fmla="*/ 20 h 23"/>
                <a:gd name="T14" fmla="*/ 4 w 8"/>
                <a:gd name="T15" fmla="*/ 23 h 23"/>
                <a:gd name="T16" fmla="*/ 8 w 8"/>
                <a:gd name="T17" fmla="*/ 23 h 23"/>
                <a:gd name="T18" fmla="*/ 8 w 8"/>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0"/>
                  </a:moveTo>
                  <a:lnTo>
                    <a:pt x="4" y="4"/>
                  </a:lnTo>
                  <a:lnTo>
                    <a:pt x="0" y="4"/>
                  </a:lnTo>
                  <a:lnTo>
                    <a:pt x="0" y="8"/>
                  </a:lnTo>
                  <a:lnTo>
                    <a:pt x="0" y="12"/>
                  </a:lnTo>
                  <a:lnTo>
                    <a:pt x="0" y="16"/>
                  </a:lnTo>
                  <a:lnTo>
                    <a:pt x="0" y="20"/>
                  </a:lnTo>
                  <a:lnTo>
                    <a:pt x="4" y="23"/>
                  </a:lnTo>
                  <a:lnTo>
                    <a:pt x="8" y="23"/>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1" name="Freeform 20"/>
            <p:cNvSpPr>
              <a:spLocks/>
            </p:cNvSpPr>
            <p:nvPr/>
          </p:nvSpPr>
          <p:spPr bwMode="auto">
            <a:xfrm>
              <a:off x="4638675" y="3320415"/>
              <a:ext cx="7620" cy="14605"/>
            </a:xfrm>
            <a:custGeom>
              <a:avLst/>
              <a:gdLst>
                <a:gd name="T0" fmla="*/ 0 w 12"/>
                <a:gd name="T1" fmla="*/ 23 h 23"/>
                <a:gd name="T2" fmla="*/ 8 w 12"/>
                <a:gd name="T3" fmla="*/ 23 h 23"/>
                <a:gd name="T4" fmla="*/ 12 w 12"/>
                <a:gd name="T5" fmla="*/ 20 h 23"/>
                <a:gd name="T6" fmla="*/ 12 w 12"/>
                <a:gd name="T7" fmla="*/ 16 h 23"/>
                <a:gd name="T8" fmla="*/ 12 w 12"/>
                <a:gd name="T9" fmla="*/ 12 h 23"/>
                <a:gd name="T10" fmla="*/ 12 w 12"/>
                <a:gd name="T11" fmla="*/ 8 h 23"/>
                <a:gd name="T12" fmla="*/ 12 w 12"/>
                <a:gd name="T13" fmla="*/ 4 h 23"/>
                <a:gd name="T14" fmla="*/ 8 w 12"/>
                <a:gd name="T15" fmla="*/ 4 h 23"/>
                <a:gd name="T16" fmla="*/ 0 w 12"/>
                <a:gd name="T17" fmla="*/ 0 h 23"/>
                <a:gd name="T18" fmla="*/ 0 w 1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0" y="23"/>
                  </a:moveTo>
                  <a:lnTo>
                    <a:pt x="8" y="23"/>
                  </a:lnTo>
                  <a:lnTo>
                    <a:pt x="12" y="20"/>
                  </a:lnTo>
                  <a:lnTo>
                    <a:pt x="12" y="16"/>
                  </a:lnTo>
                  <a:lnTo>
                    <a:pt x="12" y="12"/>
                  </a:lnTo>
                  <a:lnTo>
                    <a:pt x="12" y="8"/>
                  </a:lnTo>
                  <a:lnTo>
                    <a:pt x="12" y="4"/>
                  </a:lnTo>
                  <a:lnTo>
                    <a:pt x="8" y="4"/>
                  </a:lnTo>
                  <a:lnTo>
                    <a:pt x="0" y="0"/>
                  </a:lnTo>
                  <a:lnTo>
                    <a:pt x="0" y="23"/>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2" name="Freeform 21"/>
            <p:cNvSpPr>
              <a:spLocks/>
            </p:cNvSpPr>
            <p:nvPr/>
          </p:nvSpPr>
          <p:spPr bwMode="auto">
            <a:xfrm>
              <a:off x="4633595" y="5351780"/>
              <a:ext cx="12700" cy="5080"/>
            </a:xfrm>
            <a:custGeom>
              <a:avLst/>
              <a:gdLst>
                <a:gd name="T0" fmla="*/ 0 w 20"/>
                <a:gd name="T1" fmla="*/ 0 h 8"/>
                <a:gd name="T2" fmla="*/ 0 w 20"/>
                <a:gd name="T3" fmla="*/ 4 h 8"/>
                <a:gd name="T4" fmla="*/ 0 w 20"/>
                <a:gd name="T5" fmla="*/ 8 h 8"/>
                <a:gd name="T6" fmla="*/ 4 w 20"/>
                <a:gd name="T7" fmla="*/ 8 h 8"/>
                <a:gd name="T8" fmla="*/ 8 w 20"/>
                <a:gd name="T9" fmla="*/ 8 h 8"/>
                <a:gd name="T10" fmla="*/ 16 w 20"/>
                <a:gd name="T11" fmla="*/ 8 h 8"/>
                <a:gd name="T12" fmla="*/ 20 w 20"/>
                <a:gd name="T13" fmla="*/ 8 h 8"/>
                <a:gd name="T14" fmla="*/ 20 w 20"/>
                <a:gd name="T15" fmla="*/ 4 h 8"/>
                <a:gd name="T16" fmla="*/ 20 w 20"/>
                <a:gd name="T17" fmla="*/ 0 h 8"/>
                <a:gd name="T18" fmla="*/ 0 w 2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0" y="0"/>
                  </a:moveTo>
                  <a:lnTo>
                    <a:pt x="0" y="4"/>
                  </a:lnTo>
                  <a:lnTo>
                    <a:pt x="0" y="8"/>
                  </a:lnTo>
                  <a:lnTo>
                    <a:pt x="4" y="8"/>
                  </a:lnTo>
                  <a:lnTo>
                    <a:pt x="8" y="8"/>
                  </a:lnTo>
                  <a:lnTo>
                    <a:pt x="16" y="8"/>
                  </a:lnTo>
                  <a:lnTo>
                    <a:pt x="20" y="8"/>
                  </a:lnTo>
                  <a:lnTo>
                    <a:pt x="20" y="4"/>
                  </a:lnTo>
                  <a:lnTo>
                    <a:pt x="20"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4" name="Freeform 23"/>
            <p:cNvSpPr>
              <a:spLocks/>
            </p:cNvSpPr>
            <p:nvPr/>
          </p:nvSpPr>
          <p:spPr bwMode="auto">
            <a:xfrm>
              <a:off x="4633595" y="1489710"/>
              <a:ext cx="12700" cy="7620"/>
            </a:xfrm>
            <a:custGeom>
              <a:avLst/>
              <a:gdLst>
                <a:gd name="T0" fmla="*/ 20 w 20"/>
                <a:gd name="T1" fmla="*/ 12 h 12"/>
                <a:gd name="T2" fmla="*/ 20 w 20"/>
                <a:gd name="T3" fmla="*/ 4 h 12"/>
                <a:gd name="T4" fmla="*/ 20 w 20"/>
                <a:gd name="T5" fmla="*/ 0 h 12"/>
                <a:gd name="T6" fmla="*/ 16 w 20"/>
                <a:gd name="T7" fmla="*/ 0 h 12"/>
                <a:gd name="T8" fmla="*/ 8 w 20"/>
                <a:gd name="T9" fmla="*/ 0 h 12"/>
                <a:gd name="T10" fmla="*/ 4 w 20"/>
                <a:gd name="T11" fmla="*/ 0 h 12"/>
                <a:gd name="T12" fmla="*/ 0 w 20"/>
                <a:gd name="T13" fmla="*/ 0 h 12"/>
                <a:gd name="T14" fmla="*/ 0 w 20"/>
                <a:gd name="T15" fmla="*/ 4 h 12"/>
                <a:gd name="T16" fmla="*/ 0 w 20"/>
                <a:gd name="T17" fmla="*/ 12 h 12"/>
                <a:gd name="T18" fmla="*/ 20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12"/>
                  </a:moveTo>
                  <a:lnTo>
                    <a:pt x="20" y="4"/>
                  </a:lnTo>
                  <a:lnTo>
                    <a:pt x="20" y="0"/>
                  </a:lnTo>
                  <a:lnTo>
                    <a:pt x="16" y="0"/>
                  </a:lnTo>
                  <a:lnTo>
                    <a:pt x="8" y="0"/>
                  </a:lnTo>
                  <a:lnTo>
                    <a:pt x="4" y="0"/>
                  </a:lnTo>
                  <a:lnTo>
                    <a:pt x="0" y="0"/>
                  </a:lnTo>
                  <a:lnTo>
                    <a:pt x="0" y="4"/>
                  </a:lnTo>
                  <a:lnTo>
                    <a:pt x="0" y="12"/>
                  </a:lnTo>
                  <a:lnTo>
                    <a:pt x="20"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5" name="Freeform 24"/>
            <p:cNvSpPr>
              <a:spLocks/>
            </p:cNvSpPr>
            <p:nvPr/>
          </p:nvSpPr>
          <p:spPr bwMode="auto">
            <a:xfrm>
              <a:off x="4420870" y="5351780"/>
              <a:ext cx="12065" cy="5080"/>
            </a:xfrm>
            <a:custGeom>
              <a:avLst/>
              <a:gdLst>
                <a:gd name="T0" fmla="*/ 0 w 19"/>
                <a:gd name="T1" fmla="*/ 0 h 8"/>
                <a:gd name="T2" fmla="*/ 0 w 19"/>
                <a:gd name="T3" fmla="*/ 4 h 8"/>
                <a:gd name="T4" fmla="*/ 0 w 19"/>
                <a:gd name="T5" fmla="*/ 8 h 8"/>
                <a:gd name="T6" fmla="*/ 4 w 19"/>
                <a:gd name="T7" fmla="*/ 8 h 8"/>
                <a:gd name="T8" fmla="*/ 8 w 19"/>
                <a:gd name="T9" fmla="*/ 8 h 8"/>
                <a:gd name="T10" fmla="*/ 15 w 19"/>
                <a:gd name="T11" fmla="*/ 8 h 8"/>
                <a:gd name="T12" fmla="*/ 19 w 19"/>
                <a:gd name="T13" fmla="*/ 8 h 8"/>
                <a:gd name="T14" fmla="*/ 19 w 19"/>
                <a:gd name="T15" fmla="*/ 4 h 8"/>
                <a:gd name="T16" fmla="*/ 19 w 19"/>
                <a:gd name="T17" fmla="*/ 0 h 8"/>
                <a:gd name="T18" fmla="*/ 0 w 1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0" y="0"/>
                  </a:moveTo>
                  <a:lnTo>
                    <a:pt x="0" y="4"/>
                  </a:lnTo>
                  <a:lnTo>
                    <a:pt x="0" y="8"/>
                  </a:lnTo>
                  <a:lnTo>
                    <a:pt x="4" y="8"/>
                  </a:lnTo>
                  <a:lnTo>
                    <a:pt x="8" y="8"/>
                  </a:lnTo>
                  <a:lnTo>
                    <a:pt x="15" y="8"/>
                  </a:lnTo>
                  <a:lnTo>
                    <a:pt x="19" y="8"/>
                  </a:lnTo>
                  <a:lnTo>
                    <a:pt x="19" y="4"/>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6" name="Freeform 25"/>
            <p:cNvSpPr>
              <a:spLocks/>
            </p:cNvSpPr>
            <p:nvPr/>
          </p:nvSpPr>
          <p:spPr bwMode="auto">
            <a:xfrm>
              <a:off x="4420870" y="4711065"/>
              <a:ext cx="12065" cy="640715"/>
            </a:xfrm>
            <a:custGeom>
              <a:avLst/>
              <a:gdLst>
                <a:gd name="T0" fmla="*/ 8 w 19"/>
                <a:gd name="T1" fmla="*/ 0 h 1009"/>
                <a:gd name="T2" fmla="*/ 0 w 19"/>
                <a:gd name="T3" fmla="*/ 0 h 1009"/>
                <a:gd name="T4" fmla="*/ 0 w 19"/>
                <a:gd name="T5" fmla="*/ 1009 h 1009"/>
                <a:gd name="T6" fmla="*/ 19 w 19"/>
                <a:gd name="T7" fmla="*/ 1009 h 1009"/>
                <a:gd name="T8" fmla="*/ 19 w 19"/>
                <a:gd name="T9" fmla="*/ 0 h 1009"/>
                <a:gd name="T10" fmla="*/ 8 w 19"/>
                <a:gd name="T11" fmla="*/ 0 h 1009"/>
              </a:gdLst>
              <a:ahLst/>
              <a:cxnLst>
                <a:cxn ang="0">
                  <a:pos x="T0" y="T1"/>
                </a:cxn>
                <a:cxn ang="0">
                  <a:pos x="T2" y="T3"/>
                </a:cxn>
                <a:cxn ang="0">
                  <a:pos x="T4" y="T5"/>
                </a:cxn>
                <a:cxn ang="0">
                  <a:pos x="T6" y="T7"/>
                </a:cxn>
                <a:cxn ang="0">
                  <a:pos x="T8" y="T9"/>
                </a:cxn>
                <a:cxn ang="0">
                  <a:pos x="T10" y="T11"/>
                </a:cxn>
              </a:cxnLst>
              <a:rect l="0" t="0" r="r" b="b"/>
              <a:pathLst>
                <a:path w="19" h="1009">
                  <a:moveTo>
                    <a:pt x="8" y="0"/>
                  </a:moveTo>
                  <a:lnTo>
                    <a:pt x="0" y="0"/>
                  </a:lnTo>
                  <a:lnTo>
                    <a:pt x="0" y="1009"/>
                  </a:lnTo>
                  <a:lnTo>
                    <a:pt x="19" y="1009"/>
                  </a:lnTo>
                  <a:lnTo>
                    <a:pt x="19" y="0"/>
                  </a:lnTo>
                  <a:lnTo>
                    <a:pt x="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7" name="Freeform 26"/>
            <p:cNvSpPr>
              <a:spLocks/>
            </p:cNvSpPr>
            <p:nvPr/>
          </p:nvSpPr>
          <p:spPr bwMode="auto">
            <a:xfrm>
              <a:off x="4420870" y="4705985"/>
              <a:ext cx="12065" cy="5080"/>
            </a:xfrm>
            <a:custGeom>
              <a:avLst/>
              <a:gdLst>
                <a:gd name="T0" fmla="*/ 19 w 19"/>
                <a:gd name="T1" fmla="*/ 8 h 8"/>
                <a:gd name="T2" fmla="*/ 19 w 19"/>
                <a:gd name="T3" fmla="*/ 4 h 8"/>
                <a:gd name="T4" fmla="*/ 19 w 19"/>
                <a:gd name="T5" fmla="*/ 0 h 8"/>
                <a:gd name="T6" fmla="*/ 15 w 19"/>
                <a:gd name="T7" fmla="*/ 0 h 8"/>
                <a:gd name="T8" fmla="*/ 8 w 19"/>
                <a:gd name="T9" fmla="*/ 0 h 8"/>
                <a:gd name="T10" fmla="*/ 4 w 19"/>
                <a:gd name="T11" fmla="*/ 0 h 8"/>
                <a:gd name="T12" fmla="*/ 0 w 19"/>
                <a:gd name="T13" fmla="*/ 0 h 8"/>
                <a:gd name="T14" fmla="*/ 0 w 19"/>
                <a:gd name="T15" fmla="*/ 4 h 8"/>
                <a:gd name="T16" fmla="*/ 0 w 19"/>
                <a:gd name="T17" fmla="*/ 8 h 8"/>
                <a:gd name="T18" fmla="*/ 19 w 19"/>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19" y="8"/>
                  </a:moveTo>
                  <a:lnTo>
                    <a:pt x="19" y="4"/>
                  </a:lnTo>
                  <a:lnTo>
                    <a:pt x="19" y="0"/>
                  </a:lnTo>
                  <a:lnTo>
                    <a:pt x="15" y="0"/>
                  </a:lnTo>
                  <a:lnTo>
                    <a:pt x="8" y="0"/>
                  </a:lnTo>
                  <a:lnTo>
                    <a:pt x="4" y="0"/>
                  </a:lnTo>
                  <a:lnTo>
                    <a:pt x="0" y="0"/>
                  </a:lnTo>
                  <a:lnTo>
                    <a:pt x="0" y="4"/>
                  </a:lnTo>
                  <a:lnTo>
                    <a:pt x="0" y="8"/>
                  </a:lnTo>
                  <a:lnTo>
                    <a:pt x="19"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8" name="Freeform 27"/>
            <p:cNvSpPr>
              <a:spLocks/>
            </p:cNvSpPr>
            <p:nvPr/>
          </p:nvSpPr>
          <p:spPr bwMode="auto">
            <a:xfrm>
              <a:off x="4208145" y="5351780"/>
              <a:ext cx="12065" cy="5080"/>
            </a:xfrm>
            <a:custGeom>
              <a:avLst/>
              <a:gdLst>
                <a:gd name="T0" fmla="*/ 0 w 19"/>
                <a:gd name="T1" fmla="*/ 0 h 8"/>
                <a:gd name="T2" fmla="*/ 0 w 19"/>
                <a:gd name="T3" fmla="*/ 4 h 8"/>
                <a:gd name="T4" fmla="*/ 0 w 19"/>
                <a:gd name="T5" fmla="*/ 8 h 8"/>
                <a:gd name="T6" fmla="*/ 4 w 19"/>
                <a:gd name="T7" fmla="*/ 8 h 8"/>
                <a:gd name="T8" fmla="*/ 7 w 19"/>
                <a:gd name="T9" fmla="*/ 8 h 8"/>
                <a:gd name="T10" fmla="*/ 15 w 19"/>
                <a:gd name="T11" fmla="*/ 8 h 8"/>
                <a:gd name="T12" fmla="*/ 15 w 19"/>
                <a:gd name="T13" fmla="*/ 8 h 8"/>
                <a:gd name="T14" fmla="*/ 19 w 19"/>
                <a:gd name="T15" fmla="*/ 4 h 8"/>
                <a:gd name="T16" fmla="*/ 19 w 19"/>
                <a:gd name="T17" fmla="*/ 0 h 8"/>
                <a:gd name="T18" fmla="*/ 0 w 1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0" y="0"/>
                  </a:moveTo>
                  <a:lnTo>
                    <a:pt x="0" y="4"/>
                  </a:lnTo>
                  <a:lnTo>
                    <a:pt x="0" y="8"/>
                  </a:lnTo>
                  <a:lnTo>
                    <a:pt x="4" y="8"/>
                  </a:lnTo>
                  <a:lnTo>
                    <a:pt x="7" y="8"/>
                  </a:lnTo>
                  <a:lnTo>
                    <a:pt x="15" y="8"/>
                  </a:lnTo>
                  <a:lnTo>
                    <a:pt x="15" y="8"/>
                  </a:lnTo>
                  <a:lnTo>
                    <a:pt x="19" y="4"/>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9" name="Freeform 28"/>
            <p:cNvSpPr>
              <a:spLocks/>
            </p:cNvSpPr>
            <p:nvPr/>
          </p:nvSpPr>
          <p:spPr bwMode="auto">
            <a:xfrm>
              <a:off x="4208145" y="4711065"/>
              <a:ext cx="12065" cy="640715"/>
            </a:xfrm>
            <a:custGeom>
              <a:avLst/>
              <a:gdLst>
                <a:gd name="T0" fmla="*/ 7 w 19"/>
                <a:gd name="T1" fmla="*/ 0 h 1009"/>
                <a:gd name="T2" fmla="*/ 0 w 19"/>
                <a:gd name="T3" fmla="*/ 0 h 1009"/>
                <a:gd name="T4" fmla="*/ 0 w 19"/>
                <a:gd name="T5" fmla="*/ 1009 h 1009"/>
                <a:gd name="T6" fmla="*/ 19 w 19"/>
                <a:gd name="T7" fmla="*/ 1009 h 1009"/>
                <a:gd name="T8" fmla="*/ 19 w 19"/>
                <a:gd name="T9" fmla="*/ 0 h 1009"/>
                <a:gd name="T10" fmla="*/ 7 w 19"/>
                <a:gd name="T11" fmla="*/ 0 h 1009"/>
              </a:gdLst>
              <a:ahLst/>
              <a:cxnLst>
                <a:cxn ang="0">
                  <a:pos x="T0" y="T1"/>
                </a:cxn>
                <a:cxn ang="0">
                  <a:pos x="T2" y="T3"/>
                </a:cxn>
                <a:cxn ang="0">
                  <a:pos x="T4" y="T5"/>
                </a:cxn>
                <a:cxn ang="0">
                  <a:pos x="T6" y="T7"/>
                </a:cxn>
                <a:cxn ang="0">
                  <a:pos x="T8" y="T9"/>
                </a:cxn>
                <a:cxn ang="0">
                  <a:pos x="T10" y="T11"/>
                </a:cxn>
              </a:cxnLst>
              <a:rect l="0" t="0" r="r" b="b"/>
              <a:pathLst>
                <a:path w="19" h="1009">
                  <a:moveTo>
                    <a:pt x="7" y="0"/>
                  </a:moveTo>
                  <a:lnTo>
                    <a:pt x="0" y="0"/>
                  </a:lnTo>
                  <a:lnTo>
                    <a:pt x="0" y="1009"/>
                  </a:lnTo>
                  <a:lnTo>
                    <a:pt x="19" y="1009"/>
                  </a:lnTo>
                  <a:lnTo>
                    <a:pt x="19" y="0"/>
                  </a:lnTo>
                  <a:lnTo>
                    <a:pt x="7"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0" name="Freeform 29"/>
            <p:cNvSpPr>
              <a:spLocks/>
            </p:cNvSpPr>
            <p:nvPr/>
          </p:nvSpPr>
          <p:spPr bwMode="auto">
            <a:xfrm>
              <a:off x="4208145" y="4705985"/>
              <a:ext cx="12065" cy="5080"/>
            </a:xfrm>
            <a:custGeom>
              <a:avLst/>
              <a:gdLst>
                <a:gd name="T0" fmla="*/ 19 w 19"/>
                <a:gd name="T1" fmla="*/ 8 h 8"/>
                <a:gd name="T2" fmla="*/ 19 w 19"/>
                <a:gd name="T3" fmla="*/ 4 h 8"/>
                <a:gd name="T4" fmla="*/ 15 w 19"/>
                <a:gd name="T5" fmla="*/ 0 h 8"/>
                <a:gd name="T6" fmla="*/ 15 w 19"/>
                <a:gd name="T7" fmla="*/ 0 h 8"/>
                <a:gd name="T8" fmla="*/ 7 w 19"/>
                <a:gd name="T9" fmla="*/ 0 h 8"/>
                <a:gd name="T10" fmla="*/ 4 w 19"/>
                <a:gd name="T11" fmla="*/ 0 h 8"/>
                <a:gd name="T12" fmla="*/ 0 w 19"/>
                <a:gd name="T13" fmla="*/ 0 h 8"/>
                <a:gd name="T14" fmla="*/ 0 w 19"/>
                <a:gd name="T15" fmla="*/ 4 h 8"/>
                <a:gd name="T16" fmla="*/ 0 w 19"/>
                <a:gd name="T17" fmla="*/ 8 h 8"/>
                <a:gd name="T18" fmla="*/ 19 w 19"/>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19" y="8"/>
                  </a:moveTo>
                  <a:lnTo>
                    <a:pt x="19" y="4"/>
                  </a:lnTo>
                  <a:lnTo>
                    <a:pt x="15" y="0"/>
                  </a:lnTo>
                  <a:lnTo>
                    <a:pt x="15" y="0"/>
                  </a:lnTo>
                  <a:lnTo>
                    <a:pt x="7" y="0"/>
                  </a:lnTo>
                  <a:lnTo>
                    <a:pt x="4" y="0"/>
                  </a:lnTo>
                  <a:lnTo>
                    <a:pt x="0" y="0"/>
                  </a:lnTo>
                  <a:lnTo>
                    <a:pt x="0" y="4"/>
                  </a:lnTo>
                  <a:lnTo>
                    <a:pt x="0" y="8"/>
                  </a:lnTo>
                  <a:lnTo>
                    <a:pt x="19"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1" name="Freeform 30"/>
            <p:cNvSpPr>
              <a:spLocks/>
            </p:cNvSpPr>
            <p:nvPr/>
          </p:nvSpPr>
          <p:spPr bwMode="auto">
            <a:xfrm>
              <a:off x="3992880" y="5351780"/>
              <a:ext cx="14605" cy="5080"/>
            </a:xfrm>
            <a:custGeom>
              <a:avLst/>
              <a:gdLst>
                <a:gd name="T0" fmla="*/ 0 w 23"/>
                <a:gd name="T1" fmla="*/ 0 h 8"/>
                <a:gd name="T2" fmla="*/ 3 w 23"/>
                <a:gd name="T3" fmla="*/ 4 h 8"/>
                <a:gd name="T4" fmla="*/ 3 w 23"/>
                <a:gd name="T5" fmla="*/ 8 h 8"/>
                <a:gd name="T6" fmla="*/ 7 w 23"/>
                <a:gd name="T7" fmla="*/ 8 h 8"/>
                <a:gd name="T8" fmla="*/ 11 w 23"/>
                <a:gd name="T9" fmla="*/ 8 h 8"/>
                <a:gd name="T10" fmla="*/ 19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3" y="4"/>
                  </a:lnTo>
                  <a:lnTo>
                    <a:pt x="3" y="8"/>
                  </a:lnTo>
                  <a:lnTo>
                    <a:pt x="7" y="8"/>
                  </a:lnTo>
                  <a:lnTo>
                    <a:pt x="11" y="8"/>
                  </a:lnTo>
                  <a:lnTo>
                    <a:pt x="19"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2" name="Freeform 31"/>
            <p:cNvSpPr>
              <a:spLocks/>
            </p:cNvSpPr>
            <p:nvPr/>
          </p:nvSpPr>
          <p:spPr bwMode="auto">
            <a:xfrm>
              <a:off x="3992880" y="4711065"/>
              <a:ext cx="14605" cy="640715"/>
            </a:xfrm>
            <a:custGeom>
              <a:avLst/>
              <a:gdLst>
                <a:gd name="T0" fmla="*/ 11 w 23"/>
                <a:gd name="T1" fmla="*/ 0 h 1009"/>
                <a:gd name="T2" fmla="*/ 0 w 23"/>
                <a:gd name="T3" fmla="*/ 0 h 1009"/>
                <a:gd name="T4" fmla="*/ 0 w 23"/>
                <a:gd name="T5" fmla="*/ 1009 h 1009"/>
                <a:gd name="T6" fmla="*/ 23 w 23"/>
                <a:gd name="T7" fmla="*/ 1009 h 1009"/>
                <a:gd name="T8" fmla="*/ 23 w 23"/>
                <a:gd name="T9" fmla="*/ 0 h 1009"/>
                <a:gd name="T10" fmla="*/ 11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1" y="0"/>
                  </a:moveTo>
                  <a:lnTo>
                    <a:pt x="0" y="0"/>
                  </a:lnTo>
                  <a:lnTo>
                    <a:pt x="0" y="1009"/>
                  </a:lnTo>
                  <a:lnTo>
                    <a:pt x="23" y="1009"/>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3" name="Freeform 32"/>
            <p:cNvSpPr>
              <a:spLocks/>
            </p:cNvSpPr>
            <p:nvPr/>
          </p:nvSpPr>
          <p:spPr bwMode="auto">
            <a:xfrm>
              <a:off x="3992880" y="4705985"/>
              <a:ext cx="14605" cy="5080"/>
            </a:xfrm>
            <a:custGeom>
              <a:avLst/>
              <a:gdLst>
                <a:gd name="T0" fmla="*/ 23 w 23"/>
                <a:gd name="T1" fmla="*/ 8 h 8"/>
                <a:gd name="T2" fmla="*/ 23 w 23"/>
                <a:gd name="T3" fmla="*/ 4 h 8"/>
                <a:gd name="T4" fmla="*/ 19 w 23"/>
                <a:gd name="T5" fmla="*/ 0 h 8"/>
                <a:gd name="T6" fmla="*/ 19 w 23"/>
                <a:gd name="T7" fmla="*/ 0 h 8"/>
                <a:gd name="T8" fmla="*/ 11 w 23"/>
                <a:gd name="T9" fmla="*/ 0 h 8"/>
                <a:gd name="T10" fmla="*/ 7 w 23"/>
                <a:gd name="T11" fmla="*/ 0 h 8"/>
                <a:gd name="T12" fmla="*/ 3 w 23"/>
                <a:gd name="T13" fmla="*/ 0 h 8"/>
                <a:gd name="T14" fmla="*/ 3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9" y="0"/>
                  </a:lnTo>
                  <a:lnTo>
                    <a:pt x="11" y="0"/>
                  </a:lnTo>
                  <a:lnTo>
                    <a:pt x="7" y="0"/>
                  </a:lnTo>
                  <a:lnTo>
                    <a:pt x="3" y="0"/>
                  </a:lnTo>
                  <a:lnTo>
                    <a:pt x="3"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4" name="Freeform 33"/>
            <p:cNvSpPr>
              <a:spLocks/>
            </p:cNvSpPr>
            <p:nvPr/>
          </p:nvSpPr>
          <p:spPr bwMode="auto">
            <a:xfrm>
              <a:off x="3779520"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20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20"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5" name="Freeform 34"/>
            <p:cNvSpPr>
              <a:spLocks/>
            </p:cNvSpPr>
            <p:nvPr/>
          </p:nvSpPr>
          <p:spPr bwMode="auto">
            <a:xfrm>
              <a:off x="3779520"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6" name="Freeform 35"/>
            <p:cNvSpPr>
              <a:spLocks/>
            </p:cNvSpPr>
            <p:nvPr/>
          </p:nvSpPr>
          <p:spPr bwMode="auto">
            <a:xfrm>
              <a:off x="3779520" y="4705985"/>
              <a:ext cx="15240" cy="5080"/>
            </a:xfrm>
            <a:custGeom>
              <a:avLst/>
              <a:gdLst>
                <a:gd name="T0" fmla="*/ 24 w 24"/>
                <a:gd name="T1" fmla="*/ 8 h 8"/>
                <a:gd name="T2" fmla="*/ 24 w 24"/>
                <a:gd name="T3" fmla="*/ 4 h 8"/>
                <a:gd name="T4" fmla="*/ 20 w 24"/>
                <a:gd name="T5" fmla="*/ 0 h 8"/>
                <a:gd name="T6" fmla="*/ 20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20"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7" name="Freeform 36"/>
            <p:cNvSpPr>
              <a:spLocks/>
            </p:cNvSpPr>
            <p:nvPr/>
          </p:nvSpPr>
          <p:spPr bwMode="auto">
            <a:xfrm>
              <a:off x="3566795"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20 w 23"/>
                <a:gd name="T11" fmla="*/ 8 h 8"/>
                <a:gd name="T12" fmla="*/ 20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20" y="8"/>
                  </a:lnTo>
                  <a:lnTo>
                    <a:pt x="20"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8" name="Freeform 37"/>
            <p:cNvSpPr>
              <a:spLocks/>
            </p:cNvSpPr>
            <p:nvPr/>
          </p:nvSpPr>
          <p:spPr bwMode="auto">
            <a:xfrm>
              <a:off x="3566795"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39" name="Freeform 38"/>
            <p:cNvSpPr>
              <a:spLocks/>
            </p:cNvSpPr>
            <p:nvPr/>
          </p:nvSpPr>
          <p:spPr bwMode="auto">
            <a:xfrm>
              <a:off x="3566795" y="4705985"/>
              <a:ext cx="14605" cy="5080"/>
            </a:xfrm>
            <a:custGeom>
              <a:avLst/>
              <a:gdLst>
                <a:gd name="T0" fmla="*/ 23 w 23"/>
                <a:gd name="T1" fmla="*/ 8 h 8"/>
                <a:gd name="T2" fmla="*/ 23 w 23"/>
                <a:gd name="T3" fmla="*/ 4 h 8"/>
                <a:gd name="T4" fmla="*/ 20 w 23"/>
                <a:gd name="T5" fmla="*/ 0 h 8"/>
                <a:gd name="T6" fmla="*/ 20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20" y="0"/>
                  </a:lnTo>
                  <a:lnTo>
                    <a:pt x="20"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0" name="Freeform 39"/>
            <p:cNvSpPr>
              <a:spLocks/>
            </p:cNvSpPr>
            <p:nvPr/>
          </p:nvSpPr>
          <p:spPr bwMode="auto">
            <a:xfrm>
              <a:off x="3354070"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1" name="Freeform 40"/>
            <p:cNvSpPr>
              <a:spLocks/>
            </p:cNvSpPr>
            <p:nvPr/>
          </p:nvSpPr>
          <p:spPr bwMode="auto">
            <a:xfrm>
              <a:off x="3354070"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2" name="Freeform 41"/>
            <p:cNvSpPr>
              <a:spLocks/>
            </p:cNvSpPr>
            <p:nvPr/>
          </p:nvSpPr>
          <p:spPr bwMode="auto">
            <a:xfrm>
              <a:off x="3354070" y="4705985"/>
              <a:ext cx="14605" cy="5080"/>
            </a:xfrm>
            <a:custGeom>
              <a:avLst/>
              <a:gdLst>
                <a:gd name="T0" fmla="*/ 23 w 23"/>
                <a:gd name="T1" fmla="*/ 8 h 8"/>
                <a:gd name="T2" fmla="*/ 23 w 23"/>
                <a:gd name="T3" fmla="*/ 4 h 8"/>
                <a:gd name="T4" fmla="*/ 19 w 23"/>
                <a:gd name="T5" fmla="*/ 0 h 8"/>
                <a:gd name="T6" fmla="*/ 15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3" name="Freeform 42"/>
            <p:cNvSpPr>
              <a:spLocks/>
            </p:cNvSpPr>
            <p:nvPr/>
          </p:nvSpPr>
          <p:spPr bwMode="auto">
            <a:xfrm>
              <a:off x="3141345" y="5351780"/>
              <a:ext cx="14605" cy="5080"/>
            </a:xfrm>
            <a:custGeom>
              <a:avLst/>
              <a:gdLst>
                <a:gd name="T0" fmla="*/ 0 w 23"/>
                <a:gd name="T1" fmla="*/ 0 h 8"/>
                <a:gd name="T2" fmla="*/ 4 w 23"/>
                <a:gd name="T3" fmla="*/ 4 h 8"/>
                <a:gd name="T4" fmla="*/ 4 w 23"/>
                <a:gd name="T5" fmla="*/ 8 h 8"/>
                <a:gd name="T6" fmla="*/ 7 w 23"/>
                <a:gd name="T7" fmla="*/ 8 h 8"/>
                <a:gd name="T8" fmla="*/ 11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7" y="8"/>
                  </a:lnTo>
                  <a:lnTo>
                    <a:pt x="11"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4" name="Freeform 43"/>
            <p:cNvSpPr>
              <a:spLocks/>
            </p:cNvSpPr>
            <p:nvPr/>
          </p:nvSpPr>
          <p:spPr bwMode="auto">
            <a:xfrm>
              <a:off x="3141345" y="4711065"/>
              <a:ext cx="14605" cy="640715"/>
            </a:xfrm>
            <a:custGeom>
              <a:avLst/>
              <a:gdLst>
                <a:gd name="T0" fmla="*/ 11 w 23"/>
                <a:gd name="T1" fmla="*/ 0 h 1009"/>
                <a:gd name="T2" fmla="*/ 0 w 23"/>
                <a:gd name="T3" fmla="*/ 0 h 1009"/>
                <a:gd name="T4" fmla="*/ 0 w 23"/>
                <a:gd name="T5" fmla="*/ 1009 h 1009"/>
                <a:gd name="T6" fmla="*/ 23 w 23"/>
                <a:gd name="T7" fmla="*/ 1009 h 1009"/>
                <a:gd name="T8" fmla="*/ 23 w 23"/>
                <a:gd name="T9" fmla="*/ 0 h 1009"/>
                <a:gd name="T10" fmla="*/ 11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1" y="0"/>
                  </a:moveTo>
                  <a:lnTo>
                    <a:pt x="0" y="0"/>
                  </a:lnTo>
                  <a:lnTo>
                    <a:pt x="0" y="1009"/>
                  </a:lnTo>
                  <a:lnTo>
                    <a:pt x="23" y="1009"/>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5" name="Freeform 44"/>
            <p:cNvSpPr>
              <a:spLocks/>
            </p:cNvSpPr>
            <p:nvPr/>
          </p:nvSpPr>
          <p:spPr bwMode="auto">
            <a:xfrm>
              <a:off x="3141345" y="4705985"/>
              <a:ext cx="14605" cy="5080"/>
            </a:xfrm>
            <a:custGeom>
              <a:avLst/>
              <a:gdLst>
                <a:gd name="T0" fmla="*/ 23 w 23"/>
                <a:gd name="T1" fmla="*/ 8 h 8"/>
                <a:gd name="T2" fmla="*/ 23 w 23"/>
                <a:gd name="T3" fmla="*/ 4 h 8"/>
                <a:gd name="T4" fmla="*/ 19 w 23"/>
                <a:gd name="T5" fmla="*/ 0 h 8"/>
                <a:gd name="T6" fmla="*/ 15 w 23"/>
                <a:gd name="T7" fmla="*/ 0 h 8"/>
                <a:gd name="T8" fmla="*/ 11 w 23"/>
                <a:gd name="T9" fmla="*/ 0 h 8"/>
                <a:gd name="T10" fmla="*/ 7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1" y="0"/>
                  </a:lnTo>
                  <a:lnTo>
                    <a:pt x="7"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6" name="Freeform 45"/>
            <p:cNvSpPr>
              <a:spLocks/>
            </p:cNvSpPr>
            <p:nvPr/>
          </p:nvSpPr>
          <p:spPr bwMode="auto">
            <a:xfrm>
              <a:off x="2927985"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7" name="Freeform 46"/>
            <p:cNvSpPr>
              <a:spLocks/>
            </p:cNvSpPr>
            <p:nvPr/>
          </p:nvSpPr>
          <p:spPr bwMode="auto">
            <a:xfrm>
              <a:off x="2927985"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8" name="Freeform 47"/>
            <p:cNvSpPr>
              <a:spLocks/>
            </p:cNvSpPr>
            <p:nvPr/>
          </p:nvSpPr>
          <p:spPr bwMode="auto">
            <a:xfrm>
              <a:off x="2927985"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49" name="Freeform 48"/>
            <p:cNvSpPr>
              <a:spLocks/>
            </p:cNvSpPr>
            <p:nvPr/>
          </p:nvSpPr>
          <p:spPr bwMode="auto">
            <a:xfrm>
              <a:off x="2715260"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0" name="Freeform 49"/>
            <p:cNvSpPr>
              <a:spLocks/>
            </p:cNvSpPr>
            <p:nvPr/>
          </p:nvSpPr>
          <p:spPr bwMode="auto">
            <a:xfrm>
              <a:off x="2715260"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1" name="Freeform 50"/>
            <p:cNvSpPr>
              <a:spLocks/>
            </p:cNvSpPr>
            <p:nvPr/>
          </p:nvSpPr>
          <p:spPr bwMode="auto">
            <a:xfrm>
              <a:off x="2715260"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2" name="Freeform 51"/>
            <p:cNvSpPr>
              <a:spLocks/>
            </p:cNvSpPr>
            <p:nvPr/>
          </p:nvSpPr>
          <p:spPr bwMode="auto">
            <a:xfrm>
              <a:off x="2502535"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16 w 23"/>
                <a:gd name="T11" fmla="*/ 8 h 8"/>
                <a:gd name="T12" fmla="*/ 20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16" y="8"/>
                  </a:lnTo>
                  <a:lnTo>
                    <a:pt x="20"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3" name="Freeform 52"/>
            <p:cNvSpPr>
              <a:spLocks/>
            </p:cNvSpPr>
            <p:nvPr/>
          </p:nvSpPr>
          <p:spPr bwMode="auto">
            <a:xfrm>
              <a:off x="2502535"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4" name="Freeform 53"/>
            <p:cNvSpPr>
              <a:spLocks/>
            </p:cNvSpPr>
            <p:nvPr/>
          </p:nvSpPr>
          <p:spPr bwMode="auto">
            <a:xfrm>
              <a:off x="2502535" y="4705985"/>
              <a:ext cx="14605" cy="5080"/>
            </a:xfrm>
            <a:custGeom>
              <a:avLst/>
              <a:gdLst>
                <a:gd name="T0" fmla="*/ 23 w 23"/>
                <a:gd name="T1" fmla="*/ 8 h 8"/>
                <a:gd name="T2" fmla="*/ 23 w 23"/>
                <a:gd name="T3" fmla="*/ 4 h 8"/>
                <a:gd name="T4" fmla="*/ 20 w 23"/>
                <a:gd name="T5" fmla="*/ 0 h 8"/>
                <a:gd name="T6" fmla="*/ 16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20" y="0"/>
                  </a:lnTo>
                  <a:lnTo>
                    <a:pt x="16"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5" name="Freeform 54"/>
            <p:cNvSpPr>
              <a:spLocks/>
            </p:cNvSpPr>
            <p:nvPr/>
          </p:nvSpPr>
          <p:spPr bwMode="auto">
            <a:xfrm>
              <a:off x="2289810" y="5351780"/>
              <a:ext cx="14605" cy="5080"/>
            </a:xfrm>
            <a:custGeom>
              <a:avLst/>
              <a:gdLst>
                <a:gd name="T0" fmla="*/ 0 w 23"/>
                <a:gd name="T1" fmla="*/ 0 h 8"/>
                <a:gd name="T2" fmla="*/ 4 w 23"/>
                <a:gd name="T3" fmla="*/ 4 h 8"/>
                <a:gd name="T4" fmla="*/ 4 w 23"/>
                <a:gd name="T5" fmla="*/ 8 h 8"/>
                <a:gd name="T6" fmla="*/ 8 w 23"/>
                <a:gd name="T7" fmla="*/ 8 h 8"/>
                <a:gd name="T8" fmla="*/ 12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8" y="8"/>
                  </a:lnTo>
                  <a:lnTo>
                    <a:pt x="12"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6" name="Freeform 55"/>
            <p:cNvSpPr>
              <a:spLocks/>
            </p:cNvSpPr>
            <p:nvPr/>
          </p:nvSpPr>
          <p:spPr bwMode="auto">
            <a:xfrm>
              <a:off x="2289810" y="4711065"/>
              <a:ext cx="14605" cy="640715"/>
            </a:xfrm>
            <a:custGeom>
              <a:avLst/>
              <a:gdLst>
                <a:gd name="T0" fmla="*/ 12 w 23"/>
                <a:gd name="T1" fmla="*/ 0 h 1009"/>
                <a:gd name="T2" fmla="*/ 0 w 23"/>
                <a:gd name="T3" fmla="*/ 0 h 1009"/>
                <a:gd name="T4" fmla="*/ 0 w 23"/>
                <a:gd name="T5" fmla="*/ 1009 h 1009"/>
                <a:gd name="T6" fmla="*/ 23 w 23"/>
                <a:gd name="T7" fmla="*/ 1009 h 1009"/>
                <a:gd name="T8" fmla="*/ 23 w 23"/>
                <a:gd name="T9" fmla="*/ 0 h 1009"/>
                <a:gd name="T10" fmla="*/ 12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2" y="0"/>
                  </a:moveTo>
                  <a:lnTo>
                    <a:pt x="0" y="0"/>
                  </a:lnTo>
                  <a:lnTo>
                    <a:pt x="0" y="1009"/>
                  </a:lnTo>
                  <a:lnTo>
                    <a:pt x="23" y="1009"/>
                  </a:lnTo>
                  <a:lnTo>
                    <a:pt x="23"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7" name="Freeform 56"/>
            <p:cNvSpPr>
              <a:spLocks/>
            </p:cNvSpPr>
            <p:nvPr/>
          </p:nvSpPr>
          <p:spPr bwMode="auto">
            <a:xfrm>
              <a:off x="2289810" y="4705985"/>
              <a:ext cx="14605" cy="5080"/>
            </a:xfrm>
            <a:custGeom>
              <a:avLst/>
              <a:gdLst>
                <a:gd name="T0" fmla="*/ 23 w 23"/>
                <a:gd name="T1" fmla="*/ 8 h 8"/>
                <a:gd name="T2" fmla="*/ 23 w 23"/>
                <a:gd name="T3" fmla="*/ 4 h 8"/>
                <a:gd name="T4" fmla="*/ 19 w 23"/>
                <a:gd name="T5" fmla="*/ 0 h 8"/>
                <a:gd name="T6" fmla="*/ 15 w 23"/>
                <a:gd name="T7" fmla="*/ 0 h 8"/>
                <a:gd name="T8" fmla="*/ 12 w 23"/>
                <a:gd name="T9" fmla="*/ 0 h 8"/>
                <a:gd name="T10" fmla="*/ 8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2" y="0"/>
                  </a:lnTo>
                  <a:lnTo>
                    <a:pt x="8"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8" name="Freeform 57"/>
            <p:cNvSpPr>
              <a:spLocks/>
            </p:cNvSpPr>
            <p:nvPr/>
          </p:nvSpPr>
          <p:spPr bwMode="auto">
            <a:xfrm>
              <a:off x="2077085" y="5351780"/>
              <a:ext cx="14605" cy="5080"/>
            </a:xfrm>
            <a:custGeom>
              <a:avLst/>
              <a:gdLst>
                <a:gd name="T0" fmla="*/ 0 w 23"/>
                <a:gd name="T1" fmla="*/ 0 h 8"/>
                <a:gd name="T2" fmla="*/ 4 w 23"/>
                <a:gd name="T3" fmla="*/ 4 h 8"/>
                <a:gd name="T4" fmla="*/ 4 w 23"/>
                <a:gd name="T5" fmla="*/ 8 h 8"/>
                <a:gd name="T6" fmla="*/ 7 w 23"/>
                <a:gd name="T7" fmla="*/ 8 h 8"/>
                <a:gd name="T8" fmla="*/ 11 w 23"/>
                <a:gd name="T9" fmla="*/ 8 h 8"/>
                <a:gd name="T10" fmla="*/ 15 w 23"/>
                <a:gd name="T11" fmla="*/ 8 h 8"/>
                <a:gd name="T12" fmla="*/ 19 w 23"/>
                <a:gd name="T13" fmla="*/ 8 h 8"/>
                <a:gd name="T14" fmla="*/ 23 w 23"/>
                <a:gd name="T15" fmla="*/ 4 h 8"/>
                <a:gd name="T16" fmla="*/ 23 w 23"/>
                <a:gd name="T17" fmla="*/ 0 h 8"/>
                <a:gd name="T18" fmla="*/ 0 w 2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0" y="0"/>
                  </a:moveTo>
                  <a:lnTo>
                    <a:pt x="4" y="4"/>
                  </a:lnTo>
                  <a:lnTo>
                    <a:pt x="4" y="8"/>
                  </a:lnTo>
                  <a:lnTo>
                    <a:pt x="7" y="8"/>
                  </a:lnTo>
                  <a:lnTo>
                    <a:pt x="11" y="8"/>
                  </a:lnTo>
                  <a:lnTo>
                    <a:pt x="15" y="8"/>
                  </a:lnTo>
                  <a:lnTo>
                    <a:pt x="19" y="8"/>
                  </a:lnTo>
                  <a:lnTo>
                    <a:pt x="23" y="4"/>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59" name="Freeform 58"/>
            <p:cNvSpPr>
              <a:spLocks/>
            </p:cNvSpPr>
            <p:nvPr/>
          </p:nvSpPr>
          <p:spPr bwMode="auto">
            <a:xfrm>
              <a:off x="2077085" y="4711065"/>
              <a:ext cx="14605" cy="640715"/>
            </a:xfrm>
            <a:custGeom>
              <a:avLst/>
              <a:gdLst>
                <a:gd name="T0" fmla="*/ 11 w 23"/>
                <a:gd name="T1" fmla="*/ 0 h 1009"/>
                <a:gd name="T2" fmla="*/ 0 w 23"/>
                <a:gd name="T3" fmla="*/ 0 h 1009"/>
                <a:gd name="T4" fmla="*/ 0 w 23"/>
                <a:gd name="T5" fmla="*/ 1009 h 1009"/>
                <a:gd name="T6" fmla="*/ 23 w 23"/>
                <a:gd name="T7" fmla="*/ 1009 h 1009"/>
                <a:gd name="T8" fmla="*/ 23 w 23"/>
                <a:gd name="T9" fmla="*/ 0 h 1009"/>
                <a:gd name="T10" fmla="*/ 11 w 23"/>
                <a:gd name="T11" fmla="*/ 0 h 1009"/>
              </a:gdLst>
              <a:ahLst/>
              <a:cxnLst>
                <a:cxn ang="0">
                  <a:pos x="T0" y="T1"/>
                </a:cxn>
                <a:cxn ang="0">
                  <a:pos x="T2" y="T3"/>
                </a:cxn>
                <a:cxn ang="0">
                  <a:pos x="T4" y="T5"/>
                </a:cxn>
                <a:cxn ang="0">
                  <a:pos x="T6" y="T7"/>
                </a:cxn>
                <a:cxn ang="0">
                  <a:pos x="T8" y="T9"/>
                </a:cxn>
                <a:cxn ang="0">
                  <a:pos x="T10" y="T11"/>
                </a:cxn>
              </a:cxnLst>
              <a:rect l="0" t="0" r="r" b="b"/>
              <a:pathLst>
                <a:path w="23" h="1009">
                  <a:moveTo>
                    <a:pt x="11" y="0"/>
                  </a:moveTo>
                  <a:lnTo>
                    <a:pt x="0" y="0"/>
                  </a:lnTo>
                  <a:lnTo>
                    <a:pt x="0" y="1009"/>
                  </a:lnTo>
                  <a:lnTo>
                    <a:pt x="23" y="1009"/>
                  </a:lnTo>
                  <a:lnTo>
                    <a:pt x="23" y="0"/>
                  </a:lnTo>
                  <a:lnTo>
                    <a:pt x="11"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0" name="Freeform 59"/>
            <p:cNvSpPr>
              <a:spLocks/>
            </p:cNvSpPr>
            <p:nvPr/>
          </p:nvSpPr>
          <p:spPr bwMode="auto">
            <a:xfrm>
              <a:off x="2077085" y="4705985"/>
              <a:ext cx="14605" cy="5080"/>
            </a:xfrm>
            <a:custGeom>
              <a:avLst/>
              <a:gdLst>
                <a:gd name="T0" fmla="*/ 23 w 23"/>
                <a:gd name="T1" fmla="*/ 8 h 8"/>
                <a:gd name="T2" fmla="*/ 23 w 23"/>
                <a:gd name="T3" fmla="*/ 4 h 8"/>
                <a:gd name="T4" fmla="*/ 19 w 23"/>
                <a:gd name="T5" fmla="*/ 0 h 8"/>
                <a:gd name="T6" fmla="*/ 15 w 23"/>
                <a:gd name="T7" fmla="*/ 0 h 8"/>
                <a:gd name="T8" fmla="*/ 11 w 23"/>
                <a:gd name="T9" fmla="*/ 0 h 8"/>
                <a:gd name="T10" fmla="*/ 7 w 23"/>
                <a:gd name="T11" fmla="*/ 0 h 8"/>
                <a:gd name="T12" fmla="*/ 4 w 23"/>
                <a:gd name="T13" fmla="*/ 0 h 8"/>
                <a:gd name="T14" fmla="*/ 4 w 23"/>
                <a:gd name="T15" fmla="*/ 4 h 8"/>
                <a:gd name="T16" fmla="*/ 0 w 23"/>
                <a:gd name="T17" fmla="*/ 8 h 8"/>
                <a:gd name="T18" fmla="*/ 23 w 2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
                  <a:moveTo>
                    <a:pt x="23" y="8"/>
                  </a:moveTo>
                  <a:lnTo>
                    <a:pt x="23" y="4"/>
                  </a:lnTo>
                  <a:lnTo>
                    <a:pt x="19" y="0"/>
                  </a:lnTo>
                  <a:lnTo>
                    <a:pt x="15" y="0"/>
                  </a:lnTo>
                  <a:lnTo>
                    <a:pt x="11" y="0"/>
                  </a:lnTo>
                  <a:lnTo>
                    <a:pt x="7" y="0"/>
                  </a:lnTo>
                  <a:lnTo>
                    <a:pt x="4" y="0"/>
                  </a:lnTo>
                  <a:lnTo>
                    <a:pt x="4" y="4"/>
                  </a:lnTo>
                  <a:lnTo>
                    <a:pt x="0" y="8"/>
                  </a:lnTo>
                  <a:lnTo>
                    <a:pt x="2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1" name="Freeform 60"/>
            <p:cNvSpPr>
              <a:spLocks/>
            </p:cNvSpPr>
            <p:nvPr/>
          </p:nvSpPr>
          <p:spPr bwMode="auto">
            <a:xfrm>
              <a:off x="1863725"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2" name="Freeform 61"/>
            <p:cNvSpPr>
              <a:spLocks/>
            </p:cNvSpPr>
            <p:nvPr/>
          </p:nvSpPr>
          <p:spPr bwMode="auto">
            <a:xfrm>
              <a:off x="1863725"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3" name="Freeform 62"/>
            <p:cNvSpPr>
              <a:spLocks/>
            </p:cNvSpPr>
            <p:nvPr/>
          </p:nvSpPr>
          <p:spPr bwMode="auto">
            <a:xfrm>
              <a:off x="1863725"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4" name="Freeform 63"/>
            <p:cNvSpPr>
              <a:spLocks/>
            </p:cNvSpPr>
            <p:nvPr/>
          </p:nvSpPr>
          <p:spPr bwMode="auto">
            <a:xfrm>
              <a:off x="1651000" y="5351780"/>
              <a:ext cx="15240" cy="5080"/>
            </a:xfrm>
            <a:custGeom>
              <a:avLst/>
              <a:gdLst>
                <a:gd name="T0" fmla="*/ 0 w 24"/>
                <a:gd name="T1" fmla="*/ 0 h 8"/>
                <a:gd name="T2" fmla="*/ 4 w 24"/>
                <a:gd name="T3" fmla="*/ 4 h 8"/>
                <a:gd name="T4" fmla="*/ 4 w 24"/>
                <a:gd name="T5" fmla="*/ 8 h 8"/>
                <a:gd name="T6" fmla="*/ 8 w 24"/>
                <a:gd name="T7" fmla="*/ 8 h 8"/>
                <a:gd name="T8" fmla="*/ 12 w 24"/>
                <a:gd name="T9" fmla="*/ 8 h 8"/>
                <a:gd name="T10" fmla="*/ 16 w 24"/>
                <a:gd name="T11" fmla="*/ 8 h 8"/>
                <a:gd name="T12" fmla="*/ 20 w 24"/>
                <a:gd name="T13" fmla="*/ 8 h 8"/>
                <a:gd name="T14" fmla="*/ 24 w 24"/>
                <a:gd name="T15" fmla="*/ 4 h 8"/>
                <a:gd name="T16" fmla="*/ 24 w 24"/>
                <a:gd name="T17" fmla="*/ 0 h 8"/>
                <a:gd name="T18" fmla="*/ 0 w 2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0" y="0"/>
                  </a:moveTo>
                  <a:lnTo>
                    <a:pt x="4" y="4"/>
                  </a:lnTo>
                  <a:lnTo>
                    <a:pt x="4" y="8"/>
                  </a:lnTo>
                  <a:lnTo>
                    <a:pt x="8" y="8"/>
                  </a:lnTo>
                  <a:lnTo>
                    <a:pt x="12" y="8"/>
                  </a:lnTo>
                  <a:lnTo>
                    <a:pt x="16" y="8"/>
                  </a:lnTo>
                  <a:lnTo>
                    <a:pt x="20" y="8"/>
                  </a:lnTo>
                  <a:lnTo>
                    <a:pt x="24" y="4"/>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5" name="Freeform 64"/>
            <p:cNvSpPr>
              <a:spLocks/>
            </p:cNvSpPr>
            <p:nvPr/>
          </p:nvSpPr>
          <p:spPr bwMode="auto">
            <a:xfrm>
              <a:off x="1651000" y="4711065"/>
              <a:ext cx="15240" cy="640715"/>
            </a:xfrm>
            <a:custGeom>
              <a:avLst/>
              <a:gdLst>
                <a:gd name="T0" fmla="*/ 12 w 24"/>
                <a:gd name="T1" fmla="*/ 0 h 1009"/>
                <a:gd name="T2" fmla="*/ 0 w 24"/>
                <a:gd name="T3" fmla="*/ 0 h 1009"/>
                <a:gd name="T4" fmla="*/ 0 w 24"/>
                <a:gd name="T5" fmla="*/ 1009 h 1009"/>
                <a:gd name="T6" fmla="*/ 24 w 24"/>
                <a:gd name="T7" fmla="*/ 1009 h 1009"/>
                <a:gd name="T8" fmla="*/ 24 w 24"/>
                <a:gd name="T9" fmla="*/ 0 h 1009"/>
                <a:gd name="T10" fmla="*/ 12 w 24"/>
                <a:gd name="T11" fmla="*/ 0 h 1009"/>
              </a:gdLst>
              <a:ahLst/>
              <a:cxnLst>
                <a:cxn ang="0">
                  <a:pos x="T0" y="T1"/>
                </a:cxn>
                <a:cxn ang="0">
                  <a:pos x="T2" y="T3"/>
                </a:cxn>
                <a:cxn ang="0">
                  <a:pos x="T4" y="T5"/>
                </a:cxn>
                <a:cxn ang="0">
                  <a:pos x="T6" y="T7"/>
                </a:cxn>
                <a:cxn ang="0">
                  <a:pos x="T8" y="T9"/>
                </a:cxn>
                <a:cxn ang="0">
                  <a:pos x="T10" y="T11"/>
                </a:cxn>
              </a:cxnLst>
              <a:rect l="0" t="0" r="r" b="b"/>
              <a:pathLst>
                <a:path w="24" h="1009">
                  <a:moveTo>
                    <a:pt x="12" y="0"/>
                  </a:moveTo>
                  <a:lnTo>
                    <a:pt x="0" y="0"/>
                  </a:lnTo>
                  <a:lnTo>
                    <a:pt x="0" y="1009"/>
                  </a:lnTo>
                  <a:lnTo>
                    <a:pt x="24" y="1009"/>
                  </a:lnTo>
                  <a:lnTo>
                    <a:pt x="24" y="0"/>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6" name="Freeform 65"/>
            <p:cNvSpPr>
              <a:spLocks/>
            </p:cNvSpPr>
            <p:nvPr/>
          </p:nvSpPr>
          <p:spPr bwMode="auto">
            <a:xfrm>
              <a:off x="1651000" y="4705985"/>
              <a:ext cx="15240" cy="5080"/>
            </a:xfrm>
            <a:custGeom>
              <a:avLst/>
              <a:gdLst>
                <a:gd name="T0" fmla="*/ 24 w 24"/>
                <a:gd name="T1" fmla="*/ 8 h 8"/>
                <a:gd name="T2" fmla="*/ 24 w 24"/>
                <a:gd name="T3" fmla="*/ 4 h 8"/>
                <a:gd name="T4" fmla="*/ 20 w 24"/>
                <a:gd name="T5" fmla="*/ 0 h 8"/>
                <a:gd name="T6" fmla="*/ 16 w 24"/>
                <a:gd name="T7" fmla="*/ 0 h 8"/>
                <a:gd name="T8" fmla="*/ 12 w 24"/>
                <a:gd name="T9" fmla="*/ 0 h 8"/>
                <a:gd name="T10" fmla="*/ 8 w 24"/>
                <a:gd name="T11" fmla="*/ 0 h 8"/>
                <a:gd name="T12" fmla="*/ 4 w 24"/>
                <a:gd name="T13" fmla="*/ 0 h 8"/>
                <a:gd name="T14" fmla="*/ 4 w 24"/>
                <a:gd name="T15" fmla="*/ 4 h 8"/>
                <a:gd name="T16" fmla="*/ 0 w 24"/>
                <a:gd name="T17" fmla="*/ 8 h 8"/>
                <a:gd name="T18" fmla="*/ 24 w 2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
                  <a:moveTo>
                    <a:pt x="24" y="8"/>
                  </a:moveTo>
                  <a:lnTo>
                    <a:pt x="24" y="4"/>
                  </a:lnTo>
                  <a:lnTo>
                    <a:pt x="20" y="0"/>
                  </a:lnTo>
                  <a:lnTo>
                    <a:pt x="16" y="0"/>
                  </a:lnTo>
                  <a:lnTo>
                    <a:pt x="12" y="0"/>
                  </a:lnTo>
                  <a:lnTo>
                    <a:pt x="8" y="0"/>
                  </a:lnTo>
                  <a:lnTo>
                    <a:pt x="4" y="0"/>
                  </a:lnTo>
                  <a:lnTo>
                    <a:pt x="4" y="4"/>
                  </a:lnTo>
                  <a:lnTo>
                    <a:pt x="0" y="8"/>
                  </a:lnTo>
                  <a:lnTo>
                    <a:pt x="24"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7" name="Freeform 66"/>
            <p:cNvSpPr>
              <a:spLocks/>
            </p:cNvSpPr>
            <p:nvPr/>
          </p:nvSpPr>
          <p:spPr bwMode="auto">
            <a:xfrm>
              <a:off x="1438275" y="4711065"/>
              <a:ext cx="14605" cy="6985"/>
            </a:xfrm>
            <a:custGeom>
              <a:avLst/>
              <a:gdLst>
                <a:gd name="T0" fmla="*/ 0 w 23"/>
                <a:gd name="T1" fmla="*/ 0 h 11"/>
                <a:gd name="T2" fmla="*/ 4 w 23"/>
                <a:gd name="T3" fmla="*/ 7 h 11"/>
                <a:gd name="T4" fmla="*/ 4 w 23"/>
                <a:gd name="T5" fmla="*/ 11 h 11"/>
                <a:gd name="T6" fmla="*/ 8 w 23"/>
                <a:gd name="T7" fmla="*/ 11 h 11"/>
                <a:gd name="T8" fmla="*/ 12 w 23"/>
                <a:gd name="T9" fmla="*/ 11 h 11"/>
                <a:gd name="T10" fmla="*/ 16 w 23"/>
                <a:gd name="T11" fmla="*/ 11 h 11"/>
                <a:gd name="T12" fmla="*/ 20 w 23"/>
                <a:gd name="T13" fmla="*/ 11 h 11"/>
                <a:gd name="T14" fmla="*/ 23 w 23"/>
                <a:gd name="T15" fmla="*/ 7 h 11"/>
                <a:gd name="T16" fmla="*/ 23 w 23"/>
                <a:gd name="T17" fmla="*/ 0 h 11"/>
                <a:gd name="T18" fmla="*/ 0 w 2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1">
                  <a:moveTo>
                    <a:pt x="0" y="0"/>
                  </a:moveTo>
                  <a:lnTo>
                    <a:pt x="4" y="7"/>
                  </a:lnTo>
                  <a:lnTo>
                    <a:pt x="4" y="11"/>
                  </a:lnTo>
                  <a:lnTo>
                    <a:pt x="8" y="11"/>
                  </a:lnTo>
                  <a:lnTo>
                    <a:pt x="12" y="11"/>
                  </a:lnTo>
                  <a:lnTo>
                    <a:pt x="16" y="11"/>
                  </a:lnTo>
                  <a:lnTo>
                    <a:pt x="20" y="11"/>
                  </a:lnTo>
                  <a:lnTo>
                    <a:pt x="23" y="7"/>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69" name="Freeform 68"/>
            <p:cNvSpPr>
              <a:spLocks/>
            </p:cNvSpPr>
            <p:nvPr/>
          </p:nvSpPr>
          <p:spPr bwMode="auto">
            <a:xfrm>
              <a:off x="1438275" y="1489710"/>
              <a:ext cx="14605" cy="7620"/>
            </a:xfrm>
            <a:custGeom>
              <a:avLst/>
              <a:gdLst>
                <a:gd name="T0" fmla="*/ 23 w 23"/>
                <a:gd name="T1" fmla="*/ 12 h 12"/>
                <a:gd name="T2" fmla="*/ 23 w 23"/>
                <a:gd name="T3" fmla="*/ 4 h 12"/>
                <a:gd name="T4" fmla="*/ 20 w 23"/>
                <a:gd name="T5" fmla="*/ 0 h 12"/>
                <a:gd name="T6" fmla="*/ 16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20" y="0"/>
                  </a:lnTo>
                  <a:lnTo>
                    <a:pt x="16"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0" name="Freeform 69"/>
            <p:cNvSpPr>
              <a:spLocks/>
            </p:cNvSpPr>
            <p:nvPr/>
          </p:nvSpPr>
          <p:spPr bwMode="auto">
            <a:xfrm>
              <a:off x="1438275" y="1489710"/>
              <a:ext cx="7620" cy="14605"/>
            </a:xfrm>
            <a:custGeom>
              <a:avLst/>
              <a:gdLst>
                <a:gd name="T0" fmla="*/ 12 w 12"/>
                <a:gd name="T1" fmla="*/ 0 h 23"/>
                <a:gd name="T2" fmla="*/ 8 w 12"/>
                <a:gd name="T3" fmla="*/ 0 h 23"/>
                <a:gd name="T4" fmla="*/ 4 w 12"/>
                <a:gd name="T5" fmla="*/ 4 h 23"/>
                <a:gd name="T6" fmla="*/ 0 w 12"/>
                <a:gd name="T7" fmla="*/ 8 h 23"/>
                <a:gd name="T8" fmla="*/ 0 w 12"/>
                <a:gd name="T9" fmla="*/ 12 h 23"/>
                <a:gd name="T10" fmla="*/ 0 w 12"/>
                <a:gd name="T11" fmla="*/ 16 h 23"/>
                <a:gd name="T12" fmla="*/ 4 w 12"/>
                <a:gd name="T13" fmla="*/ 19 h 23"/>
                <a:gd name="T14" fmla="*/ 8 w 12"/>
                <a:gd name="T15" fmla="*/ 19 h 23"/>
                <a:gd name="T16" fmla="*/ 12 w 12"/>
                <a:gd name="T17" fmla="*/ 23 h 23"/>
                <a:gd name="T18" fmla="*/ 12 w 12"/>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12" y="0"/>
                  </a:moveTo>
                  <a:lnTo>
                    <a:pt x="8" y="0"/>
                  </a:lnTo>
                  <a:lnTo>
                    <a:pt x="4" y="4"/>
                  </a:lnTo>
                  <a:lnTo>
                    <a:pt x="0" y="8"/>
                  </a:lnTo>
                  <a:lnTo>
                    <a:pt x="0" y="12"/>
                  </a:lnTo>
                  <a:lnTo>
                    <a:pt x="0" y="16"/>
                  </a:lnTo>
                  <a:lnTo>
                    <a:pt x="4" y="19"/>
                  </a:lnTo>
                  <a:lnTo>
                    <a:pt x="8" y="19"/>
                  </a:lnTo>
                  <a:lnTo>
                    <a:pt x="12" y="23"/>
                  </a:lnTo>
                  <a:lnTo>
                    <a:pt x="12"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2" name="Freeform 71"/>
            <p:cNvSpPr>
              <a:spLocks/>
            </p:cNvSpPr>
            <p:nvPr/>
          </p:nvSpPr>
          <p:spPr bwMode="auto">
            <a:xfrm>
              <a:off x="4638675" y="1489710"/>
              <a:ext cx="7620" cy="14605"/>
            </a:xfrm>
            <a:custGeom>
              <a:avLst/>
              <a:gdLst>
                <a:gd name="T0" fmla="*/ 0 w 12"/>
                <a:gd name="T1" fmla="*/ 23 h 23"/>
                <a:gd name="T2" fmla="*/ 8 w 12"/>
                <a:gd name="T3" fmla="*/ 19 h 23"/>
                <a:gd name="T4" fmla="*/ 12 w 12"/>
                <a:gd name="T5" fmla="*/ 19 h 23"/>
                <a:gd name="T6" fmla="*/ 12 w 12"/>
                <a:gd name="T7" fmla="*/ 16 h 23"/>
                <a:gd name="T8" fmla="*/ 12 w 12"/>
                <a:gd name="T9" fmla="*/ 12 h 23"/>
                <a:gd name="T10" fmla="*/ 12 w 12"/>
                <a:gd name="T11" fmla="*/ 8 h 23"/>
                <a:gd name="T12" fmla="*/ 12 w 12"/>
                <a:gd name="T13" fmla="*/ 4 h 23"/>
                <a:gd name="T14" fmla="*/ 8 w 12"/>
                <a:gd name="T15" fmla="*/ 0 h 23"/>
                <a:gd name="T16" fmla="*/ 0 w 12"/>
                <a:gd name="T17" fmla="*/ 0 h 23"/>
                <a:gd name="T18" fmla="*/ 0 w 1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3">
                  <a:moveTo>
                    <a:pt x="0" y="23"/>
                  </a:moveTo>
                  <a:lnTo>
                    <a:pt x="8" y="19"/>
                  </a:lnTo>
                  <a:lnTo>
                    <a:pt x="12" y="19"/>
                  </a:lnTo>
                  <a:lnTo>
                    <a:pt x="12" y="16"/>
                  </a:lnTo>
                  <a:lnTo>
                    <a:pt x="12" y="12"/>
                  </a:lnTo>
                  <a:lnTo>
                    <a:pt x="12" y="8"/>
                  </a:lnTo>
                  <a:lnTo>
                    <a:pt x="12" y="4"/>
                  </a:lnTo>
                  <a:lnTo>
                    <a:pt x="8" y="0"/>
                  </a:lnTo>
                  <a:lnTo>
                    <a:pt x="0" y="0"/>
                  </a:lnTo>
                  <a:lnTo>
                    <a:pt x="0" y="23"/>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3" name="Freeform 72"/>
            <p:cNvSpPr>
              <a:spLocks/>
            </p:cNvSpPr>
            <p:nvPr/>
          </p:nvSpPr>
          <p:spPr bwMode="auto">
            <a:xfrm>
              <a:off x="0" y="3320415"/>
              <a:ext cx="12700" cy="7620"/>
            </a:xfrm>
            <a:custGeom>
              <a:avLst/>
              <a:gdLst>
                <a:gd name="T0" fmla="*/ 20 w 20"/>
                <a:gd name="T1" fmla="*/ 12 h 12"/>
                <a:gd name="T2" fmla="*/ 20 w 20"/>
                <a:gd name="T3" fmla="*/ 8 h 12"/>
                <a:gd name="T4" fmla="*/ 16 w 20"/>
                <a:gd name="T5" fmla="*/ 4 h 12"/>
                <a:gd name="T6" fmla="*/ 16 w 20"/>
                <a:gd name="T7" fmla="*/ 4 h 12"/>
                <a:gd name="T8" fmla="*/ 8 w 20"/>
                <a:gd name="T9" fmla="*/ 0 h 12"/>
                <a:gd name="T10" fmla="*/ 4 w 20"/>
                <a:gd name="T11" fmla="*/ 4 h 12"/>
                <a:gd name="T12" fmla="*/ 0 w 20"/>
                <a:gd name="T13" fmla="*/ 4 h 12"/>
                <a:gd name="T14" fmla="*/ 0 w 20"/>
                <a:gd name="T15" fmla="*/ 8 h 12"/>
                <a:gd name="T16" fmla="*/ 0 w 20"/>
                <a:gd name="T17" fmla="*/ 12 h 12"/>
                <a:gd name="T18" fmla="*/ 20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12"/>
                  </a:moveTo>
                  <a:lnTo>
                    <a:pt x="20" y="8"/>
                  </a:lnTo>
                  <a:lnTo>
                    <a:pt x="16" y="4"/>
                  </a:lnTo>
                  <a:lnTo>
                    <a:pt x="16" y="4"/>
                  </a:lnTo>
                  <a:lnTo>
                    <a:pt x="8" y="0"/>
                  </a:lnTo>
                  <a:lnTo>
                    <a:pt x="4" y="4"/>
                  </a:lnTo>
                  <a:lnTo>
                    <a:pt x="0" y="4"/>
                  </a:lnTo>
                  <a:lnTo>
                    <a:pt x="0" y="8"/>
                  </a:lnTo>
                  <a:lnTo>
                    <a:pt x="0" y="12"/>
                  </a:lnTo>
                  <a:lnTo>
                    <a:pt x="20"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4" name="Freeform 73"/>
            <p:cNvSpPr>
              <a:spLocks/>
            </p:cNvSpPr>
            <p:nvPr/>
          </p:nvSpPr>
          <p:spPr bwMode="auto">
            <a:xfrm>
              <a:off x="-1" y="3328035"/>
              <a:ext cx="4639945" cy="2023745"/>
            </a:xfrm>
            <a:custGeom>
              <a:avLst/>
              <a:gdLst>
                <a:gd name="T0" fmla="*/ 8 w 20"/>
                <a:gd name="T1" fmla="*/ 3187 h 3187"/>
                <a:gd name="T2" fmla="*/ 20 w 20"/>
                <a:gd name="T3" fmla="*/ 3187 h 3187"/>
                <a:gd name="T4" fmla="*/ 20 w 20"/>
                <a:gd name="T5" fmla="*/ 0 h 3187"/>
                <a:gd name="T6" fmla="*/ 0 w 20"/>
                <a:gd name="T7" fmla="*/ 0 h 3187"/>
                <a:gd name="T8" fmla="*/ 0 w 20"/>
                <a:gd name="T9" fmla="*/ 3187 h 3187"/>
                <a:gd name="T10" fmla="*/ 8 w 20"/>
                <a:gd name="T11" fmla="*/ 3187 h 3187"/>
              </a:gdLst>
              <a:ahLst/>
              <a:cxnLst>
                <a:cxn ang="0">
                  <a:pos x="T0" y="T1"/>
                </a:cxn>
                <a:cxn ang="0">
                  <a:pos x="T2" y="T3"/>
                </a:cxn>
                <a:cxn ang="0">
                  <a:pos x="T4" y="T5"/>
                </a:cxn>
                <a:cxn ang="0">
                  <a:pos x="T6" y="T7"/>
                </a:cxn>
                <a:cxn ang="0">
                  <a:pos x="T8" y="T9"/>
                </a:cxn>
                <a:cxn ang="0">
                  <a:pos x="T10" y="T11"/>
                </a:cxn>
              </a:cxnLst>
              <a:rect l="0" t="0" r="r" b="b"/>
              <a:pathLst>
                <a:path w="20" h="3187">
                  <a:moveTo>
                    <a:pt x="8" y="3187"/>
                  </a:moveTo>
                  <a:lnTo>
                    <a:pt x="20" y="3187"/>
                  </a:lnTo>
                  <a:lnTo>
                    <a:pt x="20" y="0"/>
                  </a:lnTo>
                  <a:lnTo>
                    <a:pt x="0" y="0"/>
                  </a:lnTo>
                  <a:lnTo>
                    <a:pt x="0" y="3187"/>
                  </a:lnTo>
                  <a:lnTo>
                    <a:pt x="8" y="3187"/>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5" name="Freeform 74"/>
            <p:cNvSpPr>
              <a:spLocks/>
            </p:cNvSpPr>
            <p:nvPr/>
          </p:nvSpPr>
          <p:spPr bwMode="auto">
            <a:xfrm>
              <a:off x="0" y="5351780"/>
              <a:ext cx="12700" cy="5080"/>
            </a:xfrm>
            <a:custGeom>
              <a:avLst/>
              <a:gdLst>
                <a:gd name="T0" fmla="*/ 0 w 20"/>
                <a:gd name="T1" fmla="*/ 0 h 8"/>
                <a:gd name="T2" fmla="*/ 0 w 20"/>
                <a:gd name="T3" fmla="*/ 4 h 8"/>
                <a:gd name="T4" fmla="*/ 0 w 20"/>
                <a:gd name="T5" fmla="*/ 8 h 8"/>
                <a:gd name="T6" fmla="*/ 4 w 20"/>
                <a:gd name="T7" fmla="*/ 8 h 8"/>
                <a:gd name="T8" fmla="*/ 8 w 20"/>
                <a:gd name="T9" fmla="*/ 8 h 8"/>
                <a:gd name="T10" fmla="*/ 16 w 20"/>
                <a:gd name="T11" fmla="*/ 8 h 8"/>
                <a:gd name="T12" fmla="*/ 16 w 20"/>
                <a:gd name="T13" fmla="*/ 8 h 8"/>
                <a:gd name="T14" fmla="*/ 20 w 20"/>
                <a:gd name="T15" fmla="*/ 4 h 8"/>
                <a:gd name="T16" fmla="*/ 20 w 20"/>
                <a:gd name="T17" fmla="*/ 0 h 8"/>
                <a:gd name="T18" fmla="*/ 0 w 2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0" y="0"/>
                  </a:moveTo>
                  <a:lnTo>
                    <a:pt x="0" y="4"/>
                  </a:lnTo>
                  <a:lnTo>
                    <a:pt x="0" y="8"/>
                  </a:lnTo>
                  <a:lnTo>
                    <a:pt x="4" y="8"/>
                  </a:lnTo>
                  <a:lnTo>
                    <a:pt x="8" y="8"/>
                  </a:lnTo>
                  <a:lnTo>
                    <a:pt x="16" y="8"/>
                  </a:lnTo>
                  <a:lnTo>
                    <a:pt x="16" y="8"/>
                  </a:lnTo>
                  <a:lnTo>
                    <a:pt x="20" y="4"/>
                  </a:lnTo>
                  <a:lnTo>
                    <a:pt x="20"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6" name="Freeform 75"/>
            <p:cNvSpPr>
              <a:spLocks/>
            </p:cNvSpPr>
            <p:nvPr/>
          </p:nvSpPr>
          <p:spPr bwMode="auto">
            <a:xfrm>
              <a:off x="1651000" y="1492250"/>
              <a:ext cx="12700" cy="12065"/>
            </a:xfrm>
            <a:custGeom>
              <a:avLst/>
              <a:gdLst>
                <a:gd name="T0" fmla="*/ 4 w 20"/>
                <a:gd name="T1" fmla="*/ 0 h 19"/>
                <a:gd name="T2" fmla="*/ 0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0"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7" name="Freeform 76"/>
            <p:cNvSpPr>
              <a:spLocks/>
            </p:cNvSpPr>
            <p:nvPr/>
          </p:nvSpPr>
          <p:spPr bwMode="auto">
            <a:xfrm>
              <a:off x="1653540" y="0"/>
              <a:ext cx="1499870" cy="1501775"/>
            </a:xfrm>
            <a:custGeom>
              <a:avLst/>
              <a:gdLst>
                <a:gd name="T0" fmla="*/ 2354 w 2362"/>
                <a:gd name="T1" fmla="*/ 12 h 2365"/>
                <a:gd name="T2" fmla="*/ 2347 w 2362"/>
                <a:gd name="T3" fmla="*/ 0 h 2365"/>
                <a:gd name="T4" fmla="*/ 0 w 2362"/>
                <a:gd name="T5" fmla="*/ 2350 h 2365"/>
                <a:gd name="T6" fmla="*/ 16 w 2362"/>
                <a:gd name="T7" fmla="*/ 2365 h 2365"/>
                <a:gd name="T8" fmla="*/ 2362 w 2362"/>
                <a:gd name="T9" fmla="*/ 20 h 2365"/>
                <a:gd name="T10" fmla="*/ 2354 w 2362"/>
                <a:gd name="T11" fmla="*/ 12 h 2365"/>
              </a:gdLst>
              <a:ahLst/>
              <a:cxnLst>
                <a:cxn ang="0">
                  <a:pos x="T0" y="T1"/>
                </a:cxn>
                <a:cxn ang="0">
                  <a:pos x="T2" y="T3"/>
                </a:cxn>
                <a:cxn ang="0">
                  <a:pos x="T4" y="T5"/>
                </a:cxn>
                <a:cxn ang="0">
                  <a:pos x="T6" y="T7"/>
                </a:cxn>
                <a:cxn ang="0">
                  <a:pos x="T8" y="T9"/>
                </a:cxn>
                <a:cxn ang="0">
                  <a:pos x="T10" y="T11"/>
                </a:cxn>
              </a:cxnLst>
              <a:rect l="0" t="0" r="r" b="b"/>
              <a:pathLst>
                <a:path w="2362" h="2365">
                  <a:moveTo>
                    <a:pt x="2354" y="12"/>
                  </a:moveTo>
                  <a:lnTo>
                    <a:pt x="2347" y="0"/>
                  </a:lnTo>
                  <a:lnTo>
                    <a:pt x="0" y="2350"/>
                  </a:lnTo>
                  <a:lnTo>
                    <a:pt x="16" y="2365"/>
                  </a:lnTo>
                  <a:lnTo>
                    <a:pt x="2362" y="20"/>
                  </a:lnTo>
                  <a:lnTo>
                    <a:pt x="235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8" name="Freeform 77"/>
            <p:cNvSpPr>
              <a:spLocks/>
            </p:cNvSpPr>
            <p:nvPr/>
          </p:nvSpPr>
          <p:spPr bwMode="auto">
            <a:xfrm>
              <a:off x="3143885" y="0"/>
              <a:ext cx="12065" cy="12700"/>
            </a:xfrm>
            <a:custGeom>
              <a:avLst/>
              <a:gdLst>
                <a:gd name="T0" fmla="*/ 15 w 19"/>
                <a:gd name="T1" fmla="*/ 20 h 20"/>
                <a:gd name="T2" fmla="*/ 19 w 19"/>
                <a:gd name="T3" fmla="*/ 16 h 20"/>
                <a:gd name="T4" fmla="*/ 19 w 19"/>
                <a:gd name="T5" fmla="*/ 8 h 20"/>
                <a:gd name="T6" fmla="*/ 19 w 19"/>
                <a:gd name="T7" fmla="*/ 4 h 20"/>
                <a:gd name="T8" fmla="*/ 15 w 19"/>
                <a:gd name="T9" fmla="*/ 0 h 20"/>
                <a:gd name="T10" fmla="*/ 15 w 19"/>
                <a:gd name="T11" fmla="*/ 0 h 20"/>
                <a:gd name="T12" fmla="*/ 11 w 19"/>
                <a:gd name="T13" fmla="*/ 0 h 20"/>
                <a:gd name="T14" fmla="*/ 3 w 19"/>
                <a:gd name="T15" fmla="*/ 0 h 20"/>
                <a:gd name="T16" fmla="*/ 0 w 19"/>
                <a:gd name="T17" fmla="*/ 0 h 20"/>
                <a:gd name="T18" fmla="*/ 15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5" y="20"/>
                  </a:moveTo>
                  <a:lnTo>
                    <a:pt x="19" y="16"/>
                  </a:lnTo>
                  <a:lnTo>
                    <a:pt x="19" y="8"/>
                  </a:lnTo>
                  <a:lnTo>
                    <a:pt x="19" y="4"/>
                  </a:lnTo>
                  <a:lnTo>
                    <a:pt x="15" y="0"/>
                  </a:lnTo>
                  <a:lnTo>
                    <a:pt x="15" y="0"/>
                  </a:lnTo>
                  <a:lnTo>
                    <a:pt x="11" y="0"/>
                  </a:lnTo>
                  <a:lnTo>
                    <a:pt x="3" y="0"/>
                  </a:lnTo>
                  <a:lnTo>
                    <a:pt x="0" y="0"/>
                  </a:lnTo>
                  <a:lnTo>
                    <a:pt x="15"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79" name="Freeform 78"/>
            <p:cNvSpPr>
              <a:spLocks/>
            </p:cNvSpPr>
            <p:nvPr/>
          </p:nvSpPr>
          <p:spPr bwMode="auto">
            <a:xfrm>
              <a:off x="4633595" y="1492250"/>
              <a:ext cx="12700" cy="12065"/>
            </a:xfrm>
            <a:custGeom>
              <a:avLst/>
              <a:gdLst>
                <a:gd name="T0" fmla="*/ 0 w 20"/>
                <a:gd name="T1" fmla="*/ 15 h 19"/>
                <a:gd name="T2" fmla="*/ 4 w 20"/>
                <a:gd name="T3" fmla="*/ 19 h 19"/>
                <a:gd name="T4" fmla="*/ 12 w 20"/>
                <a:gd name="T5" fmla="*/ 19 h 19"/>
                <a:gd name="T6" fmla="*/ 16 w 20"/>
                <a:gd name="T7" fmla="*/ 15 h 19"/>
                <a:gd name="T8" fmla="*/ 20 w 20"/>
                <a:gd name="T9" fmla="*/ 15 h 19"/>
                <a:gd name="T10" fmla="*/ 20 w 20"/>
                <a:gd name="T11" fmla="*/ 12 h 19"/>
                <a:gd name="T12" fmla="*/ 20 w 20"/>
                <a:gd name="T13" fmla="*/ 8 h 19"/>
                <a:gd name="T14" fmla="*/ 20 w 20"/>
                <a:gd name="T15" fmla="*/ 4 h 19"/>
                <a:gd name="T16" fmla="*/ 20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20" y="15"/>
                  </a:lnTo>
                  <a:lnTo>
                    <a:pt x="20" y="12"/>
                  </a:lnTo>
                  <a:lnTo>
                    <a:pt x="20" y="8"/>
                  </a:lnTo>
                  <a:lnTo>
                    <a:pt x="20" y="4"/>
                  </a:lnTo>
                  <a:lnTo>
                    <a:pt x="20"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0" name="Freeform 79"/>
            <p:cNvSpPr>
              <a:spLocks/>
            </p:cNvSpPr>
            <p:nvPr/>
          </p:nvSpPr>
          <p:spPr bwMode="auto">
            <a:xfrm>
              <a:off x="3143885" y="0"/>
              <a:ext cx="1502410" cy="1501775"/>
            </a:xfrm>
            <a:custGeom>
              <a:avLst/>
              <a:gdLst>
                <a:gd name="T0" fmla="*/ 7 w 2366"/>
                <a:gd name="T1" fmla="*/ 12 h 2365"/>
                <a:gd name="T2" fmla="*/ 0 w 2366"/>
                <a:gd name="T3" fmla="*/ 20 h 2365"/>
                <a:gd name="T4" fmla="*/ 2346 w 2366"/>
                <a:gd name="T5" fmla="*/ 2365 h 2365"/>
                <a:gd name="T6" fmla="*/ 2366 w 2366"/>
                <a:gd name="T7" fmla="*/ 2350 h 2365"/>
                <a:gd name="T8" fmla="*/ 15 w 2366"/>
                <a:gd name="T9" fmla="*/ 0 h 2365"/>
                <a:gd name="T10" fmla="*/ 7 w 2366"/>
                <a:gd name="T11" fmla="*/ 12 h 2365"/>
              </a:gdLst>
              <a:ahLst/>
              <a:cxnLst>
                <a:cxn ang="0">
                  <a:pos x="T0" y="T1"/>
                </a:cxn>
                <a:cxn ang="0">
                  <a:pos x="T2" y="T3"/>
                </a:cxn>
                <a:cxn ang="0">
                  <a:pos x="T4" y="T5"/>
                </a:cxn>
                <a:cxn ang="0">
                  <a:pos x="T6" y="T7"/>
                </a:cxn>
                <a:cxn ang="0">
                  <a:pos x="T8" y="T9"/>
                </a:cxn>
                <a:cxn ang="0">
                  <a:pos x="T10" y="T11"/>
                </a:cxn>
              </a:cxnLst>
              <a:rect l="0" t="0" r="r" b="b"/>
              <a:pathLst>
                <a:path w="2366" h="2365">
                  <a:moveTo>
                    <a:pt x="7" y="12"/>
                  </a:moveTo>
                  <a:lnTo>
                    <a:pt x="0" y="20"/>
                  </a:lnTo>
                  <a:lnTo>
                    <a:pt x="2346" y="2365"/>
                  </a:lnTo>
                  <a:lnTo>
                    <a:pt x="2366" y="2350"/>
                  </a:lnTo>
                  <a:lnTo>
                    <a:pt x="15" y="0"/>
                  </a:lnTo>
                  <a:lnTo>
                    <a:pt x="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1" name="Freeform 80"/>
            <p:cNvSpPr>
              <a:spLocks/>
            </p:cNvSpPr>
            <p:nvPr/>
          </p:nvSpPr>
          <p:spPr bwMode="auto">
            <a:xfrm>
              <a:off x="3141345" y="0"/>
              <a:ext cx="12065" cy="12700"/>
            </a:xfrm>
            <a:custGeom>
              <a:avLst/>
              <a:gdLst>
                <a:gd name="T0" fmla="*/ 19 w 19"/>
                <a:gd name="T1" fmla="*/ 0 h 20"/>
                <a:gd name="T2" fmla="*/ 15 w 19"/>
                <a:gd name="T3" fmla="*/ 0 h 20"/>
                <a:gd name="T4" fmla="*/ 11 w 19"/>
                <a:gd name="T5" fmla="*/ 0 h 20"/>
                <a:gd name="T6" fmla="*/ 7 w 19"/>
                <a:gd name="T7" fmla="*/ 0 h 20"/>
                <a:gd name="T8" fmla="*/ 4 w 19"/>
                <a:gd name="T9" fmla="*/ 0 h 20"/>
                <a:gd name="T10" fmla="*/ 4 w 19"/>
                <a:gd name="T11" fmla="*/ 4 h 20"/>
                <a:gd name="T12" fmla="*/ 0 w 19"/>
                <a:gd name="T13" fmla="*/ 8 h 20"/>
                <a:gd name="T14" fmla="*/ 4 w 19"/>
                <a:gd name="T15" fmla="*/ 16 h 20"/>
                <a:gd name="T16" fmla="*/ 4 w 19"/>
                <a:gd name="T17" fmla="*/ 20 h 20"/>
                <a:gd name="T18" fmla="*/ 19 w 1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0"/>
                  </a:moveTo>
                  <a:lnTo>
                    <a:pt x="15" y="0"/>
                  </a:lnTo>
                  <a:lnTo>
                    <a:pt x="11" y="0"/>
                  </a:lnTo>
                  <a:lnTo>
                    <a:pt x="7" y="0"/>
                  </a:lnTo>
                  <a:lnTo>
                    <a:pt x="4" y="0"/>
                  </a:lnTo>
                  <a:lnTo>
                    <a:pt x="4" y="4"/>
                  </a:lnTo>
                  <a:lnTo>
                    <a:pt x="0" y="8"/>
                  </a:lnTo>
                  <a:lnTo>
                    <a:pt x="4" y="16"/>
                  </a:lnTo>
                  <a:lnTo>
                    <a:pt x="4" y="20"/>
                  </a:lnTo>
                  <a:lnTo>
                    <a:pt x="19"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2" name="Freeform 81"/>
            <p:cNvSpPr>
              <a:spLocks/>
            </p:cNvSpPr>
            <p:nvPr/>
          </p:nvSpPr>
          <p:spPr bwMode="auto">
            <a:xfrm>
              <a:off x="1863725" y="1492250"/>
              <a:ext cx="12700" cy="12065"/>
            </a:xfrm>
            <a:custGeom>
              <a:avLst/>
              <a:gdLst>
                <a:gd name="T0" fmla="*/ 4 w 20"/>
                <a:gd name="T1" fmla="*/ 0 h 19"/>
                <a:gd name="T2" fmla="*/ 0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0"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3" name="Freeform 82"/>
            <p:cNvSpPr>
              <a:spLocks/>
            </p:cNvSpPr>
            <p:nvPr/>
          </p:nvSpPr>
          <p:spPr bwMode="auto">
            <a:xfrm>
              <a:off x="1866265" y="106680"/>
              <a:ext cx="1393825" cy="1395095"/>
            </a:xfrm>
            <a:custGeom>
              <a:avLst/>
              <a:gdLst>
                <a:gd name="T0" fmla="*/ 2187 w 2195"/>
                <a:gd name="T1" fmla="*/ 12 h 2197"/>
                <a:gd name="T2" fmla="*/ 2179 w 2195"/>
                <a:gd name="T3" fmla="*/ 0 h 2197"/>
                <a:gd name="T4" fmla="*/ 0 w 2195"/>
                <a:gd name="T5" fmla="*/ 2182 h 2197"/>
                <a:gd name="T6" fmla="*/ 16 w 2195"/>
                <a:gd name="T7" fmla="*/ 2197 h 2197"/>
                <a:gd name="T8" fmla="*/ 2195 w 2195"/>
                <a:gd name="T9" fmla="*/ 19 h 2197"/>
                <a:gd name="T10" fmla="*/ 2187 w 2195"/>
                <a:gd name="T11" fmla="*/ 12 h 2197"/>
              </a:gdLst>
              <a:ahLst/>
              <a:cxnLst>
                <a:cxn ang="0">
                  <a:pos x="T0" y="T1"/>
                </a:cxn>
                <a:cxn ang="0">
                  <a:pos x="T2" y="T3"/>
                </a:cxn>
                <a:cxn ang="0">
                  <a:pos x="T4" y="T5"/>
                </a:cxn>
                <a:cxn ang="0">
                  <a:pos x="T6" y="T7"/>
                </a:cxn>
                <a:cxn ang="0">
                  <a:pos x="T8" y="T9"/>
                </a:cxn>
                <a:cxn ang="0">
                  <a:pos x="T10" y="T11"/>
                </a:cxn>
              </a:cxnLst>
              <a:rect l="0" t="0" r="r" b="b"/>
              <a:pathLst>
                <a:path w="2195" h="2197">
                  <a:moveTo>
                    <a:pt x="2187" y="12"/>
                  </a:moveTo>
                  <a:lnTo>
                    <a:pt x="2179" y="0"/>
                  </a:lnTo>
                  <a:lnTo>
                    <a:pt x="0" y="2182"/>
                  </a:lnTo>
                  <a:lnTo>
                    <a:pt x="16" y="2197"/>
                  </a:lnTo>
                  <a:lnTo>
                    <a:pt x="2195" y="19"/>
                  </a:lnTo>
                  <a:lnTo>
                    <a:pt x="218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4" name="Freeform 83"/>
            <p:cNvSpPr>
              <a:spLocks/>
            </p:cNvSpPr>
            <p:nvPr/>
          </p:nvSpPr>
          <p:spPr bwMode="auto">
            <a:xfrm>
              <a:off x="3249930" y="106680"/>
              <a:ext cx="12700" cy="12065"/>
            </a:xfrm>
            <a:custGeom>
              <a:avLst/>
              <a:gdLst>
                <a:gd name="T0" fmla="*/ 16 w 20"/>
                <a:gd name="T1" fmla="*/ 19 h 19"/>
                <a:gd name="T2" fmla="*/ 20 w 20"/>
                <a:gd name="T3" fmla="*/ 16 h 19"/>
                <a:gd name="T4" fmla="*/ 20 w 20"/>
                <a:gd name="T5" fmla="*/ 8 h 19"/>
                <a:gd name="T6" fmla="*/ 20 w 20"/>
                <a:gd name="T7" fmla="*/ 4 h 19"/>
                <a:gd name="T8" fmla="*/ 16 w 20"/>
                <a:gd name="T9" fmla="*/ 0 h 19"/>
                <a:gd name="T10" fmla="*/ 16 w 20"/>
                <a:gd name="T11" fmla="*/ 0 h 19"/>
                <a:gd name="T12" fmla="*/ 12 w 20"/>
                <a:gd name="T13" fmla="*/ 0 h 19"/>
                <a:gd name="T14" fmla="*/ 4 w 20"/>
                <a:gd name="T15" fmla="*/ 0 h 19"/>
                <a:gd name="T16" fmla="*/ 0 w 20"/>
                <a:gd name="T17" fmla="*/ 0 h 19"/>
                <a:gd name="T18" fmla="*/ 16 w 2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6" y="19"/>
                  </a:moveTo>
                  <a:lnTo>
                    <a:pt x="20" y="16"/>
                  </a:lnTo>
                  <a:lnTo>
                    <a:pt x="20" y="8"/>
                  </a:lnTo>
                  <a:lnTo>
                    <a:pt x="20" y="4"/>
                  </a:lnTo>
                  <a:lnTo>
                    <a:pt x="16" y="0"/>
                  </a:lnTo>
                  <a:lnTo>
                    <a:pt x="16" y="0"/>
                  </a:lnTo>
                  <a:lnTo>
                    <a:pt x="12" y="0"/>
                  </a:lnTo>
                  <a:lnTo>
                    <a:pt x="4" y="0"/>
                  </a:lnTo>
                  <a:lnTo>
                    <a:pt x="0" y="0"/>
                  </a:lnTo>
                  <a:lnTo>
                    <a:pt x="16"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5" name="Freeform 84"/>
            <p:cNvSpPr>
              <a:spLocks/>
            </p:cNvSpPr>
            <p:nvPr/>
          </p:nvSpPr>
          <p:spPr bwMode="auto">
            <a:xfrm>
              <a:off x="2077085" y="1492250"/>
              <a:ext cx="12065" cy="12065"/>
            </a:xfrm>
            <a:custGeom>
              <a:avLst/>
              <a:gdLst>
                <a:gd name="T0" fmla="*/ 4 w 19"/>
                <a:gd name="T1" fmla="*/ 0 h 19"/>
                <a:gd name="T2" fmla="*/ 0 w 19"/>
                <a:gd name="T3" fmla="*/ 4 h 19"/>
                <a:gd name="T4" fmla="*/ 0 w 19"/>
                <a:gd name="T5" fmla="*/ 8 h 19"/>
                <a:gd name="T6" fmla="*/ 4 w 19"/>
                <a:gd name="T7" fmla="*/ 12 h 19"/>
                <a:gd name="T8" fmla="*/ 4 w 19"/>
                <a:gd name="T9" fmla="*/ 15 h 19"/>
                <a:gd name="T10" fmla="*/ 7 w 19"/>
                <a:gd name="T11" fmla="*/ 15 h 19"/>
                <a:gd name="T12" fmla="*/ 11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0" y="4"/>
                  </a:lnTo>
                  <a:lnTo>
                    <a:pt x="0" y="8"/>
                  </a:lnTo>
                  <a:lnTo>
                    <a:pt x="4" y="12"/>
                  </a:lnTo>
                  <a:lnTo>
                    <a:pt x="4" y="15"/>
                  </a:lnTo>
                  <a:lnTo>
                    <a:pt x="7" y="15"/>
                  </a:lnTo>
                  <a:lnTo>
                    <a:pt x="11"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6" name="Freeform 85"/>
            <p:cNvSpPr>
              <a:spLocks/>
            </p:cNvSpPr>
            <p:nvPr/>
          </p:nvSpPr>
          <p:spPr bwMode="auto">
            <a:xfrm>
              <a:off x="2079625" y="213360"/>
              <a:ext cx="1286510" cy="1288415"/>
            </a:xfrm>
            <a:custGeom>
              <a:avLst/>
              <a:gdLst>
                <a:gd name="T0" fmla="*/ 2019 w 2026"/>
                <a:gd name="T1" fmla="*/ 11 h 2029"/>
                <a:gd name="T2" fmla="*/ 2011 w 2026"/>
                <a:gd name="T3" fmla="*/ 0 h 2029"/>
                <a:gd name="T4" fmla="*/ 0 w 2026"/>
                <a:gd name="T5" fmla="*/ 2014 h 2029"/>
                <a:gd name="T6" fmla="*/ 15 w 2026"/>
                <a:gd name="T7" fmla="*/ 2029 h 2029"/>
                <a:gd name="T8" fmla="*/ 2026 w 2026"/>
                <a:gd name="T9" fmla="*/ 19 h 2029"/>
                <a:gd name="T10" fmla="*/ 2019 w 2026"/>
                <a:gd name="T11" fmla="*/ 11 h 2029"/>
              </a:gdLst>
              <a:ahLst/>
              <a:cxnLst>
                <a:cxn ang="0">
                  <a:pos x="T0" y="T1"/>
                </a:cxn>
                <a:cxn ang="0">
                  <a:pos x="T2" y="T3"/>
                </a:cxn>
                <a:cxn ang="0">
                  <a:pos x="T4" y="T5"/>
                </a:cxn>
                <a:cxn ang="0">
                  <a:pos x="T6" y="T7"/>
                </a:cxn>
                <a:cxn ang="0">
                  <a:pos x="T8" y="T9"/>
                </a:cxn>
                <a:cxn ang="0">
                  <a:pos x="T10" y="T11"/>
                </a:cxn>
              </a:cxnLst>
              <a:rect l="0" t="0" r="r" b="b"/>
              <a:pathLst>
                <a:path w="2026" h="2029">
                  <a:moveTo>
                    <a:pt x="2019" y="11"/>
                  </a:moveTo>
                  <a:lnTo>
                    <a:pt x="2011" y="0"/>
                  </a:lnTo>
                  <a:lnTo>
                    <a:pt x="0" y="2014"/>
                  </a:lnTo>
                  <a:lnTo>
                    <a:pt x="15" y="2029"/>
                  </a:lnTo>
                  <a:lnTo>
                    <a:pt x="2026" y="19"/>
                  </a:lnTo>
                  <a:lnTo>
                    <a:pt x="2019"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7" name="Freeform 86"/>
            <p:cNvSpPr>
              <a:spLocks/>
            </p:cNvSpPr>
            <p:nvPr/>
          </p:nvSpPr>
          <p:spPr bwMode="auto">
            <a:xfrm>
              <a:off x="3356610" y="213360"/>
              <a:ext cx="12065" cy="12065"/>
            </a:xfrm>
            <a:custGeom>
              <a:avLst/>
              <a:gdLst>
                <a:gd name="T0" fmla="*/ 15 w 19"/>
                <a:gd name="T1" fmla="*/ 19 h 19"/>
                <a:gd name="T2" fmla="*/ 19 w 19"/>
                <a:gd name="T3" fmla="*/ 15 h 19"/>
                <a:gd name="T4" fmla="*/ 19 w 19"/>
                <a:gd name="T5" fmla="*/ 7 h 19"/>
                <a:gd name="T6" fmla="*/ 19 w 19"/>
                <a:gd name="T7" fmla="*/ 3 h 19"/>
                <a:gd name="T8" fmla="*/ 15 w 19"/>
                <a:gd name="T9" fmla="*/ 0 h 19"/>
                <a:gd name="T10" fmla="*/ 15 w 19"/>
                <a:gd name="T11" fmla="*/ 0 h 19"/>
                <a:gd name="T12" fmla="*/ 11 w 19"/>
                <a:gd name="T13" fmla="*/ 0 h 19"/>
                <a:gd name="T14" fmla="*/ 4 w 19"/>
                <a:gd name="T15" fmla="*/ 0 h 19"/>
                <a:gd name="T16" fmla="*/ 0 w 19"/>
                <a:gd name="T17" fmla="*/ 0 h 19"/>
                <a:gd name="T18" fmla="*/ 15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5" y="19"/>
                  </a:moveTo>
                  <a:lnTo>
                    <a:pt x="19" y="15"/>
                  </a:lnTo>
                  <a:lnTo>
                    <a:pt x="19" y="7"/>
                  </a:lnTo>
                  <a:lnTo>
                    <a:pt x="19" y="3"/>
                  </a:lnTo>
                  <a:lnTo>
                    <a:pt x="15" y="0"/>
                  </a:lnTo>
                  <a:lnTo>
                    <a:pt x="15" y="0"/>
                  </a:lnTo>
                  <a:lnTo>
                    <a:pt x="11" y="0"/>
                  </a:lnTo>
                  <a:lnTo>
                    <a:pt x="4" y="0"/>
                  </a:lnTo>
                  <a:lnTo>
                    <a:pt x="0" y="0"/>
                  </a:lnTo>
                  <a:lnTo>
                    <a:pt x="15"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8" name="Freeform 87"/>
            <p:cNvSpPr>
              <a:spLocks/>
            </p:cNvSpPr>
            <p:nvPr/>
          </p:nvSpPr>
          <p:spPr bwMode="auto">
            <a:xfrm>
              <a:off x="2289810" y="1492250"/>
              <a:ext cx="12065" cy="12065"/>
            </a:xfrm>
            <a:custGeom>
              <a:avLst/>
              <a:gdLst>
                <a:gd name="T0" fmla="*/ 4 w 19"/>
                <a:gd name="T1" fmla="*/ 0 h 19"/>
                <a:gd name="T2" fmla="*/ 4 w 19"/>
                <a:gd name="T3" fmla="*/ 4 h 19"/>
                <a:gd name="T4" fmla="*/ 0 w 19"/>
                <a:gd name="T5" fmla="*/ 8 h 19"/>
                <a:gd name="T6" fmla="*/ 4 w 19"/>
                <a:gd name="T7" fmla="*/ 12 h 19"/>
                <a:gd name="T8" fmla="*/ 4 w 19"/>
                <a:gd name="T9" fmla="*/ 15 h 19"/>
                <a:gd name="T10" fmla="*/ 8 w 19"/>
                <a:gd name="T11" fmla="*/ 15 h 19"/>
                <a:gd name="T12" fmla="*/ 12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4" y="4"/>
                  </a:lnTo>
                  <a:lnTo>
                    <a:pt x="0" y="8"/>
                  </a:lnTo>
                  <a:lnTo>
                    <a:pt x="4" y="12"/>
                  </a:lnTo>
                  <a:lnTo>
                    <a:pt x="4" y="15"/>
                  </a:lnTo>
                  <a:lnTo>
                    <a:pt x="8" y="15"/>
                  </a:lnTo>
                  <a:lnTo>
                    <a:pt x="12"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89" name="Freeform 88"/>
            <p:cNvSpPr>
              <a:spLocks/>
            </p:cNvSpPr>
            <p:nvPr/>
          </p:nvSpPr>
          <p:spPr bwMode="auto">
            <a:xfrm>
              <a:off x="2292350" y="319405"/>
              <a:ext cx="1183005" cy="1182370"/>
            </a:xfrm>
            <a:custGeom>
              <a:avLst/>
              <a:gdLst>
                <a:gd name="T0" fmla="*/ 1851 w 1863"/>
                <a:gd name="T1" fmla="*/ 12 h 1862"/>
                <a:gd name="T2" fmla="*/ 1843 w 1863"/>
                <a:gd name="T3" fmla="*/ 0 h 1862"/>
                <a:gd name="T4" fmla="*/ 0 w 1863"/>
                <a:gd name="T5" fmla="*/ 1847 h 1862"/>
                <a:gd name="T6" fmla="*/ 15 w 1863"/>
                <a:gd name="T7" fmla="*/ 1862 h 1862"/>
                <a:gd name="T8" fmla="*/ 1863 w 1863"/>
                <a:gd name="T9" fmla="*/ 20 h 1862"/>
                <a:gd name="T10" fmla="*/ 1851 w 1863"/>
                <a:gd name="T11" fmla="*/ 12 h 1862"/>
              </a:gdLst>
              <a:ahLst/>
              <a:cxnLst>
                <a:cxn ang="0">
                  <a:pos x="T0" y="T1"/>
                </a:cxn>
                <a:cxn ang="0">
                  <a:pos x="T2" y="T3"/>
                </a:cxn>
                <a:cxn ang="0">
                  <a:pos x="T4" y="T5"/>
                </a:cxn>
                <a:cxn ang="0">
                  <a:pos x="T6" y="T7"/>
                </a:cxn>
                <a:cxn ang="0">
                  <a:pos x="T8" y="T9"/>
                </a:cxn>
                <a:cxn ang="0">
                  <a:pos x="T10" y="T11"/>
                </a:cxn>
              </a:cxnLst>
              <a:rect l="0" t="0" r="r" b="b"/>
              <a:pathLst>
                <a:path w="1863" h="1862">
                  <a:moveTo>
                    <a:pt x="1851" y="12"/>
                  </a:moveTo>
                  <a:lnTo>
                    <a:pt x="1843" y="0"/>
                  </a:lnTo>
                  <a:lnTo>
                    <a:pt x="0" y="1847"/>
                  </a:lnTo>
                  <a:lnTo>
                    <a:pt x="15" y="1862"/>
                  </a:lnTo>
                  <a:lnTo>
                    <a:pt x="1863" y="20"/>
                  </a:lnTo>
                  <a:lnTo>
                    <a:pt x="1851"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0" name="Freeform 89"/>
            <p:cNvSpPr>
              <a:spLocks/>
            </p:cNvSpPr>
            <p:nvPr/>
          </p:nvSpPr>
          <p:spPr bwMode="auto">
            <a:xfrm>
              <a:off x="3462655" y="319405"/>
              <a:ext cx="12700" cy="12700"/>
            </a:xfrm>
            <a:custGeom>
              <a:avLst/>
              <a:gdLst>
                <a:gd name="T0" fmla="*/ 20 w 20"/>
                <a:gd name="T1" fmla="*/ 20 h 20"/>
                <a:gd name="T2" fmla="*/ 20 w 20"/>
                <a:gd name="T3" fmla="*/ 16 h 20"/>
                <a:gd name="T4" fmla="*/ 20 w 20"/>
                <a:gd name="T5" fmla="*/ 8 h 20"/>
                <a:gd name="T6" fmla="*/ 20 w 20"/>
                <a:gd name="T7" fmla="*/ 4 h 20"/>
                <a:gd name="T8" fmla="*/ 16 w 20"/>
                <a:gd name="T9" fmla="*/ 0 h 20"/>
                <a:gd name="T10" fmla="*/ 16 w 20"/>
                <a:gd name="T11" fmla="*/ 0 h 20"/>
                <a:gd name="T12" fmla="*/ 12 w 20"/>
                <a:gd name="T13" fmla="*/ 0 h 20"/>
                <a:gd name="T14" fmla="*/ 4 w 20"/>
                <a:gd name="T15" fmla="*/ 0 h 20"/>
                <a:gd name="T16" fmla="*/ 0 w 20"/>
                <a:gd name="T17" fmla="*/ 0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8"/>
                  </a:lnTo>
                  <a:lnTo>
                    <a:pt x="20" y="4"/>
                  </a:lnTo>
                  <a:lnTo>
                    <a:pt x="16" y="0"/>
                  </a:lnTo>
                  <a:lnTo>
                    <a:pt x="16" y="0"/>
                  </a:lnTo>
                  <a:lnTo>
                    <a:pt x="12" y="0"/>
                  </a:lnTo>
                  <a:lnTo>
                    <a:pt x="4" y="0"/>
                  </a:lnTo>
                  <a:lnTo>
                    <a:pt x="0" y="0"/>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1" name="Freeform 90"/>
            <p:cNvSpPr>
              <a:spLocks/>
            </p:cNvSpPr>
            <p:nvPr/>
          </p:nvSpPr>
          <p:spPr bwMode="auto">
            <a:xfrm>
              <a:off x="2502535" y="1492250"/>
              <a:ext cx="12700" cy="12065"/>
            </a:xfrm>
            <a:custGeom>
              <a:avLst/>
              <a:gdLst>
                <a:gd name="T0" fmla="*/ 4 w 20"/>
                <a:gd name="T1" fmla="*/ 0 h 19"/>
                <a:gd name="T2" fmla="*/ 4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4"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2" name="Freeform 91"/>
            <p:cNvSpPr>
              <a:spLocks/>
            </p:cNvSpPr>
            <p:nvPr/>
          </p:nvSpPr>
          <p:spPr bwMode="auto">
            <a:xfrm>
              <a:off x="2505075" y="426085"/>
              <a:ext cx="1076325" cy="1075690"/>
            </a:xfrm>
            <a:custGeom>
              <a:avLst/>
              <a:gdLst>
                <a:gd name="T0" fmla="*/ 1684 w 1695"/>
                <a:gd name="T1" fmla="*/ 11 h 1694"/>
                <a:gd name="T2" fmla="*/ 1676 w 1695"/>
                <a:gd name="T3" fmla="*/ 0 h 1694"/>
                <a:gd name="T4" fmla="*/ 0 w 1695"/>
                <a:gd name="T5" fmla="*/ 1679 h 1694"/>
                <a:gd name="T6" fmla="*/ 16 w 1695"/>
                <a:gd name="T7" fmla="*/ 1694 h 1694"/>
                <a:gd name="T8" fmla="*/ 1695 w 1695"/>
                <a:gd name="T9" fmla="*/ 19 h 1694"/>
                <a:gd name="T10" fmla="*/ 1684 w 1695"/>
                <a:gd name="T11" fmla="*/ 11 h 1694"/>
              </a:gdLst>
              <a:ahLst/>
              <a:cxnLst>
                <a:cxn ang="0">
                  <a:pos x="T0" y="T1"/>
                </a:cxn>
                <a:cxn ang="0">
                  <a:pos x="T2" y="T3"/>
                </a:cxn>
                <a:cxn ang="0">
                  <a:pos x="T4" y="T5"/>
                </a:cxn>
                <a:cxn ang="0">
                  <a:pos x="T6" y="T7"/>
                </a:cxn>
                <a:cxn ang="0">
                  <a:pos x="T8" y="T9"/>
                </a:cxn>
                <a:cxn ang="0">
                  <a:pos x="T10" y="T11"/>
                </a:cxn>
              </a:cxnLst>
              <a:rect l="0" t="0" r="r" b="b"/>
              <a:pathLst>
                <a:path w="1695" h="1694">
                  <a:moveTo>
                    <a:pt x="1684" y="11"/>
                  </a:moveTo>
                  <a:lnTo>
                    <a:pt x="1676" y="0"/>
                  </a:lnTo>
                  <a:lnTo>
                    <a:pt x="0" y="1679"/>
                  </a:lnTo>
                  <a:lnTo>
                    <a:pt x="16" y="1694"/>
                  </a:lnTo>
                  <a:lnTo>
                    <a:pt x="1695" y="19"/>
                  </a:lnTo>
                  <a:lnTo>
                    <a:pt x="1684"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3" name="Freeform 92"/>
            <p:cNvSpPr>
              <a:spLocks/>
            </p:cNvSpPr>
            <p:nvPr/>
          </p:nvSpPr>
          <p:spPr bwMode="auto">
            <a:xfrm>
              <a:off x="3569335" y="426085"/>
              <a:ext cx="12065" cy="12065"/>
            </a:xfrm>
            <a:custGeom>
              <a:avLst/>
              <a:gdLst>
                <a:gd name="T0" fmla="*/ 19 w 19"/>
                <a:gd name="T1" fmla="*/ 19 h 19"/>
                <a:gd name="T2" fmla="*/ 19 w 19"/>
                <a:gd name="T3" fmla="*/ 15 h 19"/>
                <a:gd name="T4" fmla="*/ 19 w 19"/>
                <a:gd name="T5" fmla="*/ 7 h 19"/>
                <a:gd name="T6" fmla="*/ 19 w 19"/>
                <a:gd name="T7" fmla="*/ 4 h 19"/>
                <a:gd name="T8" fmla="*/ 19 w 19"/>
                <a:gd name="T9" fmla="*/ 0 h 19"/>
                <a:gd name="T10" fmla="*/ 16 w 19"/>
                <a:gd name="T11" fmla="*/ 0 h 19"/>
                <a:gd name="T12" fmla="*/ 12 w 19"/>
                <a:gd name="T13" fmla="*/ 0 h 19"/>
                <a:gd name="T14" fmla="*/ 4 w 19"/>
                <a:gd name="T15" fmla="*/ 0 h 19"/>
                <a:gd name="T16" fmla="*/ 0 w 19"/>
                <a:gd name="T17" fmla="*/ 0 h 19"/>
                <a:gd name="T18" fmla="*/ 19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19"/>
                  </a:moveTo>
                  <a:lnTo>
                    <a:pt x="19" y="15"/>
                  </a:lnTo>
                  <a:lnTo>
                    <a:pt x="19" y="7"/>
                  </a:lnTo>
                  <a:lnTo>
                    <a:pt x="19" y="4"/>
                  </a:lnTo>
                  <a:lnTo>
                    <a:pt x="19" y="0"/>
                  </a:lnTo>
                  <a:lnTo>
                    <a:pt x="16" y="0"/>
                  </a:lnTo>
                  <a:lnTo>
                    <a:pt x="12" y="0"/>
                  </a:lnTo>
                  <a:lnTo>
                    <a:pt x="4" y="0"/>
                  </a:lnTo>
                  <a:lnTo>
                    <a:pt x="0" y="0"/>
                  </a:lnTo>
                  <a:lnTo>
                    <a:pt x="19"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4" name="Freeform 93"/>
            <p:cNvSpPr>
              <a:spLocks/>
            </p:cNvSpPr>
            <p:nvPr/>
          </p:nvSpPr>
          <p:spPr bwMode="auto">
            <a:xfrm>
              <a:off x="2715260" y="1492250"/>
              <a:ext cx="12700" cy="12065"/>
            </a:xfrm>
            <a:custGeom>
              <a:avLst/>
              <a:gdLst>
                <a:gd name="T0" fmla="*/ 4 w 20"/>
                <a:gd name="T1" fmla="*/ 0 h 19"/>
                <a:gd name="T2" fmla="*/ 4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4"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5" name="Freeform 94"/>
            <p:cNvSpPr>
              <a:spLocks/>
            </p:cNvSpPr>
            <p:nvPr/>
          </p:nvSpPr>
          <p:spPr bwMode="auto">
            <a:xfrm>
              <a:off x="2717800" y="532130"/>
              <a:ext cx="970280" cy="969645"/>
            </a:xfrm>
            <a:custGeom>
              <a:avLst/>
              <a:gdLst>
                <a:gd name="T0" fmla="*/ 1516 w 1528"/>
                <a:gd name="T1" fmla="*/ 12 h 1527"/>
                <a:gd name="T2" fmla="*/ 1509 w 1528"/>
                <a:gd name="T3" fmla="*/ 0 h 1527"/>
                <a:gd name="T4" fmla="*/ 0 w 1528"/>
                <a:gd name="T5" fmla="*/ 1512 h 1527"/>
                <a:gd name="T6" fmla="*/ 16 w 1528"/>
                <a:gd name="T7" fmla="*/ 1527 h 1527"/>
                <a:gd name="T8" fmla="*/ 1528 w 1528"/>
                <a:gd name="T9" fmla="*/ 20 h 1527"/>
                <a:gd name="T10" fmla="*/ 1516 w 1528"/>
                <a:gd name="T11" fmla="*/ 12 h 1527"/>
              </a:gdLst>
              <a:ahLst/>
              <a:cxnLst>
                <a:cxn ang="0">
                  <a:pos x="T0" y="T1"/>
                </a:cxn>
                <a:cxn ang="0">
                  <a:pos x="T2" y="T3"/>
                </a:cxn>
                <a:cxn ang="0">
                  <a:pos x="T4" y="T5"/>
                </a:cxn>
                <a:cxn ang="0">
                  <a:pos x="T6" y="T7"/>
                </a:cxn>
                <a:cxn ang="0">
                  <a:pos x="T8" y="T9"/>
                </a:cxn>
                <a:cxn ang="0">
                  <a:pos x="T10" y="T11"/>
                </a:cxn>
              </a:cxnLst>
              <a:rect l="0" t="0" r="r" b="b"/>
              <a:pathLst>
                <a:path w="1528" h="1527">
                  <a:moveTo>
                    <a:pt x="1516" y="12"/>
                  </a:moveTo>
                  <a:lnTo>
                    <a:pt x="1509" y="0"/>
                  </a:lnTo>
                  <a:lnTo>
                    <a:pt x="0" y="1512"/>
                  </a:lnTo>
                  <a:lnTo>
                    <a:pt x="16" y="1527"/>
                  </a:lnTo>
                  <a:lnTo>
                    <a:pt x="1528" y="20"/>
                  </a:lnTo>
                  <a:lnTo>
                    <a:pt x="1516"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6" name="Freeform 95"/>
            <p:cNvSpPr>
              <a:spLocks/>
            </p:cNvSpPr>
            <p:nvPr/>
          </p:nvSpPr>
          <p:spPr bwMode="auto">
            <a:xfrm>
              <a:off x="3676015" y="532130"/>
              <a:ext cx="12065" cy="12700"/>
            </a:xfrm>
            <a:custGeom>
              <a:avLst/>
              <a:gdLst>
                <a:gd name="T0" fmla="*/ 19 w 19"/>
                <a:gd name="T1" fmla="*/ 20 h 20"/>
                <a:gd name="T2" fmla="*/ 19 w 19"/>
                <a:gd name="T3" fmla="*/ 16 h 20"/>
                <a:gd name="T4" fmla="*/ 19 w 19"/>
                <a:gd name="T5" fmla="*/ 8 h 20"/>
                <a:gd name="T6" fmla="*/ 19 w 19"/>
                <a:gd name="T7" fmla="*/ 4 h 20"/>
                <a:gd name="T8" fmla="*/ 19 w 19"/>
                <a:gd name="T9" fmla="*/ 0 h 20"/>
                <a:gd name="T10" fmla="*/ 15 w 19"/>
                <a:gd name="T11" fmla="*/ 0 h 20"/>
                <a:gd name="T12" fmla="*/ 11 w 19"/>
                <a:gd name="T13" fmla="*/ 0 h 20"/>
                <a:gd name="T14" fmla="*/ 4 w 19"/>
                <a:gd name="T15" fmla="*/ 0 h 20"/>
                <a:gd name="T16" fmla="*/ 0 w 19"/>
                <a:gd name="T17" fmla="*/ 0 h 20"/>
                <a:gd name="T18" fmla="*/ 19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20"/>
                  </a:moveTo>
                  <a:lnTo>
                    <a:pt x="19" y="16"/>
                  </a:lnTo>
                  <a:lnTo>
                    <a:pt x="19" y="8"/>
                  </a:lnTo>
                  <a:lnTo>
                    <a:pt x="19" y="4"/>
                  </a:lnTo>
                  <a:lnTo>
                    <a:pt x="19" y="0"/>
                  </a:lnTo>
                  <a:lnTo>
                    <a:pt x="15" y="0"/>
                  </a:lnTo>
                  <a:lnTo>
                    <a:pt x="11" y="0"/>
                  </a:lnTo>
                  <a:lnTo>
                    <a:pt x="4" y="0"/>
                  </a:lnTo>
                  <a:lnTo>
                    <a:pt x="0" y="0"/>
                  </a:lnTo>
                  <a:lnTo>
                    <a:pt x="19"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7" name="Freeform 96"/>
            <p:cNvSpPr>
              <a:spLocks/>
            </p:cNvSpPr>
            <p:nvPr/>
          </p:nvSpPr>
          <p:spPr bwMode="auto">
            <a:xfrm>
              <a:off x="2927985" y="1492250"/>
              <a:ext cx="12700" cy="12065"/>
            </a:xfrm>
            <a:custGeom>
              <a:avLst/>
              <a:gdLst>
                <a:gd name="T0" fmla="*/ 4 w 20"/>
                <a:gd name="T1" fmla="*/ 0 h 19"/>
                <a:gd name="T2" fmla="*/ 4 w 20"/>
                <a:gd name="T3" fmla="*/ 4 h 19"/>
                <a:gd name="T4" fmla="*/ 0 w 20"/>
                <a:gd name="T5" fmla="*/ 8 h 19"/>
                <a:gd name="T6" fmla="*/ 4 w 20"/>
                <a:gd name="T7" fmla="*/ 12 h 19"/>
                <a:gd name="T8" fmla="*/ 4 w 20"/>
                <a:gd name="T9" fmla="*/ 15 h 19"/>
                <a:gd name="T10" fmla="*/ 8 w 20"/>
                <a:gd name="T11" fmla="*/ 15 h 19"/>
                <a:gd name="T12" fmla="*/ 12 w 20"/>
                <a:gd name="T13" fmla="*/ 19 h 19"/>
                <a:gd name="T14" fmla="*/ 16 w 20"/>
                <a:gd name="T15" fmla="*/ 19 h 19"/>
                <a:gd name="T16" fmla="*/ 20 w 20"/>
                <a:gd name="T17" fmla="*/ 15 h 19"/>
                <a:gd name="T18" fmla="*/ 4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4" y="0"/>
                  </a:moveTo>
                  <a:lnTo>
                    <a:pt x="4" y="4"/>
                  </a:lnTo>
                  <a:lnTo>
                    <a:pt x="0" y="8"/>
                  </a:lnTo>
                  <a:lnTo>
                    <a:pt x="4" y="12"/>
                  </a:lnTo>
                  <a:lnTo>
                    <a:pt x="4" y="15"/>
                  </a:lnTo>
                  <a:lnTo>
                    <a:pt x="8" y="15"/>
                  </a:lnTo>
                  <a:lnTo>
                    <a:pt x="12" y="19"/>
                  </a:lnTo>
                  <a:lnTo>
                    <a:pt x="16" y="19"/>
                  </a:lnTo>
                  <a:lnTo>
                    <a:pt x="20"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8" name="Freeform 97"/>
            <p:cNvSpPr>
              <a:spLocks/>
            </p:cNvSpPr>
            <p:nvPr/>
          </p:nvSpPr>
          <p:spPr bwMode="auto">
            <a:xfrm>
              <a:off x="2930525" y="638810"/>
              <a:ext cx="864235" cy="862965"/>
            </a:xfrm>
            <a:custGeom>
              <a:avLst/>
              <a:gdLst>
                <a:gd name="T0" fmla="*/ 1349 w 1361"/>
                <a:gd name="T1" fmla="*/ 11 h 1359"/>
                <a:gd name="T2" fmla="*/ 1341 w 1361"/>
                <a:gd name="T3" fmla="*/ 0 h 1359"/>
                <a:gd name="T4" fmla="*/ 0 w 1361"/>
                <a:gd name="T5" fmla="*/ 1344 h 1359"/>
                <a:gd name="T6" fmla="*/ 16 w 1361"/>
                <a:gd name="T7" fmla="*/ 1359 h 1359"/>
                <a:gd name="T8" fmla="*/ 1361 w 1361"/>
                <a:gd name="T9" fmla="*/ 19 h 1359"/>
                <a:gd name="T10" fmla="*/ 1349 w 1361"/>
                <a:gd name="T11" fmla="*/ 11 h 1359"/>
              </a:gdLst>
              <a:ahLst/>
              <a:cxnLst>
                <a:cxn ang="0">
                  <a:pos x="T0" y="T1"/>
                </a:cxn>
                <a:cxn ang="0">
                  <a:pos x="T2" y="T3"/>
                </a:cxn>
                <a:cxn ang="0">
                  <a:pos x="T4" y="T5"/>
                </a:cxn>
                <a:cxn ang="0">
                  <a:pos x="T6" y="T7"/>
                </a:cxn>
                <a:cxn ang="0">
                  <a:pos x="T8" y="T9"/>
                </a:cxn>
                <a:cxn ang="0">
                  <a:pos x="T10" y="T11"/>
                </a:cxn>
              </a:cxnLst>
              <a:rect l="0" t="0" r="r" b="b"/>
              <a:pathLst>
                <a:path w="1361" h="1359">
                  <a:moveTo>
                    <a:pt x="1349" y="11"/>
                  </a:moveTo>
                  <a:lnTo>
                    <a:pt x="1341" y="0"/>
                  </a:lnTo>
                  <a:lnTo>
                    <a:pt x="0" y="1344"/>
                  </a:lnTo>
                  <a:lnTo>
                    <a:pt x="16" y="1359"/>
                  </a:lnTo>
                  <a:lnTo>
                    <a:pt x="1361" y="19"/>
                  </a:lnTo>
                  <a:lnTo>
                    <a:pt x="1349"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99" name="Freeform 98"/>
            <p:cNvSpPr>
              <a:spLocks/>
            </p:cNvSpPr>
            <p:nvPr/>
          </p:nvSpPr>
          <p:spPr bwMode="auto">
            <a:xfrm>
              <a:off x="3782060" y="638810"/>
              <a:ext cx="12700" cy="12065"/>
            </a:xfrm>
            <a:custGeom>
              <a:avLst/>
              <a:gdLst>
                <a:gd name="T0" fmla="*/ 20 w 20"/>
                <a:gd name="T1" fmla="*/ 19 h 19"/>
                <a:gd name="T2" fmla="*/ 20 w 20"/>
                <a:gd name="T3" fmla="*/ 15 h 19"/>
                <a:gd name="T4" fmla="*/ 20 w 20"/>
                <a:gd name="T5" fmla="*/ 7 h 19"/>
                <a:gd name="T6" fmla="*/ 20 w 20"/>
                <a:gd name="T7" fmla="*/ 4 h 19"/>
                <a:gd name="T8" fmla="*/ 20 w 20"/>
                <a:gd name="T9" fmla="*/ 0 h 19"/>
                <a:gd name="T10" fmla="*/ 16 w 20"/>
                <a:gd name="T11" fmla="*/ 0 h 19"/>
                <a:gd name="T12" fmla="*/ 12 w 20"/>
                <a:gd name="T13" fmla="*/ 0 h 19"/>
                <a:gd name="T14" fmla="*/ 4 w 20"/>
                <a:gd name="T15" fmla="*/ 0 h 19"/>
                <a:gd name="T16" fmla="*/ 0 w 20"/>
                <a:gd name="T17" fmla="*/ 0 h 19"/>
                <a:gd name="T18" fmla="*/ 20 w 2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19"/>
                  </a:moveTo>
                  <a:lnTo>
                    <a:pt x="20" y="15"/>
                  </a:lnTo>
                  <a:lnTo>
                    <a:pt x="20" y="7"/>
                  </a:lnTo>
                  <a:lnTo>
                    <a:pt x="20" y="4"/>
                  </a:lnTo>
                  <a:lnTo>
                    <a:pt x="20" y="0"/>
                  </a:lnTo>
                  <a:lnTo>
                    <a:pt x="16" y="0"/>
                  </a:lnTo>
                  <a:lnTo>
                    <a:pt x="12" y="0"/>
                  </a:lnTo>
                  <a:lnTo>
                    <a:pt x="4" y="0"/>
                  </a:lnTo>
                  <a:lnTo>
                    <a:pt x="0" y="0"/>
                  </a:lnTo>
                  <a:lnTo>
                    <a:pt x="20"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0" name="Freeform 99"/>
            <p:cNvSpPr>
              <a:spLocks/>
            </p:cNvSpPr>
            <p:nvPr/>
          </p:nvSpPr>
          <p:spPr bwMode="auto">
            <a:xfrm>
              <a:off x="3141345" y="1492250"/>
              <a:ext cx="12065" cy="12065"/>
            </a:xfrm>
            <a:custGeom>
              <a:avLst/>
              <a:gdLst>
                <a:gd name="T0" fmla="*/ 4 w 19"/>
                <a:gd name="T1" fmla="*/ 0 h 19"/>
                <a:gd name="T2" fmla="*/ 4 w 19"/>
                <a:gd name="T3" fmla="*/ 4 h 19"/>
                <a:gd name="T4" fmla="*/ 0 w 19"/>
                <a:gd name="T5" fmla="*/ 8 h 19"/>
                <a:gd name="T6" fmla="*/ 4 w 19"/>
                <a:gd name="T7" fmla="*/ 12 h 19"/>
                <a:gd name="T8" fmla="*/ 4 w 19"/>
                <a:gd name="T9" fmla="*/ 15 h 19"/>
                <a:gd name="T10" fmla="*/ 7 w 19"/>
                <a:gd name="T11" fmla="*/ 15 h 19"/>
                <a:gd name="T12" fmla="*/ 11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4" y="4"/>
                  </a:lnTo>
                  <a:lnTo>
                    <a:pt x="0" y="8"/>
                  </a:lnTo>
                  <a:lnTo>
                    <a:pt x="4" y="12"/>
                  </a:lnTo>
                  <a:lnTo>
                    <a:pt x="4" y="15"/>
                  </a:lnTo>
                  <a:lnTo>
                    <a:pt x="7" y="15"/>
                  </a:lnTo>
                  <a:lnTo>
                    <a:pt x="11"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1" name="Freeform 100"/>
            <p:cNvSpPr>
              <a:spLocks/>
            </p:cNvSpPr>
            <p:nvPr/>
          </p:nvSpPr>
          <p:spPr bwMode="auto">
            <a:xfrm>
              <a:off x="3143885" y="747395"/>
              <a:ext cx="756920" cy="754380"/>
            </a:xfrm>
            <a:custGeom>
              <a:avLst/>
              <a:gdLst>
                <a:gd name="T0" fmla="*/ 1181 w 1192"/>
                <a:gd name="T1" fmla="*/ 8 h 1188"/>
                <a:gd name="T2" fmla="*/ 1173 w 1192"/>
                <a:gd name="T3" fmla="*/ 0 h 1188"/>
                <a:gd name="T4" fmla="*/ 0 w 1192"/>
                <a:gd name="T5" fmla="*/ 1173 h 1188"/>
                <a:gd name="T6" fmla="*/ 15 w 1192"/>
                <a:gd name="T7" fmla="*/ 1188 h 1188"/>
                <a:gd name="T8" fmla="*/ 1192 w 1192"/>
                <a:gd name="T9" fmla="*/ 16 h 1188"/>
                <a:gd name="T10" fmla="*/ 1181 w 1192"/>
                <a:gd name="T11" fmla="*/ 8 h 1188"/>
              </a:gdLst>
              <a:ahLst/>
              <a:cxnLst>
                <a:cxn ang="0">
                  <a:pos x="T0" y="T1"/>
                </a:cxn>
                <a:cxn ang="0">
                  <a:pos x="T2" y="T3"/>
                </a:cxn>
                <a:cxn ang="0">
                  <a:pos x="T4" y="T5"/>
                </a:cxn>
                <a:cxn ang="0">
                  <a:pos x="T6" y="T7"/>
                </a:cxn>
                <a:cxn ang="0">
                  <a:pos x="T8" y="T9"/>
                </a:cxn>
                <a:cxn ang="0">
                  <a:pos x="T10" y="T11"/>
                </a:cxn>
              </a:cxnLst>
              <a:rect l="0" t="0" r="r" b="b"/>
              <a:pathLst>
                <a:path w="1192" h="1188">
                  <a:moveTo>
                    <a:pt x="1181" y="8"/>
                  </a:moveTo>
                  <a:lnTo>
                    <a:pt x="1173" y="0"/>
                  </a:lnTo>
                  <a:lnTo>
                    <a:pt x="0" y="1173"/>
                  </a:lnTo>
                  <a:lnTo>
                    <a:pt x="15" y="1188"/>
                  </a:lnTo>
                  <a:lnTo>
                    <a:pt x="1192" y="16"/>
                  </a:lnTo>
                  <a:lnTo>
                    <a:pt x="1181"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2" name="Freeform 101"/>
            <p:cNvSpPr>
              <a:spLocks/>
            </p:cNvSpPr>
            <p:nvPr/>
          </p:nvSpPr>
          <p:spPr bwMode="auto">
            <a:xfrm>
              <a:off x="3888740" y="744855"/>
              <a:ext cx="12065" cy="12700"/>
            </a:xfrm>
            <a:custGeom>
              <a:avLst/>
              <a:gdLst>
                <a:gd name="T0" fmla="*/ 19 w 19"/>
                <a:gd name="T1" fmla="*/ 20 h 20"/>
                <a:gd name="T2" fmla="*/ 19 w 19"/>
                <a:gd name="T3" fmla="*/ 16 h 20"/>
                <a:gd name="T4" fmla="*/ 19 w 19"/>
                <a:gd name="T5" fmla="*/ 8 h 20"/>
                <a:gd name="T6" fmla="*/ 19 w 19"/>
                <a:gd name="T7" fmla="*/ 4 h 20"/>
                <a:gd name="T8" fmla="*/ 19 w 19"/>
                <a:gd name="T9" fmla="*/ 4 h 20"/>
                <a:gd name="T10" fmla="*/ 15 w 19"/>
                <a:gd name="T11" fmla="*/ 0 h 20"/>
                <a:gd name="T12" fmla="*/ 12 w 19"/>
                <a:gd name="T13" fmla="*/ 0 h 20"/>
                <a:gd name="T14" fmla="*/ 4 w 19"/>
                <a:gd name="T15" fmla="*/ 0 h 20"/>
                <a:gd name="T16" fmla="*/ 0 w 19"/>
                <a:gd name="T17" fmla="*/ 4 h 20"/>
                <a:gd name="T18" fmla="*/ 19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20"/>
                  </a:moveTo>
                  <a:lnTo>
                    <a:pt x="19" y="16"/>
                  </a:lnTo>
                  <a:lnTo>
                    <a:pt x="19" y="8"/>
                  </a:lnTo>
                  <a:lnTo>
                    <a:pt x="19" y="4"/>
                  </a:lnTo>
                  <a:lnTo>
                    <a:pt x="19" y="4"/>
                  </a:lnTo>
                  <a:lnTo>
                    <a:pt x="15" y="0"/>
                  </a:lnTo>
                  <a:lnTo>
                    <a:pt x="12" y="0"/>
                  </a:lnTo>
                  <a:lnTo>
                    <a:pt x="4" y="0"/>
                  </a:lnTo>
                  <a:lnTo>
                    <a:pt x="0" y="4"/>
                  </a:lnTo>
                  <a:lnTo>
                    <a:pt x="19"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3" name="Freeform 102"/>
            <p:cNvSpPr>
              <a:spLocks/>
            </p:cNvSpPr>
            <p:nvPr/>
          </p:nvSpPr>
          <p:spPr bwMode="auto">
            <a:xfrm>
              <a:off x="3354070" y="1492250"/>
              <a:ext cx="12065" cy="12065"/>
            </a:xfrm>
            <a:custGeom>
              <a:avLst/>
              <a:gdLst>
                <a:gd name="T0" fmla="*/ 4 w 19"/>
                <a:gd name="T1" fmla="*/ 0 h 19"/>
                <a:gd name="T2" fmla="*/ 4 w 19"/>
                <a:gd name="T3" fmla="*/ 4 h 19"/>
                <a:gd name="T4" fmla="*/ 0 w 19"/>
                <a:gd name="T5" fmla="*/ 8 h 19"/>
                <a:gd name="T6" fmla="*/ 4 w 19"/>
                <a:gd name="T7" fmla="*/ 12 h 19"/>
                <a:gd name="T8" fmla="*/ 4 w 19"/>
                <a:gd name="T9" fmla="*/ 15 h 19"/>
                <a:gd name="T10" fmla="*/ 8 w 19"/>
                <a:gd name="T11" fmla="*/ 15 h 19"/>
                <a:gd name="T12" fmla="*/ 12 w 19"/>
                <a:gd name="T13" fmla="*/ 19 h 19"/>
                <a:gd name="T14" fmla="*/ 15 w 19"/>
                <a:gd name="T15" fmla="*/ 19 h 19"/>
                <a:gd name="T16" fmla="*/ 19 w 19"/>
                <a:gd name="T17" fmla="*/ 15 h 19"/>
                <a:gd name="T18" fmla="*/ 4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4" y="0"/>
                  </a:moveTo>
                  <a:lnTo>
                    <a:pt x="4" y="4"/>
                  </a:lnTo>
                  <a:lnTo>
                    <a:pt x="0" y="8"/>
                  </a:lnTo>
                  <a:lnTo>
                    <a:pt x="4" y="12"/>
                  </a:lnTo>
                  <a:lnTo>
                    <a:pt x="4" y="15"/>
                  </a:lnTo>
                  <a:lnTo>
                    <a:pt x="8" y="15"/>
                  </a:lnTo>
                  <a:lnTo>
                    <a:pt x="12" y="19"/>
                  </a:lnTo>
                  <a:lnTo>
                    <a:pt x="15" y="19"/>
                  </a:lnTo>
                  <a:lnTo>
                    <a:pt x="19"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4" name="Freeform 103"/>
            <p:cNvSpPr>
              <a:spLocks/>
            </p:cNvSpPr>
            <p:nvPr/>
          </p:nvSpPr>
          <p:spPr bwMode="auto">
            <a:xfrm>
              <a:off x="3356610" y="854075"/>
              <a:ext cx="650875" cy="647700"/>
            </a:xfrm>
            <a:custGeom>
              <a:avLst/>
              <a:gdLst>
                <a:gd name="T0" fmla="*/ 1013 w 1025"/>
                <a:gd name="T1" fmla="*/ 7 h 1020"/>
                <a:gd name="T2" fmla="*/ 1005 w 1025"/>
                <a:gd name="T3" fmla="*/ 0 h 1020"/>
                <a:gd name="T4" fmla="*/ 0 w 1025"/>
                <a:gd name="T5" fmla="*/ 1005 h 1020"/>
                <a:gd name="T6" fmla="*/ 15 w 1025"/>
                <a:gd name="T7" fmla="*/ 1020 h 1020"/>
                <a:gd name="T8" fmla="*/ 1025 w 1025"/>
                <a:gd name="T9" fmla="*/ 15 h 1020"/>
                <a:gd name="T10" fmla="*/ 1013 w 1025"/>
                <a:gd name="T11" fmla="*/ 7 h 1020"/>
              </a:gdLst>
              <a:ahLst/>
              <a:cxnLst>
                <a:cxn ang="0">
                  <a:pos x="T0" y="T1"/>
                </a:cxn>
                <a:cxn ang="0">
                  <a:pos x="T2" y="T3"/>
                </a:cxn>
                <a:cxn ang="0">
                  <a:pos x="T4" y="T5"/>
                </a:cxn>
                <a:cxn ang="0">
                  <a:pos x="T6" y="T7"/>
                </a:cxn>
                <a:cxn ang="0">
                  <a:pos x="T8" y="T9"/>
                </a:cxn>
                <a:cxn ang="0">
                  <a:pos x="T10" y="T11"/>
                </a:cxn>
              </a:cxnLst>
              <a:rect l="0" t="0" r="r" b="b"/>
              <a:pathLst>
                <a:path w="1025" h="1020">
                  <a:moveTo>
                    <a:pt x="1013" y="7"/>
                  </a:moveTo>
                  <a:lnTo>
                    <a:pt x="1005" y="0"/>
                  </a:lnTo>
                  <a:lnTo>
                    <a:pt x="0" y="1005"/>
                  </a:lnTo>
                  <a:lnTo>
                    <a:pt x="15" y="1020"/>
                  </a:lnTo>
                  <a:lnTo>
                    <a:pt x="1025" y="15"/>
                  </a:lnTo>
                  <a:lnTo>
                    <a:pt x="1013"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5" name="Freeform 104"/>
            <p:cNvSpPr>
              <a:spLocks/>
            </p:cNvSpPr>
            <p:nvPr/>
          </p:nvSpPr>
          <p:spPr bwMode="auto">
            <a:xfrm>
              <a:off x="3994785" y="851535"/>
              <a:ext cx="12700" cy="12065"/>
            </a:xfrm>
            <a:custGeom>
              <a:avLst/>
              <a:gdLst>
                <a:gd name="T0" fmla="*/ 20 w 20"/>
                <a:gd name="T1" fmla="*/ 19 h 19"/>
                <a:gd name="T2" fmla="*/ 20 w 20"/>
                <a:gd name="T3" fmla="*/ 15 h 19"/>
                <a:gd name="T4" fmla="*/ 20 w 20"/>
                <a:gd name="T5" fmla="*/ 8 h 19"/>
                <a:gd name="T6" fmla="*/ 20 w 20"/>
                <a:gd name="T7" fmla="*/ 4 h 19"/>
                <a:gd name="T8" fmla="*/ 20 w 20"/>
                <a:gd name="T9" fmla="*/ 4 h 19"/>
                <a:gd name="T10" fmla="*/ 16 w 20"/>
                <a:gd name="T11" fmla="*/ 0 h 19"/>
                <a:gd name="T12" fmla="*/ 12 w 20"/>
                <a:gd name="T13" fmla="*/ 0 h 19"/>
                <a:gd name="T14" fmla="*/ 4 w 20"/>
                <a:gd name="T15" fmla="*/ 0 h 19"/>
                <a:gd name="T16" fmla="*/ 0 w 20"/>
                <a:gd name="T17" fmla="*/ 4 h 19"/>
                <a:gd name="T18" fmla="*/ 20 w 2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19"/>
                  </a:moveTo>
                  <a:lnTo>
                    <a:pt x="20" y="15"/>
                  </a:lnTo>
                  <a:lnTo>
                    <a:pt x="20" y="8"/>
                  </a:lnTo>
                  <a:lnTo>
                    <a:pt x="20" y="4"/>
                  </a:lnTo>
                  <a:lnTo>
                    <a:pt x="20" y="4"/>
                  </a:lnTo>
                  <a:lnTo>
                    <a:pt x="16" y="0"/>
                  </a:lnTo>
                  <a:lnTo>
                    <a:pt x="12" y="0"/>
                  </a:lnTo>
                  <a:lnTo>
                    <a:pt x="4" y="0"/>
                  </a:lnTo>
                  <a:lnTo>
                    <a:pt x="0" y="4"/>
                  </a:lnTo>
                  <a:lnTo>
                    <a:pt x="20"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6" name="Freeform 105"/>
            <p:cNvSpPr>
              <a:spLocks/>
            </p:cNvSpPr>
            <p:nvPr/>
          </p:nvSpPr>
          <p:spPr bwMode="auto">
            <a:xfrm>
              <a:off x="3566795" y="1492250"/>
              <a:ext cx="14605" cy="12065"/>
            </a:xfrm>
            <a:custGeom>
              <a:avLst/>
              <a:gdLst>
                <a:gd name="T0" fmla="*/ 4 w 23"/>
                <a:gd name="T1" fmla="*/ 0 h 19"/>
                <a:gd name="T2" fmla="*/ 4 w 23"/>
                <a:gd name="T3" fmla="*/ 4 h 19"/>
                <a:gd name="T4" fmla="*/ 0 w 23"/>
                <a:gd name="T5" fmla="*/ 8 h 19"/>
                <a:gd name="T6" fmla="*/ 4 w 23"/>
                <a:gd name="T7" fmla="*/ 12 h 19"/>
                <a:gd name="T8" fmla="*/ 4 w 23"/>
                <a:gd name="T9" fmla="*/ 15 h 19"/>
                <a:gd name="T10" fmla="*/ 8 w 23"/>
                <a:gd name="T11" fmla="*/ 15 h 19"/>
                <a:gd name="T12" fmla="*/ 12 w 23"/>
                <a:gd name="T13" fmla="*/ 19 h 19"/>
                <a:gd name="T14" fmla="*/ 16 w 23"/>
                <a:gd name="T15" fmla="*/ 19 h 19"/>
                <a:gd name="T16" fmla="*/ 23 w 23"/>
                <a:gd name="T17" fmla="*/ 15 h 19"/>
                <a:gd name="T18" fmla="*/ 4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4" y="0"/>
                  </a:moveTo>
                  <a:lnTo>
                    <a:pt x="4" y="4"/>
                  </a:lnTo>
                  <a:lnTo>
                    <a:pt x="0" y="8"/>
                  </a:lnTo>
                  <a:lnTo>
                    <a:pt x="4" y="12"/>
                  </a:lnTo>
                  <a:lnTo>
                    <a:pt x="4" y="15"/>
                  </a:lnTo>
                  <a:lnTo>
                    <a:pt x="8" y="15"/>
                  </a:lnTo>
                  <a:lnTo>
                    <a:pt x="12" y="19"/>
                  </a:lnTo>
                  <a:lnTo>
                    <a:pt x="16" y="19"/>
                  </a:lnTo>
                  <a:lnTo>
                    <a:pt x="23"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7" name="Freeform 106"/>
            <p:cNvSpPr>
              <a:spLocks/>
            </p:cNvSpPr>
            <p:nvPr/>
          </p:nvSpPr>
          <p:spPr bwMode="auto">
            <a:xfrm>
              <a:off x="3569335" y="960120"/>
              <a:ext cx="544830" cy="541655"/>
            </a:xfrm>
            <a:custGeom>
              <a:avLst/>
              <a:gdLst>
                <a:gd name="T0" fmla="*/ 846 w 858"/>
                <a:gd name="T1" fmla="*/ 8 h 853"/>
                <a:gd name="T2" fmla="*/ 838 w 858"/>
                <a:gd name="T3" fmla="*/ 0 h 853"/>
                <a:gd name="T4" fmla="*/ 0 w 858"/>
                <a:gd name="T5" fmla="*/ 838 h 853"/>
                <a:gd name="T6" fmla="*/ 19 w 858"/>
                <a:gd name="T7" fmla="*/ 853 h 853"/>
                <a:gd name="T8" fmla="*/ 858 w 858"/>
                <a:gd name="T9" fmla="*/ 16 h 853"/>
                <a:gd name="T10" fmla="*/ 846 w 858"/>
                <a:gd name="T11" fmla="*/ 8 h 853"/>
              </a:gdLst>
              <a:ahLst/>
              <a:cxnLst>
                <a:cxn ang="0">
                  <a:pos x="T0" y="T1"/>
                </a:cxn>
                <a:cxn ang="0">
                  <a:pos x="T2" y="T3"/>
                </a:cxn>
                <a:cxn ang="0">
                  <a:pos x="T4" y="T5"/>
                </a:cxn>
                <a:cxn ang="0">
                  <a:pos x="T6" y="T7"/>
                </a:cxn>
                <a:cxn ang="0">
                  <a:pos x="T8" y="T9"/>
                </a:cxn>
                <a:cxn ang="0">
                  <a:pos x="T10" y="T11"/>
                </a:cxn>
              </a:cxnLst>
              <a:rect l="0" t="0" r="r" b="b"/>
              <a:pathLst>
                <a:path w="858" h="853">
                  <a:moveTo>
                    <a:pt x="846" y="8"/>
                  </a:moveTo>
                  <a:lnTo>
                    <a:pt x="838" y="0"/>
                  </a:lnTo>
                  <a:lnTo>
                    <a:pt x="0" y="838"/>
                  </a:lnTo>
                  <a:lnTo>
                    <a:pt x="19" y="853"/>
                  </a:lnTo>
                  <a:lnTo>
                    <a:pt x="858" y="16"/>
                  </a:lnTo>
                  <a:lnTo>
                    <a:pt x="846"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08" name="Freeform 107"/>
            <p:cNvSpPr>
              <a:spLocks/>
            </p:cNvSpPr>
            <p:nvPr/>
          </p:nvSpPr>
          <p:spPr bwMode="auto">
            <a:xfrm>
              <a:off x="4101465" y="957580"/>
              <a:ext cx="12700" cy="12700"/>
            </a:xfrm>
            <a:custGeom>
              <a:avLst/>
              <a:gdLst>
                <a:gd name="T0" fmla="*/ 20 w 20"/>
                <a:gd name="T1" fmla="*/ 20 h 20"/>
                <a:gd name="T2" fmla="*/ 20 w 20"/>
                <a:gd name="T3" fmla="*/ 16 h 20"/>
                <a:gd name="T4" fmla="*/ 20 w 20"/>
                <a:gd name="T5" fmla="*/ 8 h 20"/>
                <a:gd name="T6" fmla="*/ 20 w 20"/>
                <a:gd name="T7" fmla="*/ 4 h 20"/>
                <a:gd name="T8" fmla="*/ 20 w 20"/>
                <a:gd name="T9" fmla="*/ 4 h 20"/>
                <a:gd name="T10" fmla="*/ 16 w 20"/>
                <a:gd name="T11" fmla="*/ 0 h 20"/>
                <a:gd name="T12" fmla="*/ 12 w 20"/>
                <a:gd name="T13" fmla="*/ 0 h 20"/>
                <a:gd name="T14" fmla="*/ 4 w 20"/>
                <a:gd name="T15" fmla="*/ 0 h 20"/>
                <a:gd name="T16" fmla="*/ 0 w 20"/>
                <a:gd name="T17" fmla="*/ 4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8"/>
                  </a:lnTo>
                  <a:lnTo>
                    <a:pt x="20" y="4"/>
                  </a:lnTo>
                  <a:lnTo>
                    <a:pt x="20" y="4"/>
                  </a:lnTo>
                  <a:lnTo>
                    <a:pt x="16" y="0"/>
                  </a:lnTo>
                  <a:lnTo>
                    <a:pt x="12" y="0"/>
                  </a:lnTo>
                  <a:lnTo>
                    <a:pt x="4" y="0"/>
                  </a:lnTo>
                  <a:lnTo>
                    <a:pt x="0" y="4"/>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a:ea typeface="Times New Roman"/>
                </a:rPr>
                <a:t> </a:t>
              </a:r>
            </a:p>
          </p:txBody>
        </p:sp>
        <p:sp>
          <p:nvSpPr>
            <p:cNvPr id="109" name="Freeform 108"/>
            <p:cNvSpPr>
              <a:spLocks/>
            </p:cNvSpPr>
            <p:nvPr/>
          </p:nvSpPr>
          <p:spPr bwMode="auto">
            <a:xfrm>
              <a:off x="3779520" y="1492250"/>
              <a:ext cx="15240" cy="12065"/>
            </a:xfrm>
            <a:custGeom>
              <a:avLst/>
              <a:gdLst>
                <a:gd name="T0" fmla="*/ 4 w 24"/>
                <a:gd name="T1" fmla="*/ 0 h 19"/>
                <a:gd name="T2" fmla="*/ 4 w 24"/>
                <a:gd name="T3" fmla="*/ 4 h 19"/>
                <a:gd name="T4" fmla="*/ 0 w 24"/>
                <a:gd name="T5" fmla="*/ 8 h 19"/>
                <a:gd name="T6" fmla="*/ 4 w 24"/>
                <a:gd name="T7" fmla="*/ 12 h 19"/>
                <a:gd name="T8" fmla="*/ 4 w 24"/>
                <a:gd name="T9" fmla="*/ 15 h 19"/>
                <a:gd name="T10" fmla="*/ 8 w 24"/>
                <a:gd name="T11" fmla="*/ 15 h 19"/>
                <a:gd name="T12" fmla="*/ 12 w 24"/>
                <a:gd name="T13" fmla="*/ 19 h 19"/>
                <a:gd name="T14" fmla="*/ 16 w 24"/>
                <a:gd name="T15" fmla="*/ 19 h 19"/>
                <a:gd name="T16" fmla="*/ 24 w 24"/>
                <a:gd name="T17" fmla="*/ 15 h 19"/>
                <a:gd name="T18" fmla="*/ 4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4" y="0"/>
                  </a:moveTo>
                  <a:lnTo>
                    <a:pt x="4" y="4"/>
                  </a:lnTo>
                  <a:lnTo>
                    <a:pt x="0" y="8"/>
                  </a:lnTo>
                  <a:lnTo>
                    <a:pt x="4" y="12"/>
                  </a:lnTo>
                  <a:lnTo>
                    <a:pt x="4" y="15"/>
                  </a:lnTo>
                  <a:lnTo>
                    <a:pt x="8" y="15"/>
                  </a:lnTo>
                  <a:lnTo>
                    <a:pt x="12" y="19"/>
                  </a:lnTo>
                  <a:lnTo>
                    <a:pt x="16" y="19"/>
                  </a:lnTo>
                  <a:lnTo>
                    <a:pt x="24"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0" name="Freeform 109"/>
            <p:cNvSpPr>
              <a:spLocks/>
            </p:cNvSpPr>
            <p:nvPr/>
          </p:nvSpPr>
          <p:spPr bwMode="auto">
            <a:xfrm>
              <a:off x="3782060" y="1066800"/>
              <a:ext cx="438150" cy="434975"/>
            </a:xfrm>
            <a:custGeom>
              <a:avLst/>
              <a:gdLst>
                <a:gd name="T0" fmla="*/ 678 w 690"/>
                <a:gd name="T1" fmla="*/ 7 h 685"/>
                <a:gd name="T2" fmla="*/ 671 w 690"/>
                <a:gd name="T3" fmla="*/ 0 h 685"/>
                <a:gd name="T4" fmla="*/ 0 w 690"/>
                <a:gd name="T5" fmla="*/ 670 h 685"/>
                <a:gd name="T6" fmla="*/ 20 w 690"/>
                <a:gd name="T7" fmla="*/ 685 h 685"/>
                <a:gd name="T8" fmla="*/ 690 w 690"/>
                <a:gd name="T9" fmla="*/ 15 h 685"/>
                <a:gd name="T10" fmla="*/ 678 w 690"/>
                <a:gd name="T11" fmla="*/ 7 h 685"/>
              </a:gdLst>
              <a:ahLst/>
              <a:cxnLst>
                <a:cxn ang="0">
                  <a:pos x="T0" y="T1"/>
                </a:cxn>
                <a:cxn ang="0">
                  <a:pos x="T2" y="T3"/>
                </a:cxn>
                <a:cxn ang="0">
                  <a:pos x="T4" y="T5"/>
                </a:cxn>
                <a:cxn ang="0">
                  <a:pos x="T6" y="T7"/>
                </a:cxn>
                <a:cxn ang="0">
                  <a:pos x="T8" y="T9"/>
                </a:cxn>
                <a:cxn ang="0">
                  <a:pos x="T10" y="T11"/>
                </a:cxn>
              </a:cxnLst>
              <a:rect l="0" t="0" r="r" b="b"/>
              <a:pathLst>
                <a:path w="690" h="685">
                  <a:moveTo>
                    <a:pt x="678" y="7"/>
                  </a:moveTo>
                  <a:lnTo>
                    <a:pt x="671" y="0"/>
                  </a:lnTo>
                  <a:lnTo>
                    <a:pt x="0" y="670"/>
                  </a:lnTo>
                  <a:lnTo>
                    <a:pt x="20" y="685"/>
                  </a:lnTo>
                  <a:lnTo>
                    <a:pt x="690" y="15"/>
                  </a:lnTo>
                  <a:lnTo>
                    <a:pt x="678"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1" name="Freeform 110"/>
            <p:cNvSpPr>
              <a:spLocks/>
            </p:cNvSpPr>
            <p:nvPr/>
          </p:nvSpPr>
          <p:spPr bwMode="auto">
            <a:xfrm>
              <a:off x="4208145" y="1064260"/>
              <a:ext cx="12065" cy="12065"/>
            </a:xfrm>
            <a:custGeom>
              <a:avLst/>
              <a:gdLst>
                <a:gd name="T0" fmla="*/ 19 w 19"/>
                <a:gd name="T1" fmla="*/ 19 h 19"/>
                <a:gd name="T2" fmla="*/ 19 w 19"/>
                <a:gd name="T3" fmla="*/ 15 h 19"/>
                <a:gd name="T4" fmla="*/ 19 w 19"/>
                <a:gd name="T5" fmla="*/ 11 h 19"/>
                <a:gd name="T6" fmla="*/ 19 w 19"/>
                <a:gd name="T7" fmla="*/ 4 h 19"/>
                <a:gd name="T8" fmla="*/ 19 w 19"/>
                <a:gd name="T9" fmla="*/ 4 h 19"/>
                <a:gd name="T10" fmla="*/ 15 w 19"/>
                <a:gd name="T11" fmla="*/ 0 h 19"/>
                <a:gd name="T12" fmla="*/ 11 w 19"/>
                <a:gd name="T13" fmla="*/ 0 h 19"/>
                <a:gd name="T14" fmla="*/ 4 w 19"/>
                <a:gd name="T15" fmla="*/ 0 h 19"/>
                <a:gd name="T16" fmla="*/ 0 w 19"/>
                <a:gd name="T17" fmla="*/ 4 h 19"/>
                <a:gd name="T18" fmla="*/ 19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19"/>
                  </a:moveTo>
                  <a:lnTo>
                    <a:pt x="19" y="15"/>
                  </a:lnTo>
                  <a:lnTo>
                    <a:pt x="19" y="11"/>
                  </a:lnTo>
                  <a:lnTo>
                    <a:pt x="19" y="4"/>
                  </a:lnTo>
                  <a:lnTo>
                    <a:pt x="19" y="4"/>
                  </a:lnTo>
                  <a:lnTo>
                    <a:pt x="15" y="0"/>
                  </a:lnTo>
                  <a:lnTo>
                    <a:pt x="11" y="0"/>
                  </a:lnTo>
                  <a:lnTo>
                    <a:pt x="4" y="0"/>
                  </a:lnTo>
                  <a:lnTo>
                    <a:pt x="0" y="4"/>
                  </a:lnTo>
                  <a:lnTo>
                    <a:pt x="19"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2" name="Freeform 111"/>
            <p:cNvSpPr>
              <a:spLocks/>
            </p:cNvSpPr>
            <p:nvPr/>
          </p:nvSpPr>
          <p:spPr bwMode="auto">
            <a:xfrm>
              <a:off x="3992880" y="1492250"/>
              <a:ext cx="14605" cy="12065"/>
            </a:xfrm>
            <a:custGeom>
              <a:avLst/>
              <a:gdLst>
                <a:gd name="T0" fmla="*/ 3 w 23"/>
                <a:gd name="T1" fmla="*/ 0 h 19"/>
                <a:gd name="T2" fmla="*/ 3 w 23"/>
                <a:gd name="T3" fmla="*/ 4 h 19"/>
                <a:gd name="T4" fmla="*/ 0 w 23"/>
                <a:gd name="T5" fmla="*/ 8 h 19"/>
                <a:gd name="T6" fmla="*/ 3 w 23"/>
                <a:gd name="T7" fmla="*/ 12 h 19"/>
                <a:gd name="T8" fmla="*/ 3 w 23"/>
                <a:gd name="T9" fmla="*/ 15 h 19"/>
                <a:gd name="T10" fmla="*/ 7 w 23"/>
                <a:gd name="T11" fmla="*/ 15 h 19"/>
                <a:gd name="T12" fmla="*/ 11 w 23"/>
                <a:gd name="T13" fmla="*/ 19 h 19"/>
                <a:gd name="T14" fmla="*/ 15 w 23"/>
                <a:gd name="T15" fmla="*/ 19 h 19"/>
                <a:gd name="T16" fmla="*/ 23 w 23"/>
                <a:gd name="T17" fmla="*/ 15 h 19"/>
                <a:gd name="T18" fmla="*/ 3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0"/>
                  </a:moveTo>
                  <a:lnTo>
                    <a:pt x="3" y="4"/>
                  </a:lnTo>
                  <a:lnTo>
                    <a:pt x="0" y="8"/>
                  </a:lnTo>
                  <a:lnTo>
                    <a:pt x="3" y="12"/>
                  </a:lnTo>
                  <a:lnTo>
                    <a:pt x="3" y="15"/>
                  </a:lnTo>
                  <a:lnTo>
                    <a:pt x="7" y="15"/>
                  </a:lnTo>
                  <a:lnTo>
                    <a:pt x="11" y="19"/>
                  </a:lnTo>
                  <a:lnTo>
                    <a:pt x="15" y="19"/>
                  </a:lnTo>
                  <a:lnTo>
                    <a:pt x="23" y="15"/>
                  </a:lnTo>
                  <a:lnTo>
                    <a:pt x="3"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3" name="Freeform 112"/>
            <p:cNvSpPr>
              <a:spLocks/>
            </p:cNvSpPr>
            <p:nvPr/>
          </p:nvSpPr>
          <p:spPr bwMode="auto">
            <a:xfrm>
              <a:off x="3994785" y="1172845"/>
              <a:ext cx="332105" cy="328930"/>
            </a:xfrm>
            <a:custGeom>
              <a:avLst/>
              <a:gdLst>
                <a:gd name="T0" fmla="*/ 511 w 523"/>
                <a:gd name="T1" fmla="*/ 8 h 518"/>
                <a:gd name="T2" fmla="*/ 503 w 523"/>
                <a:gd name="T3" fmla="*/ 0 h 518"/>
                <a:gd name="T4" fmla="*/ 0 w 523"/>
                <a:gd name="T5" fmla="*/ 503 h 518"/>
                <a:gd name="T6" fmla="*/ 20 w 523"/>
                <a:gd name="T7" fmla="*/ 518 h 518"/>
                <a:gd name="T8" fmla="*/ 523 w 523"/>
                <a:gd name="T9" fmla="*/ 16 h 518"/>
                <a:gd name="T10" fmla="*/ 511 w 523"/>
                <a:gd name="T11" fmla="*/ 8 h 518"/>
              </a:gdLst>
              <a:ahLst/>
              <a:cxnLst>
                <a:cxn ang="0">
                  <a:pos x="T0" y="T1"/>
                </a:cxn>
                <a:cxn ang="0">
                  <a:pos x="T2" y="T3"/>
                </a:cxn>
                <a:cxn ang="0">
                  <a:pos x="T4" y="T5"/>
                </a:cxn>
                <a:cxn ang="0">
                  <a:pos x="T6" y="T7"/>
                </a:cxn>
                <a:cxn ang="0">
                  <a:pos x="T8" y="T9"/>
                </a:cxn>
                <a:cxn ang="0">
                  <a:pos x="T10" y="T11"/>
                </a:cxn>
              </a:cxnLst>
              <a:rect l="0" t="0" r="r" b="b"/>
              <a:pathLst>
                <a:path w="523" h="518">
                  <a:moveTo>
                    <a:pt x="511" y="8"/>
                  </a:moveTo>
                  <a:lnTo>
                    <a:pt x="503" y="0"/>
                  </a:lnTo>
                  <a:lnTo>
                    <a:pt x="0" y="503"/>
                  </a:lnTo>
                  <a:lnTo>
                    <a:pt x="20" y="518"/>
                  </a:lnTo>
                  <a:lnTo>
                    <a:pt x="523" y="16"/>
                  </a:lnTo>
                  <a:lnTo>
                    <a:pt x="511"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4" name="Freeform 113"/>
            <p:cNvSpPr>
              <a:spLocks/>
            </p:cNvSpPr>
            <p:nvPr/>
          </p:nvSpPr>
          <p:spPr bwMode="auto">
            <a:xfrm>
              <a:off x="4314190" y="1170305"/>
              <a:ext cx="12700" cy="12700"/>
            </a:xfrm>
            <a:custGeom>
              <a:avLst/>
              <a:gdLst>
                <a:gd name="T0" fmla="*/ 20 w 20"/>
                <a:gd name="T1" fmla="*/ 20 h 20"/>
                <a:gd name="T2" fmla="*/ 20 w 20"/>
                <a:gd name="T3" fmla="*/ 16 h 20"/>
                <a:gd name="T4" fmla="*/ 20 w 20"/>
                <a:gd name="T5" fmla="*/ 12 h 20"/>
                <a:gd name="T6" fmla="*/ 20 w 20"/>
                <a:gd name="T7" fmla="*/ 4 h 20"/>
                <a:gd name="T8" fmla="*/ 20 w 20"/>
                <a:gd name="T9" fmla="*/ 4 h 20"/>
                <a:gd name="T10" fmla="*/ 16 w 20"/>
                <a:gd name="T11" fmla="*/ 0 h 20"/>
                <a:gd name="T12" fmla="*/ 12 w 20"/>
                <a:gd name="T13" fmla="*/ 0 h 20"/>
                <a:gd name="T14" fmla="*/ 4 w 20"/>
                <a:gd name="T15" fmla="*/ 0 h 20"/>
                <a:gd name="T16" fmla="*/ 0 w 20"/>
                <a:gd name="T17" fmla="*/ 4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12"/>
                  </a:lnTo>
                  <a:lnTo>
                    <a:pt x="20" y="4"/>
                  </a:lnTo>
                  <a:lnTo>
                    <a:pt x="20" y="4"/>
                  </a:lnTo>
                  <a:lnTo>
                    <a:pt x="16" y="0"/>
                  </a:lnTo>
                  <a:lnTo>
                    <a:pt x="12" y="0"/>
                  </a:lnTo>
                  <a:lnTo>
                    <a:pt x="4" y="0"/>
                  </a:lnTo>
                  <a:lnTo>
                    <a:pt x="0" y="4"/>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5" name="Freeform 114"/>
            <p:cNvSpPr>
              <a:spLocks/>
            </p:cNvSpPr>
            <p:nvPr/>
          </p:nvSpPr>
          <p:spPr bwMode="auto">
            <a:xfrm>
              <a:off x="4205605" y="1492250"/>
              <a:ext cx="14605" cy="12065"/>
            </a:xfrm>
            <a:custGeom>
              <a:avLst/>
              <a:gdLst>
                <a:gd name="T0" fmla="*/ 4 w 23"/>
                <a:gd name="T1" fmla="*/ 0 h 19"/>
                <a:gd name="T2" fmla="*/ 4 w 23"/>
                <a:gd name="T3" fmla="*/ 4 h 19"/>
                <a:gd name="T4" fmla="*/ 0 w 23"/>
                <a:gd name="T5" fmla="*/ 8 h 19"/>
                <a:gd name="T6" fmla="*/ 4 w 23"/>
                <a:gd name="T7" fmla="*/ 12 h 19"/>
                <a:gd name="T8" fmla="*/ 4 w 23"/>
                <a:gd name="T9" fmla="*/ 15 h 19"/>
                <a:gd name="T10" fmla="*/ 8 w 23"/>
                <a:gd name="T11" fmla="*/ 15 h 19"/>
                <a:gd name="T12" fmla="*/ 11 w 23"/>
                <a:gd name="T13" fmla="*/ 19 h 19"/>
                <a:gd name="T14" fmla="*/ 15 w 23"/>
                <a:gd name="T15" fmla="*/ 19 h 19"/>
                <a:gd name="T16" fmla="*/ 23 w 23"/>
                <a:gd name="T17" fmla="*/ 15 h 19"/>
                <a:gd name="T18" fmla="*/ 4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4" y="0"/>
                  </a:moveTo>
                  <a:lnTo>
                    <a:pt x="4" y="4"/>
                  </a:lnTo>
                  <a:lnTo>
                    <a:pt x="0" y="8"/>
                  </a:lnTo>
                  <a:lnTo>
                    <a:pt x="4" y="12"/>
                  </a:lnTo>
                  <a:lnTo>
                    <a:pt x="4" y="15"/>
                  </a:lnTo>
                  <a:lnTo>
                    <a:pt x="8" y="15"/>
                  </a:lnTo>
                  <a:lnTo>
                    <a:pt x="11" y="19"/>
                  </a:lnTo>
                  <a:lnTo>
                    <a:pt x="15" y="19"/>
                  </a:lnTo>
                  <a:lnTo>
                    <a:pt x="23"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6" name="Freeform 115"/>
            <p:cNvSpPr>
              <a:spLocks/>
            </p:cNvSpPr>
            <p:nvPr/>
          </p:nvSpPr>
          <p:spPr bwMode="auto">
            <a:xfrm>
              <a:off x="4208145" y="1279525"/>
              <a:ext cx="224790" cy="222250"/>
            </a:xfrm>
            <a:custGeom>
              <a:avLst/>
              <a:gdLst>
                <a:gd name="T0" fmla="*/ 343 w 354"/>
                <a:gd name="T1" fmla="*/ 8 h 350"/>
                <a:gd name="T2" fmla="*/ 335 w 354"/>
                <a:gd name="T3" fmla="*/ 0 h 350"/>
                <a:gd name="T4" fmla="*/ 0 w 354"/>
                <a:gd name="T5" fmla="*/ 335 h 350"/>
                <a:gd name="T6" fmla="*/ 19 w 354"/>
                <a:gd name="T7" fmla="*/ 350 h 350"/>
                <a:gd name="T8" fmla="*/ 354 w 354"/>
                <a:gd name="T9" fmla="*/ 15 h 350"/>
                <a:gd name="T10" fmla="*/ 343 w 354"/>
                <a:gd name="T11" fmla="*/ 8 h 350"/>
              </a:gdLst>
              <a:ahLst/>
              <a:cxnLst>
                <a:cxn ang="0">
                  <a:pos x="T0" y="T1"/>
                </a:cxn>
                <a:cxn ang="0">
                  <a:pos x="T2" y="T3"/>
                </a:cxn>
                <a:cxn ang="0">
                  <a:pos x="T4" y="T5"/>
                </a:cxn>
                <a:cxn ang="0">
                  <a:pos x="T6" y="T7"/>
                </a:cxn>
                <a:cxn ang="0">
                  <a:pos x="T8" y="T9"/>
                </a:cxn>
                <a:cxn ang="0">
                  <a:pos x="T10" y="T11"/>
                </a:cxn>
              </a:cxnLst>
              <a:rect l="0" t="0" r="r" b="b"/>
              <a:pathLst>
                <a:path w="354" h="350">
                  <a:moveTo>
                    <a:pt x="343" y="8"/>
                  </a:moveTo>
                  <a:lnTo>
                    <a:pt x="335" y="0"/>
                  </a:lnTo>
                  <a:lnTo>
                    <a:pt x="0" y="335"/>
                  </a:lnTo>
                  <a:lnTo>
                    <a:pt x="19" y="350"/>
                  </a:lnTo>
                  <a:lnTo>
                    <a:pt x="354" y="15"/>
                  </a:lnTo>
                  <a:lnTo>
                    <a:pt x="343"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7" name="Freeform 116"/>
            <p:cNvSpPr>
              <a:spLocks/>
            </p:cNvSpPr>
            <p:nvPr/>
          </p:nvSpPr>
          <p:spPr bwMode="auto">
            <a:xfrm>
              <a:off x="4420870" y="1276985"/>
              <a:ext cx="12065" cy="12065"/>
            </a:xfrm>
            <a:custGeom>
              <a:avLst/>
              <a:gdLst>
                <a:gd name="T0" fmla="*/ 19 w 19"/>
                <a:gd name="T1" fmla="*/ 19 h 19"/>
                <a:gd name="T2" fmla="*/ 19 w 19"/>
                <a:gd name="T3" fmla="*/ 15 h 19"/>
                <a:gd name="T4" fmla="*/ 19 w 19"/>
                <a:gd name="T5" fmla="*/ 12 h 19"/>
                <a:gd name="T6" fmla="*/ 19 w 19"/>
                <a:gd name="T7" fmla="*/ 4 h 19"/>
                <a:gd name="T8" fmla="*/ 19 w 19"/>
                <a:gd name="T9" fmla="*/ 4 h 19"/>
                <a:gd name="T10" fmla="*/ 15 w 19"/>
                <a:gd name="T11" fmla="*/ 0 h 19"/>
                <a:gd name="T12" fmla="*/ 12 w 19"/>
                <a:gd name="T13" fmla="*/ 0 h 19"/>
                <a:gd name="T14" fmla="*/ 4 w 19"/>
                <a:gd name="T15" fmla="*/ 0 h 19"/>
                <a:gd name="T16" fmla="*/ 0 w 19"/>
                <a:gd name="T17" fmla="*/ 4 h 19"/>
                <a:gd name="T18" fmla="*/ 19 w 1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19"/>
                  </a:moveTo>
                  <a:lnTo>
                    <a:pt x="19" y="15"/>
                  </a:lnTo>
                  <a:lnTo>
                    <a:pt x="19" y="12"/>
                  </a:lnTo>
                  <a:lnTo>
                    <a:pt x="19" y="4"/>
                  </a:lnTo>
                  <a:lnTo>
                    <a:pt x="19" y="4"/>
                  </a:lnTo>
                  <a:lnTo>
                    <a:pt x="15" y="0"/>
                  </a:lnTo>
                  <a:lnTo>
                    <a:pt x="12" y="0"/>
                  </a:lnTo>
                  <a:lnTo>
                    <a:pt x="4" y="0"/>
                  </a:lnTo>
                  <a:lnTo>
                    <a:pt x="0" y="4"/>
                  </a:lnTo>
                  <a:lnTo>
                    <a:pt x="19" y="19"/>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8" name="Freeform 117"/>
            <p:cNvSpPr>
              <a:spLocks/>
            </p:cNvSpPr>
            <p:nvPr/>
          </p:nvSpPr>
          <p:spPr bwMode="auto">
            <a:xfrm>
              <a:off x="4418330" y="1492250"/>
              <a:ext cx="14605" cy="12065"/>
            </a:xfrm>
            <a:custGeom>
              <a:avLst/>
              <a:gdLst>
                <a:gd name="T0" fmla="*/ 4 w 23"/>
                <a:gd name="T1" fmla="*/ 0 h 19"/>
                <a:gd name="T2" fmla="*/ 4 w 23"/>
                <a:gd name="T3" fmla="*/ 4 h 19"/>
                <a:gd name="T4" fmla="*/ 0 w 23"/>
                <a:gd name="T5" fmla="*/ 8 h 19"/>
                <a:gd name="T6" fmla="*/ 4 w 23"/>
                <a:gd name="T7" fmla="*/ 12 h 19"/>
                <a:gd name="T8" fmla="*/ 4 w 23"/>
                <a:gd name="T9" fmla="*/ 15 h 19"/>
                <a:gd name="T10" fmla="*/ 8 w 23"/>
                <a:gd name="T11" fmla="*/ 15 h 19"/>
                <a:gd name="T12" fmla="*/ 12 w 23"/>
                <a:gd name="T13" fmla="*/ 19 h 19"/>
                <a:gd name="T14" fmla="*/ 16 w 23"/>
                <a:gd name="T15" fmla="*/ 19 h 19"/>
                <a:gd name="T16" fmla="*/ 23 w 23"/>
                <a:gd name="T17" fmla="*/ 15 h 19"/>
                <a:gd name="T18" fmla="*/ 4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4" y="0"/>
                  </a:moveTo>
                  <a:lnTo>
                    <a:pt x="4" y="4"/>
                  </a:lnTo>
                  <a:lnTo>
                    <a:pt x="0" y="8"/>
                  </a:lnTo>
                  <a:lnTo>
                    <a:pt x="4" y="12"/>
                  </a:lnTo>
                  <a:lnTo>
                    <a:pt x="4" y="15"/>
                  </a:lnTo>
                  <a:lnTo>
                    <a:pt x="8" y="15"/>
                  </a:lnTo>
                  <a:lnTo>
                    <a:pt x="12" y="19"/>
                  </a:lnTo>
                  <a:lnTo>
                    <a:pt x="16" y="19"/>
                  </a:lnTo>
                  <a:lnTo>
                    <a:pt x="23" y="15"/>
                  </a:lnTo>
                  <a:lnTo>
                    <a:pt x="4"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19" name="Freeform 118"/>
            <p:cNvSpPr>
              <a:spLocks/>
            </p:cNvSpPr>
            <p:nvPr/>
          </p:nvSpPr>
          <p:spPr bwMode="auto">
            <a:xfrm>
              <a:off x="4420870" y="1385570"/>
              <a:ext cx="118745" cy="116205"/>
            </a:xfrm>
            <a:custGeom>
              <a:avLst/>
              <a:gdLst>
                <a:gd name="T0" fmla="*/ 175 w 187"/>
                <a:gd name="T1" fmla="*/ 8 h 183"/>
                <a:gd name="T2" fmla="*/ 167 w 187"/>
                <a:gd name="T3" fmla="*/ 0 h 183"/>
                <a:gd name="T4" fmla="*/ 0 w 187"/>
                <a:gd name="T5" fmla="*/ 168 h 183"/>
                <a:gd name="T6" fmla="*/ 19 w 187"/>
                <a:gd name="T7" fmla="*/ 183 h 183"/>
                <a:gd name="T8" fmla="*/ 187 w 187"/>
                <a:gd name="T9" fmla="*/ 16 h 183"/>
                <a:gd name="T10" fmla="*/ 175 w 187"/>
                <a:gd name="T11" fmla="*/ 8 h 183"/>
              </a:gdLst>
              <a:ahLst/>
              <a:cxnLst>
                <a:cxn ang="0">
                  <a:pos x="T0" y="T1"/>
                </a:cxn>
                <a:cxn ang="0">
                  <a:pos x="T2" y="T3"/>
                </a:cxn>
                <a:cxn ang="0">
                  <a:pos x="T4" y="T5"/>
                </a:cxn>
                <a:cxn ang="0">
                  <a:pos x="T6" y="T7"/>
                </a:cxn>
                <a:cxn ang="0">
                  <a:pos x="T8" y="T9"/>
                </a:cxn>
                <a:cxn ang="0">
                  <a:pos x="T10" y="T11"/>
                </a:cxn>
              </a:cxnLst>
              <a:rect l="0" t="0" r="r" b="b"/>
              <a:pathLst>
                <a:path w="187" h="183">
                  <a:moveTo>
                    <a:pt x="175" y="8"/>
                  </a:moveTo>
                  <a:lnTo>
                    <a:pt x="167" y="0"/>
                  </a:lnTo>
                  <a:lnTo>
                    <a:pt x="0" y="168"/>
                  </a:lnTo>
                  <a:lnTo>
                    <a:pt x="19" y="183"/>
                  </a:lnTo>
                  <a:lnTo>
                    <a:pt x="187" y="16"/>
                  </a:lnTo>
                  <a:lnTo>
                    <a:pt x="175"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0" name="Freeform 119"/>
            <p:cNvSpPr>
              <a:spLocks/>
            </p:cNvSpPr>
            <p:nvPr/>
          </p:nvSpPr>
          <p:spPr bwMode="auto">
            <a:xfrm>
              <a:off x="4526915" y="1383030"/>
              <a:ext cx="12700" cy="12700"/>
            </a:xfrm>
            <a:custGeom>
              <a:avLst/>
              <a:gdLst>
                <a:gd name="T0" fmla="*/ 20 w 20"/>
                <a:gd name="T1" fmla="*/ 20 h 20"/>
                <a:gd name="T2" fmla="*/ 20 w 20"/>
                <a:gd name="T3" fmla="*/ 16 h 20"/>
                <a:gd name="T4" fmla="*/ 20 w 20"/>
                <a:gd name="T5" fmla="*/ 12 h 20"/>
                <a:gd name="T6" fmla="*/ 20 w 20"/>
                <a:gd name="T7" fmla="*/ 4 h 20"/>
                <a:gd name="T8" fmla="*/ 20 w 20"/>
                <a:gd name="T9" fmla="*/ 4 h 20"/>
                <a:gd name="T10" fmla="*/ 16 w 20"/>
                <a:gd name="T11" fmla="*/ 0 h 20"/>
                <a:gd name="T12" fmla="*/ 12 w 20"/>
                <a:gd name="T13" fmla="*/ 0 h 20"/>
                <a:gd name="T14" fmla="*/ 4 w 20"/>
                <a:gd name="T15" fmla="*/ 0 h 20"/>
                <a:gd name="T16" fmla="*/ 0 w 20"/>
                <a:gd name="T17" fmla="*/ 4 h 20"/>
                <a:gd name="T18" fmla="*/ 20 w 2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20"/>
                  </a:moveTo>
                  <a:lnTo>
                    <a:pt x="20" y="16"/>
                  </a:lnTo>
                  <a:lnTo>
                    <a:pt x="20" y="12"/>
                  </a:lnTo>
                  <a:lnTo>
                    <a:pt x="20" y="4"/>
                  </a:lnTo>
                  <a:lnTo>
                    <a:pt x="20" y="4"/>
                  </a:lnTo>
                  <a:lnTo>
                    <a:pt x="16" y="0"/>
                  </a:lnTo>
                  <a:lnTo>
                    <a:pt x="12" y="0"/>
                  </a:lnTo>
                  <a:lnTo>
                    <a:pt x="4" y="0"/>
                  </a:lnTo>
                  <a:lnTo>
                    <a:pt x="0" y="4"/>
                  </a:lnTo>
                  <a:lnTo>
                    <a:pt x="20" y="2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1" name="Freeform 120"/>
            <p:cNvSpPr>
              <a:spLocks/>
            </p:cNvSpPr>
            <p:nvPr/>
          </p:nvSpPr>
          <p:spPr bwMode="auto">
            <a:xfrm>
              <a:off x="4420870" y="1492250"/>
              <a:ext cx="12065" cy="12065"/>
            </a:xfrm>
            <a:custGeom>
              <a:avLst/>
              <a:gdLst>
                <a:gd name="T0" fmla="*/ 0 w 19"/>
                <a:gd name="T1" fmla="*/ 15 h 19"/>
                <a:gd name="T2" fmla="*/ 4 w 19"/>
                <a:gd name="T3" fmla="*/ 19 h 19"/>
                <a:gd name="T4" fmla="*/ 12 w 19"/>
                <a:gd name="T5" fmla="*/ 19 h 19"/>
                <a:gd name="T6" fmla="*/ 15 w 19"/>
                <a:gd name="T7" fmla="*/ 15 h 19"/>
                <a:gd name="T8" fmla="*/ 19 w 19"/>
                <a:gd name="T9" fmla="*/ 15 h 19"/>
                <a:gd name="T10" fmla="*/ 19 w 19"/>
                <a:gd name="T11" fmla="*/ 12 h 19"/>
                <a:gd name="T12" fmla="*/ 19 w 19"/>
                <a:gd name="T13" fmla="*/ 8 h 19"/>
                <a:gd name="T14" fmla="*/ 19 w 19"/>
                <a:gd name="T15" fmla="*/ 4 h 19"/>
                <a:gd name="T16" fmla="*/ 19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2" y="19"/>
                  </a:lnTo>
                  <a:lnTo>
                    <a:pt x="15" y="15"/>
                  </a:lnTo>
                  <a:lnTo>
                    <a:pt x="19" y="15"/>
                  </a:lnTo>
                  <a:lnTo>
                    <a:pt x="19" y="12"/>
                  </a:lnTo>
                  <a:lnTo>
                    <a:pt x="19" y="8"/>
                  </a:lnTo>
                  <a:lnTo>
                    <a:pt x="19" y="4"/>
                  </a:lnTo>
                  <a:lnTo>
                    <a:pt x="19"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2" name="Freeform 121"/>
            <p:cNvSpPr>
              <a:spLocks/>
            </p:cNvSpPr>
            <p:nvPr/>
          </p:nvSpPr>
          <p:spPr bwMode="auto">
            <a:xfrm>
              <a:off x="3037205" y="106680"/>
              <a:ext cx="1395730" cy="1395095"/>
            </a:xfrm>
            <a:custGeom>
              <a:avLst/>
              <a:gdLst>
                <a:gd name="T0" fmla="*/ 8 w 2198"/>
                <a:gd name="T1" fmla="*/ 12 h 2197"/>
                <a:gd name="T2" fmla="*/ 0 w 2198"/>
                <a:gd name="T3" fmla="*/ 19 h 2197"/>
                <a:gd name="T4" fmla="*/ 2179 w 2198"/>
                <a:gd name="T5" fmla="*/ 2197 h 2197"/>
                <a:gd name="T6" fmla="*/ 2198 w 2198"/>
                <a:gd name="T7" fmla="*/ 2182 h 2197"/>
                <a:gd name="T8" fmla="*/ 16 w 2198"/>
                <a:gd name="T9" fmla="*/ 0 h 2197"/>
                <a:gd name="T10" fmla="*/ 8 w 2198"/>
                <a:gd name="T11" fmla="*/ 12 h 2197"/>
              </a:gdLst>
              <a:ahLst/>
              <a:cxnLst>
                <a:cxn ang="0">
                  <a:pos x="T0" y="T1"/>
                </a:cxn>
                <a:cxn ang="0">
                  <a:pos x="T2" y="T3"/>
                </a:cxn>
                <a:cxn ang="0">
                  <a:pos x="T4" y="T5"/>
                </a:cxn>
                <a:cxn ang="0">
                  <a:pos x="T6" y="T7"/>
                </a:cxn>
                <a:cxn ang="0">
                  <a:pos x="T8" y="T9"/>
                </a:cxn>
                <a:cxn ang="0">
                  <a:pos x="T10" y="T11"/>
                </a:cxn>
              </a:cxnLst>
              <a:rect l="0" t="0" r="r" b="b"/>
              <a:pathLst>
                <a:path w="2198" h="2197">
                  <a:moveTo>
                    <a:pt x="8" y="12"/>
                  </a:moveTo>
                  <a:lnTo>
                    <a:pt x="0" y="19"/>
                  </a:lnTo>
                  <a:lnTo>
                    <a:pt x="2179" y="2197"/>
                  </a:lnTo>
                  <a:lnTo>
                    <a:pt x="2198" y="2182"/>
                  </a:lnTo>
                  <a:lnTo>
                    <a:pt x="16" y="0"/>
                  </a:lnTo>
                  <a:lnTo>
                    <a:pt x="8"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3" name="Freeform 122"/>
            <p:cNvSpPr>
              <a:spLocks/>
            </p:cNvSpPr>
            <p:nvPr/>
          </p:nvSpPr>
          <p:spPr bwMode="auto">
            <a:xfrm>
              <a:off x="3034665" y="106680"/>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4 h 19"/>
                <a:gd name="T12" fmla="*/ 0 w 20"/>
                <a:gd name="T13" fmla="*/ 8 h 19"/>
                <a:gd name="T14" fmla="*/ 4 w 20"/>
                <a:gd name="T15" fmla="*/ 16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4"/>
                  </a:lnTo>
                  <a:lnTo>
                    <a:pt x="0" y="8"/>
                  </a:lnTo>
                  <a:lnTo>
                    <a:pt x="4" y="16"/>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4" name="Freeform 123"/>
            <p:cNvSpPr>
              <a:spLocks/>
            </p:cNvSpPr>
            <p:nvPr/>
          </p:nvSpPr>
          <p:spPr bwMode="auto">
            <a:xfrm>
              <a:off x="4208145" y="1492250"/>
              <a:ext cx="12065" cy="12065"/>
            </a:xfrm>
            <a:custGeom>
              <a:avLst/>
              <a:gdLst>
                <a:gd name="T0" fmla="*/ 0 w 19"/>
                <a:gd name="T1" fmla="*/ 15 h 19"/>
                <a:gd name="T2" fmla="*/ 4 w 19"/>
                <a:gd name="T3" fmla="*/ 19 h 19"/>
                <a:gd name="T4" fmla="*/ 11 w 19"/>
                <a:gd name="T5" fmla="*/ 19 h 19"/>
                <a:gd name="T6" fmla="*/ 15 w 19"/>
                <a:gd name="T7" fmla="*/ 15 h 19"/>
                <a:gd name="T8" fmla="*/ 19 w 19"/>
                <a:gd name="T9" fmla="*/ 15 h 19"/>
                <a:gd name="T10" fmla="*/ 19 w 19"/>
                <a:gd name="T11" fmla="*/ 12 h 19"/>
                <a:gd name="T12" fmla="*/ 19 w 19"/>
                <a:gd name="T13" fmla="*/ 8 h 19"/>
                <a:gd name="T14" fmla="*/ 19 w 19"/>
                <a:gd name="T15" fmla="*/ 4 h 19"/>
                <a:gd name="T16" fmla="*/ 19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1" y="19"/>
                  </a:lnTo>
                  <a:lnTo>
                    <a:pt x="15" y="15"/>
                  </a:lnTo>
                  <a:lnTo>
                    <a:pt x="19" y="15"/>
                  </a:lnTo>
                  <a:lnTo>
                    <a:pt x="19" y="12"/>
                  </a:lnTo>
                  <a:lnTo>
                    <a:pt x="19" y="8"/>
                  </a:lnTo>
                  <a:lnTo>
                    <a:pt x="19" y="4"/>
                  </a:lnTo>
                  <a:lnTo>
                    <a:pt x="19"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5" name="Freeform 124"/>
            <p:cNvSpPr>
              <a:spLocks/>
            </p:cNvSpPr>
            <p:nvPr/>
          </p:nvSpPr>
          <p:spPr bwMode="auto">
            <a:xfrm>
              <a:off x="2930525" y="213360"/>
              <a:ext cx="1289685" cy="1288415"/>
            </a:xfrm>
            <a:custGeom>
              <a:avLst/>
              <a:gdLst>
                <a:gd name="T0" fmla="*/ 8 w 2031"/>
                <a:gd name="T1" fmla="*/ 11 h 2029"/>
                <a:gd name="T2" fmla="*/ 0 w 2031"/>
                <a:gd name="T3" fmla="*/ 19 h 2029"/>
                <a:gd name="T4" fmla="*/ 2012 w 2031"/>
                <a:gd name="T5" fmla="*/ 2029 h 2029"/>
                <a:gd name="T6" fmla="*/ 2031 w 2031"/>
                <a:gd name="T7" fmla="*/ 2014 h 2029"/>
                <a:gd name="T8" fmla="*/ 16 w 2031"/>
                <a:gd name="T9" fmla="*/ 0 h 2029"/>
                <a:gd name="T10" fmla="*/ 8 w 2031"/>
                <a:gd name="T11" fmla="*/ 11 h 2029"/>
              </a:gdLst>
              <a:ahLst/>
              <a:cxnLst>
                <a:cxn ang="0">
                  <a:pos x="T0" y="T1"/>
                </a:cxn>
                <a:cxn ang="0">
                  <a:pos x="T2" y="T3"/>
                </a:cxn>
                <a:cxn ang="0">
                  <a:pos x="T4" y="T5"/>
                </a:cxn>
                <a:cxn ang="0">
                  <a:pos x="T6" y="T7"/>
                </a:cxn>
                <a:cxn ang="0">
                  <a:pos x="T8" y="T9"/>
                </a:cxn>
                <a:cxn ang="0">
                  <a:pos x="T10" y="T11"/>
                </a:cxn>
              </a:cxnLst>
              <a:rect l="0" t="0" r="r" b="b"/>
              <a:pathLst>
                <a:path w="2031" h="2029">
                  <a:moveTo>
                    <a:pt x="8" y="11"/>
                  </a:moveTo>
                  <a:lnTo>
                    <a:pt x="0" y="19"/>
                  </a:lnTo>
                  <a:lnTo>
                    <a:pt x="2012" y="2029"/>
                  </a:lnTo>
                  <a:lnTo>
                    <a:pt x="2031" y="2014"/>
                  </a:lnTo>
                  <a:lnTo>
                    <a:pt x="16" y="0"/>
                  </a:lnTo>
                  <a:lnTo>
                    <a:pt x="8"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6" name="Freeform 125"/>
            <p:cNvSpPr>
              <a:spLocks/>
            </p:cNvSpPr>
            <p:nvPr/>
          </p:nvSpPr>
          <p:spPr bwMode="auto">
            <a:xfrm>
              <a:off x="2927985" y="213360"/>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3 h 19"/>
                <a:gd name="T12" fmla="*/ 0 w 20"/>
                <a:gd name="T13" fmla="*/ 7 h 19"/>
                <a:gd name="T14" fmla="*/ 4 w 20"/>
                <a:gd name="T15" fmla="*/ 15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3"/>
                  </a:lnTo>
                  <a:lnTo>
                    <a:pt x="0" y="7"/>
                  </a:lnTo>
                  <a:lnTo>
                    <a:pt x="4" y="15"/>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7" name="Freeform 126"/>
            <p:cNvSpPr>
              <a:spLocks/>
            </p:cNvSpPr>
            <p:nvPr/>
          </p:nvSpPr>
          <p:spPr bwMode="auto">
            <a:xfrm>
              <a:off x="3994785" y="1492250"/>
              <a:ext cx="12700" cy="12065"/>
            </a:xfrm>
            <a:custGeom>
              <a:avLst/>
              <a:gdLst>
                <a:gd name="T0" fmla="*/ 0 w 20"/>
                <a:gd name="T1" fmla="*/ 15 h 19"/>
                <a:gd name="T2" fmla="*/ 4 w 20"/>
                <a:gd name="T3" fmla="*/ 19 h 19"/>
                <a:gd name="T4" fmla="*/ 12 w 20"/>
                <a:gd name="T5" fmla="*/ 19 h 19"/>
                <a:gd name="T6" fmla="*/ 16 w 20"/>
                <a:gd name="T7" fmla="*/ 15 h 19"/>
                <a:gd name="T8" fmla="*/ 20 w 20"/>
                <a:gd name="T9" fmla="*/ 15 h 19"/>
                <a:gd name="T10" fmla="*/ 20 w 20"/>
                <a:gd name="T11" fmla="*/ 12 h 19"/>
                <a:gd name="T12" fmla="*/ 20 w 20"/>
                <a:gd name="T13" fmla="*/ 8 h 19"/>
                <a:gd name="T14" fmla="*/ 20 w 20"/>
                <a:gd name="T15" fmla="*/ 4 h 19"/>
                <a:gd name="T16" fmla="*/ 20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20" y="15"/>
                  </a:lnTo>
                  <a:lnTo>
                    <a:pt x="20" y="12"/>
                  </a:lnTo>
                  <a:lnTo>
                    <a:pt x="20" y="8"/>
                  </a:lnTo>
                  <a:lnTo>
                    <a:pt x="20" y="4"/>
                  </a:lnTo>
                  <a:lnTo>
                    <a:pt x="20"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8" name="Freeform 127"/>
            <p:cNvSpPr>
              <a:spLocks/>
            </p:cNvSpPr>
            <p:nvPr/>
          </p:nvSpPr>
          <p:spPr bwMode="auto">
            <a:xfrm>
              <a:off x="2824480" y="319405"/>
              <a:ext cx="1183005" cy="1182370"/>
            </a:xfrm>
            <a:custGeom>
              <a:avLst/>
              <a:gdLst>
                <a:gd name="T0" fmla="*/ 8 w 1863"/>
                <a:gd name="T1" fmla="*/ 12 h 1862"/>
                <a:gd name="T2" fmla="*/ 0 w 1863"/>
                <a:gd name="T3" fmla="*/ 20 h 1862"/>
                <a:gd name="T4" fmla="*/ 1843 w 1863"/>
                <a:gd name="T5" fmla="*/ 1862 h 1862"/>
                <a:gd name="T6" fmla="*/ 1863 w 1863"/>
                <a:gd name="T7" fmla="*/ 1847 h 1862"/>
                <a:gd name="T8" fmla="*/ 15 w 1863"/>
                <a:gd name="T9" fmla="*/ 0 h 1862"/>
                <a:gd name="T10" fmla="*/ 8 w 1863"/>
                <a:gd name="T11" fmla="*/ 12 h 1862"/>
              </a:gdLst>
              <a:ahLst/>
              <a:cxnLst>
                <a:cxn ang="0">
                  <a:pos x="T0" y="T1"/>
                </a:cxn>
                <a:cxn ang="0">
                  <a:pos x="T2" y="T3"/>
                </a:cxn>
                <a:cxn ang="0">
                  <a:pos x="T4" y="T5"/>
                </a:cxn>
                <a:cxn ang="0">
                  <a:pos x="T6" y="T7"/>
                </a:cxn>
                <a:cxn ang="0">
                  <a:pos x="T8" y="T9"/>
                </a:cxn>
                <a:cxn ang="0">
                  <a:pos x="T10" y="T11"/>
                </a:cxn>
              </a:cxnLst>
              <a:rect l="0" t="0" r="r" b="b"/>
              <a:pathLst>
                <a:path w="1863" h="1862">
                  <a:moveTo>
                    <a:pt x="8" y="12"/>
                  </a:moveTo>
                  <a:lnTo>
                    <a:pt x="0" y="20"/>
                  </a:lnTo>
                  <a:lnTo>
                    <a:pt x="1843" y="1862"/>
                  </a:lnTo>
                  <a:lnTo>
                    <a:pt x="1863" y="1847"/>
                  </a:lnTo>
                  <a:lnTo>
                    <a:pt x="15" y="0"/>
                  </a:lnTo>
                  <a:lnTo>
                    <a:pt x="8"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29" name="Freeform 128"/>
            <p:cNvSpPr>
              <a:spLocks/>
            </p:cNvSpPr>
            <p:nvPr/>
          </p:nvSpPr>
          <p:spPr bwMode="auto">
            <a:xfrm>
              <a:off x="2821940" y="319405"/>
              <a:ext cx="12065" cy="12700"/>
            </a:xfrm>
            <a:custGeom>
              <a:avLst/>
              <a:gdLst>
                <a:gd name="T0" fmla="*/ 19 w 19"/>
                <a:gd name="T1" fmla="*/ 0 h 20"/>
                <a:gd name="T2" fmla="*/ 15 w 19"/>
                <a:gd name="T3" fmla="*/ 0 h 20"/>
                <a:gd name="T4" fmla="*/ 12 w 19"/>
                <a:gd name="T5" fmla="*/ 0 h 20"/>
                <a:gd name="T6" fmla="*/ 8 w 19"/>
                <a:gd name="T7" fmla="*/ 0 h 20"/>
                <a:gd name="T8" fmla="*/ 4 w 19"/>
                <a:gd name="T9" fmla="*/ 0 h 20"/>
                <a:gd name="T10" fmla="*/ 4 w 19"/>
                <a:gd name="T11" fmla="*/ 4 h 20"/>
                <a:gd name="T12" fmla="*/ 0 w 19"/>
                <a:gd name="T13" fmla="*/ 8 h 20"/>
                <a:gd name="T14" fmla="*/ 4 w 19"/>
                <a:gd name="T15" fmla="*/ 16 h 20"/>
                <a:gd name="T16" fmla="*/ 4 w 19"/>
                <a:gd name="T17" fmla="*/ 20 h 20"/>
                <a:gd name="T18" fmla="*/ 19 w 1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0"/>
                  </a:moveTo>
                  <a:lnTo>
                    <a:pt x="15" y="0"/>
                  </a:lnTo>
                  <a:lnTo>
                    <a:pt x="12" y="0"/>
                  </a:lnTo>
                  <a:lnTo>
                    <a:pt x="8" y="0"/>
                  </a:lnTo>
                  <a:lnTo>
                    <a:pt x="4" y="0"/>
                  </a:lnTo>
                  <a:lnTo>
                    <a:pt x="4" y="4"/>
                  </a:lnTo>
                  <a:lnTo>
                    <a:pt x="0" y="8"/>
                  </a:lnTo>
                  <a:lnTo>
                    <a:pt x="4" y="16"/>
                  </a:lnTo>
                  <a:lnTo>
                    <a:pt x="4" y="20"/>
                  </a:lnTo>
                  <a:lnTo>
                    <a:pt x="19"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0" name="Freeform 129"/>
            <p:cNvSpPr>
              <a:spLocks/>
            </p:cNvSpPr>
            <p:nvPr/>
          </p:nvSpPr>
          <p:spPr bwMode="auto">
            <a:xfrm>
              <a:off x="3782060" y="1492250"/>
              <a:ext cx="12700" cy="12065"/>
            </a:xfrm>
            <a:custGeom>
              <a:avLst/>
              <a:gdLst>
                <a:gd name="T0" fmla="*/ 0 w 20"/>
                <a:gd name="T1" fmla="*/ 15 h 19"/>
                <a:gd name="T2" fmla="*/ 4 w 20"/>
                <a:gd name="T3" fmla="*/ 19 h 19"/>
                <a:gd name="T4" fmla="*/ 12 w 20"/>
                <a:gd name="T5" fmla="*/ 19 h 19"/>
                <a:gd name="T6" fmla="*/ 16 w 20"/>
                <a:gd name="T7" fmla="*/ 15 h 19"/>
                <a:gd name="T8" fmla="*/ 20 w 20"/>
                <a:gd name="T9" fmla="*/ 15 h 19"/>
                <a:gd name="T10" fmla="*/ 20 w 20"/>
                <a:gd name="T11" fmla="*/ 12 h 19"/>
                <a:gd name="T12" fmla="*/ 20 w 20"/>
                <a:gd name="T13" fmla="*/ 8 h 19"/>
                <a:gd name="T14" fmla="*/ 20 w 20"/>
                <a:gd name="T15" fmla="*/ 4 h 19"/>
                <a:gd name="T16" fmla="*/ 20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20" y="15"/>
                  </a:lnTo>
                  <a:lnTo>
                    <a:pt x="20" y="12"/>
                  </a:lnTo>
                  <a:lnTo>
                    <a:pt x="20" y="8"/>
                  </a:lnTo>
                  <a:lnTo>
                    <a:pt x="20" y="4"/>
                  </a:lnTo>
                  <a:lnTo>
                    <a:pt x="20"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1" name="Freeform 130"/>
            <p:cNvSpPr>
              <a:spLocks/>
            </p:cNvSpPr>
            <p:nvPr/>
          </p:nvSpPr>
          <p:spPr bwMode="auto">
            <a:xfrm>
              <a:off x="2717800" y="426085"/>
              <a:ext cx="1076960" cy="1075690"/>
            </a:xfrm>
            <a:custGeom>
              <a:avLst/>
              <a:gdLst>
                <a:gd name="T0" fmla="*/ 8 w 1696"/>
                <a:gd name="T1" fmla="*/ 11 h 1694"/>
                <a:gd name="T2" fmla="*/ 0 w 1696"/>
                <a:gd name="T3" fmla="*/ 19 h 1694"/>
                <a:gd name="T4" fmla="*/ 1676 w 1696"/>
                <a:gd name="T5" fmla="*/ 1694 h 1694"/>
                <a:gd name="T6" fmla="*/ 1696 w 1696"/>
                <a:gd name="T7" fmla="*/ 1679 h 1694"/>
                <a:gd name="T8" fmla="*/ 16 w 1696"/>
                <a:gd name="T9" fmla="*/ 0 h 1694"/>
                <a:gd name="T10" fmla="*/ 8 w 1696"/>
                <a:gd name="T11" fmla="*/ 11 h 1694"/>
              </a:gdLst>
              <a:ahLst/>
              <a:cxnLst>
                <a:cxn ang="0">
                  <a:pos x="T0" y="T1"/>
                </a:cxn>
                <a:cxn ang="0">
                  <a:pos x="T2" y="T3"/>
                </a:cxn>
                <a:cxn ang="0">
                  <a:pos x="T4" y="T5"/>
                </a:cxn>
                <a:cxn ang="0">
                  <a:pos x="T6" y="T7"/>
                </a:cxn>
                <a:cxn ang="0">
                  <a:pos x="T8" y="T9"/>
                </a:cxn>
                <a:cxn ang="0">
                  <a:pos x="T10" y="T11"/>
                </a:cxn>
              </a:cxnLst>
              <a:rect l="0" t="0" r="r" b="b"/>
              <a:pathLst>
                <a:path w="1696" h="1694">
                  <a:moveTo>
                    <a:pt x="8" y="11"/>
                  </a:moveTo>
                  <a:lnTo>
                    <a:pt x="0" y="19"/>
                  </a:lnTo>
                  <a:lnTo>
                    <a:pt x="1676" y="1694"/>
                  </a:lnTo>
                  <a:lnTo>
                    <a:pt x="1696" y="1679"/>
                  </a:lnTo>
                  <a:lnTo>
                    <a:pt x="16" y="0"/>
                  </a:lnTo>
                  <a:lnTo>
                    <a:pt x="8"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2" name="Freeform 131"/>
            <p:cNvSpPr>
              <a:spLocks/>
            </p:cNvSpPr>
            <p:nvPr/>
          </p:nvSpPr>
          <p:spPr bwMode="auto">
            <a:xfrm>
              <a:off x="2715260" y="426085"/>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4 h 19"/>
                <a:gd name="T12" fmla="*/ 0 w 20"/>
                <a:gd name="T13" fmla="*/ 7 h 19"/>
                <a:gd name="T14" fmla="*/ 4 w 20"/>
                <a:gd name="T15" fmla="*/ 15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4"/>
                  </a:lnTo>
                  <a:lnTo>
                    <a:pt x="0" y="7"/>
                  </a:lnTo>
                  <a:lnTo>
                    <a:pt x="4" y="15"/>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3" name="Freeform 132"/>
            <p:cNvSpPr>
              <a:spLocks/>
            </p:cNvSpPr>
            <p:nvPr/>
          </p:nvSpPr>
          <p:spPr bwMode="auto">
            <a:xfrm>
              <a:off x="3569335" y="1492250"/>
              <a:ext cx="12065" cy="12065"/>
            </a:xfrm>
            <a:custGeom>
              <a:avLst/>
              <a:gdLst>
                <a:gd name="T0" fmla="*/ 0 w 19"/>
                <a:gd name="T1" fmla="*/ 15 h 19"/>
                <a:gd name="T2" fmla="*/ 4 w 19"/>
                <a:gd name="T3" fmla="*/ 19 h 19"/>
                <a:gd name="T4" fmla="*/ 12 w 19"/>
                <a:gd name="T5" fmla="*/ 19 h 19"/>
                <a:gd name="T6" fmla="*/ 16 w 19"/>
                <a:gd name="T7" fmla="*/ 15 h 19"/>
                <a:gd name="T8" fmla="*/ 19 w 19"/>
                <a:gd name="T9" fmla="*/ 15 h 19"/>
                <a:gd name="T10" fmla="*/ 19 w 19"/>
                <a:gd name="T11" fmla="*/ 12 h 19"/>
                <a:gd name="T12" fmla="*/ 19 w 19"/>
                <a:gd name="T13" fmla="*/ 8 h 19"/>
                <a:gd name="T14" fmla="*/ 19 w 19"/>
                <a:gd name="T15" fmla="*/ 4 h 19"/>
                <a:gd name="T16" fmla="*/ 19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2" y="19"/>
                  </a:lnTo>
                  <a:lnTo>
                    <a:pt x="16" y="15"/>
                  </a:lnTo>
                  <a:lnTo>
                    <a:pt x="19" y="15"/>
                  </a:lnTo>
                  <a:lnTo>
                    <a:pt x="19" y="12"/>
                  </a:lnTo>
                  <a:lnTo>
                    <a:pt x="19" y="8"/>
                  </a:lnTo>
                  <a:lnTo>
                    <a:pt x="19" y="4"/>
                  </a:lnTo>
                  <a:lnTo>
                    <a:pt x="19"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4" name="Freeform 133"/>
            <p:cNvSpPr>
              <a:spLocks/>
            </p:cNvSpPr>
            <p:nvPr/>
          </p:nvSpPr>
          <p:spPr bwMode="auto">
            <a:xfrm>
              <a:off x="2611755" y="532130"/>
              <a:ext cx="969645" cy="969645"/>
            </a:xfrm>
            <a:custGeom>
              <a:avLst/>
              <a:gdLst>
                <a:gd name="T0" fmla="*/ 7 w 1527"/>
                <a:gd name="T1" fmla="*/ 12 h 1527"/>
                <a:gd name="T2" fmla="*/ 0 w 1527"/>
                <a:gd name="T3" fmla="*/ 20 h 1527"/>
                <a:gd name="T4" fmla="*/ 1508 w 1527"/>
                <a:gd name="T5" fmla="*/ 1527 h 1527"/>
                <a:gd name="T6" fmla="*/ 1527 w 1527"/>
                <a:gd name="T7" fmla="*/ 1512 h 1527"/>
                <a:gd name="T8" fmla="*/ 15 w 1527"/>
                <a:gd name="T9" fmla="*/ 0 h 1527"/>
                <a:gd name="T10" fmla="*/ 7 w 1527"/>
                <a:gd name="T11" fmla="*/ 12 h 1527"/>
              </a:gdLst>
              <a:ahLst/>
              <a:cxnLst>
                <a:cxn ang="0">
                  <a:pos x="T0" y="T1"/>
                </a:cxn>
                <a:cxn ang="0">
                  <a:pos x="T2" y="T3"/>
                </a:cxn>
                <a:cxn ang="0">
                  <a:pos x="T4" y="T5"/>
                </a:cxn>
                <a:cxn ang="0">
                  <a:pos x="T6" y="T7"/>
                </a:cxn>
                <a:cxn ang="0">
                  <a:pos x="T8" y="T9"/>
                </a:cxn>
                <a:cxn ang="0">
                  <a:pos x="T10" y="T11"/>
                </a:cxn>
              </a:cxnLst>
              <a:rect l="0" t="0" r="r" b="b"/>
              <a:pathLst>
                <a:path w="1527" h="1527">
                  <a:moveTo>
                    <a:pt x="7" y="12"/>
                  </a:moveTo>
                  <a:lnTo>
                    <a:pt x="0" y="20"/>
                  </a:lnTo>
                  <a:lnTo>
                    <a:pt x="1508" y="1527"/>
                  </a:lnTo>
                  <a:lnTo>
                    <a:pt x="1527" y="1512"/>
                  </a:lnTo>
                  <a:lnTo>
                    <a:pt x="15" y="0"/>
                  </a:lnTo>
                  <a:lnTo>
                    <a:pt x="7"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5" name="Freeform 134"/>
            <p:cNvSpPr>
              <a:spLocks/>
            </p:cNvSpPr>
            <p:nvPr/>
          </p:nvSpPr>
          <p:spPr bwMode="auto">
            <a:xfrm>
              <a:off x="2609215" y="532130"/>
              <a:ext cx="12065" cy="12700"/>
            </a:xfrm>
            <a:custGeom>
              <a:avLst/>
              <a:gdLst>
                <a:gd name="T0" fmla="*/ 19 w 19"/>
                <a:gd name="T1" fmla="*/ 0 h 20"/>
                <a:gd name="T2" fmla="*/ 15 w 19"/>
                <a:gd name="T3" fmla="*/ 0 h 20"/>
                <a:gd name="T4" fmla="*/ 11 w 19"/>
                <a:gd name="T5" fmla="*/ 0 h 20"/>
                <a:gd name="T6" fmla="*/ 7 w 19"/>
                <a:gd name="T7" fmla="*/ 0 h 20"/>
                <a:gd name="T8" fmla="*/ 4 w 19"/>
                <a:gd name="T9" fmla="*/ 0 h 20"/>
                <a:gd name="T10" fmla="*/ 4 w 19"/>
                <a:gd name="T11" fmla="*/ 4 h 20"/>
                <a:gd name="T12" fmla="*/ 0 w 19"/>
                <a:gd name="T13" fmla="*/ 8 h 20"/>
                <a:gd name="T14" fmla="*/ 4 w 19"/>
                <a:gd name="T15" fmla="*/ 16 h 20"/>
                <a:gd name="T16" fmla="*/ 4 w 19"/>
                <a:gd name="T17" fmla="*/ 20 h 20"/>
                <a:gd name="T18" fmla="*/ 19 w 1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0"/>
                  </a:moveTo>
                  <a:lnTo>
                    <a:pt x="15" y="0"/>
                  </a:lnTo>
                  <a:lnTo>
                    <a:pt x="11" y="0"/>
                  </a:lnTo>
                  <a:lnTo>
                    <a:pt x="7" y="0"/>
                  </a:lnTo>
                  <a:lnTo>
                    <a:pt x="4" y="0"/>
                  </a:lnTo>
                  <a:lnTo>
                    <a:pt x="4" y="4"/>
                  </a:lnTo>
                  <a:lnTo>
                    <a:pt x="0" y="8"/>
                  </a:lnTo>
                  <a:lnTo>
                    <a:pt x="4" y="16"/>
                  </a:lnTo>
                  <a:lnTo>
                    <a:pt x="4" y="20"/>
                  </a:lnTo>
                  <a:lnTo>
                    <a:pt x="19"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6" name="Freeform 135"/>
            <p:cNvSpPr>
              <a:spLocks/>
            </p:cNvSpPr>
            <p:nvPr/>
          </p:nvSpPr>
          <p:spPr bwMode="auto">
            <a:xfrm>
              <a:off x="3356610" y="1492250"/>
              <a:ext cx="12065" cy="12065"/>
            </a:xfrm>
            <a:custGeom>
              <a:avLst/>
              <a:gdLst>
                <a:gd name="T0" fmla="*/ 0 w 19"/>
                <a:gd name="T1" fmla="*/ 15 h 19"/>
                <a:gd name="T2" fmla="*/ 4 w 19"/>
                <a:gd name="T3" fmla="*/ 19 h 19"/>
                <a:gd name="T4" fmla="*/ 11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11"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7" name="Freeform 136"/>
            <p:cNvSpPr>
              <a:spLocks/>
            </p:cNvSpPr>
            <p:nvPr/>
          </p:nvSpPr>
          <p:spPr bwMode="auto">
            <a:xfrm>
              <a:off x="2505075" y="638810"/>
              <a:ext cx="861060" cy="862965"/>
            </a:xfrm>
            <a:custGeom>
              <a:avLst/>
              <a:gdLst>
                <a:gd name="T0" fmla="*/ 8 w 1356"/>
                <a:gd name="T1" fmla="*/ 11 h 1359"/>
                <a:gd name="T2" fmla="*/ 0 w 1356"/>
                <a:gd name="T3" fmla="*/ 19 h 1359"/>
                <a:gd name="T4" fmla="*/ 1341 w 1356"/>
                <a:gd name="T5" fmla="*/ 1359 h 1359"/>
                <a:gd name="T6" fmla="*/ 1356 w 1356"/>
                <a:gd name="T7" fmla="*/ 1344 h 1359"/>
                <a:gd name="T8" fmla="*/ 16 w 1356"/>
                <a:gd name="T9" fmla="*/ 0 h 1359"/>
                <a:gd name="T10" fmla="*/ 8 w 1356"/>
                <a:gd name="T11" fmla="*/ 11 h 1359"/>
              </a:gdLst>
              <a:ahLst/>
              <a:cxnLst>
                <a:cxn ang="0">
                  <a:pos x="T0" y="T1"/>
                </a:cxn>
                <a:cxn ang="0">
                  <a:pos x="T2" y="T3"/>
                </a:cxn>
                <a:cxn ang="0">
                  <a:pos x="T4" y="T5"/>
                </a:cxn>
                <a:cxn ang="0">
                  <a:pos x="T6" y="T7"/>
                </a:cxn>
                <a:cxn ang="0">
                  <a:pos x="T8" y="T9"/>
                </a:cxn>
                <a:cxn ang="0">
                  <a:pos x="T10" y="T11"/>
                </a:cxn>
              </a:cxnLst>
              <a:rect l="0" t="0" r="r" b="b"/>
              <a:pathLst>
                <a:path w="1356" h="1359">
                  <a:moveTo>
                    <a:pt x="8" y="11"/>
                  </a:moveTo>
                  <a:lnTo>
                    <a:pt x="0" y="19"/>
                  </a:lnTo>
                  <a:lnTo>
                    <a:pt x="1341" y="1359"/>
                  </a:lnTo>
                  <a:lnTo>
                    <a:pt x="1356" y="1344"/>
                  </a:lnTo>
                  <a:lnTo>
                    <a:pt x="16" y="0"/>
                  </a:lnTo>
                  <a:lnTo>
                    <a:pt x="8" y="11"/>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8" name="Freeform 137"/>
            <p:cNvSpPr>
              <a:spLocks/>
            </p:cNvSpPr>
            <p:nvPr/>
          </p:nvSpPr>
          <p:spPr bwMode="auto">
            <a:xfrm>
              <a:off x="2502535" y="638810"/>
              <a:ext cx="12700" cy="12065"/>
            </a:xfrm>
            <a:custGeom>
              <a:avLst/>
              <a:gdLst>
                <a:gd name="T0" fmla="*/ 20 w 20"/>
                <a:gd name="T1" fmla="*/ 0 h 19"/>
                <a:gd name="T2" fmla="*/ 16 w 20"/>
                <a:gd name="T3" fmla="*/ 0 h 19"/>
                <a:gd name="T4" fmla="*/ 12 w 20"/>
                <a:gd name="T5" fmla="*/ 0 h 19"/>
                <a:gd name="T6" fmla="*/ 8 w 20"/>
                <a:gd name="T7" fmla="*/ 0 h 19"/>
                <a:gd name="T8" fmla="*/ 4 w 20"/>
                <a:gd name="T9" fmla="*/ 0 h 19"/>
                <a:gd name="T10" fmla="*/ 4 w 20"/>
                <a:gd name="T11" fmla="*/ 4 h 19"/>
                <a:gd name="T12" fmla="*/ 0 w 20"/>
                <a:gd name="T13" fmla="*/ 7 h 19"/>
                <a:gd name="T14" fmla="*/ 4 w 20"/>
                <a:gd name="T15" fmla="*/ 15 h 19"/>
                <a:gd name="T16" fmla="*/ 4 w 20"/>
                <a:gd name="T17" fmla="*/ 19 h 19"/>
                <a:gd name="T18" fmla="*/ 2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0"/>
                  </a:moveTo>
                  <a:lnTo>
                    <a:pt x="16" y="0"/>
                  </a:lnTo>
                  <a:lnTo>
                    <a:pt x="12" y="0"/>
                  </a:lnTo>
                  <a:lnTo>
                    <a:pt x="8" y="0"/>
                  </a:lnTo>
                  <a:lnTo>
                    <a:pt x="4" y="0"/>
                  </a:lnTo>
                  <a:lnTo>
                    <a:pt x="4" y="4"/>
                  </a:lnTo>
                  <a:lnTo>
                    <a:pt x="0" y="7"/>
                  </a:lnTo>
                  <a:lnTo>
                    <a:pt x="4" y="15"/>
                  </a:lnTo>
                  <a:lnTo>
                    <a:pt x="4" y="19"/>
                  </a:lnTo>
                  <a:lnTo>
                    <a:pt x="2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39" name="Freeform 138"/>
            <p:cNvSpPr>
              <a:spLocks/>
            </p:cNvSpPr>
            <p:nvPr/>
          </p:nvSpPr>
          <p:spPr bwMode="auto">
            <a:xfrm>
              <a:off x="3143885" y="1492250"/>
              <a:ext cx="12065" cy="12065"/>
            </a:xfrm>
            <a:custGeom>
              <a:avLst/>
              <a:gdLst>
                <a:gd name="T0" fmla="*/ 0 w 19"/>
                <a:gd name="T1" fmla="*/ 15 h 19"/>
                <a:gd name="T2" fmla="*/ 3 w 19"/>
                <a:gd name="T3" fmla="*/ 19 h 19"/>
                <a:gd name="T4" fmla="*/ 11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3" y="19"/>
                  </a:lnTo>
                  <a:lnTo>
                    <a:pt x="11"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0" name="Freeform 139"/>
            <p:cNvSpPr>
              <a:spLocks/>
            </p:cNvSpPr>
            <p:nvPr/>
          </p:nvSpPr>
          <p:spPr bwMode="auto">
            <a:xfrm>
              <a:off x="2398395" y="747395"/>
              <a:ext cx="755015" cy="754380"/>
            </a:xfrm>
            <a:custGeom>
              <a:avLst/>
              <a:gdLst>
                <a:gd name="T0" fmla="*/ 8 w 1189"/>
                <a:gd name="T1" fmla="*/ 8 h 1188"/>
                <a:gd name="T2" fmla="*/ 0 w 1189"/>
                <a:gd name="T3" fmla="*/ 16 h 1188"/>
                <a:gd name="T4" fmla="*/ 1174 w 1189"/>
                <a:gd name="T5" fmla="*/ 1188 h 1188"/>
                <a:gd name="T6" fmla="*/ 1189 w 1189"/>
                <a:gd name="T7" fmla="*/ 1173 h 1188"/>
                <a:gd name="T8" fmla="*/ 16 w 1189"/>
                <a:gd name="T9" fmla="*/ 0 h 1188"/>
                <a:gd name="T10" fmla="*/ 8 w 1189"/>
                <a:gd name="T11" fmla="*/ 8 h 1188"/>
              </a:gdLst>
              <a:ahLst/>
              <a:cxnLst>
                <a:cxn ang="0">
                  <a:pos x="T0" y="T1"/>
                </a:cxn>
                <a:cxn ang="0">
                  <a:pos x="T2" y="T3"/>
                </a:cxn>
                <a:cxn ang="0">
                  <a:pos x="T4" y="T5"/>
                </a:cxn>
                <a:cxn ang="0">
                  <a:pos x="T6" y="T7"/>
                </a:cxn>
                <a:cxn ang="0">
                  <a:pos x="T8" y="T9"/>
                </a:cxn>
                <a:cxn ang="0">
                  <a:pos x="T10" y="T11"/>
                </a:cxn>
              </a:cxnLst>
              <a:rect l="0" t="0" r="r" b="b"/>
              <a:pathLst>
                <a:path w="1189" h="1188">
                  <a:moveTo>
                    <a:pt x="8" y="8"/>
                  </a:moveTo>
                  <a:lnTo>
                    <a:pt x="0" y="16"/>
                  </a:lnTo>
                  <a:lnTo>
                    <a:pt x="1174" y="1188"/>
                  </a:lnTo>
                  <a:lnTo>
                    <a:pt x="1189" y="1173"/>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1" name="Freeform 140"/>
            <p:cNvSpPr>
              <a:spLocks/>
            </p:cNvSpPr>
            <p:nvPr/>
          </p:nvSpPr>
          <p:spPr bwMode="auto">
            <a:xfrm>
              <a:off x="2395855" y="744855"/>
              <a:ext cx="12700" cy="12700"/>
            </a:xfrm>
            <a:custGeom>
              <a:avLst/>
              <a:gdLst>
                <a:gd name="T0" fmla="*/ 20 w 20"/>
                <a:gd name="T1" fmla="*/ 4 h 20"/>
                <a:gd name="T2" fmla="*/ 16 w 20"/>
                <a:gd name="T3" fmla="*/ 0 h 20"/>
                <a:gd name="T4" fmla="*/ 12 w 20"/>
                <a:gd name="T5" fmla="*/ 0 h 20"/>
                <a:gd name="T6" fmla="*/ 8 w 20"/>
                <a:gd name="T7" fmla="*/ 0 h 20"/>
                <a:gd name="T8" fmla="*/ 4 w 20"/>
                <a:gd name="T9" fmla="*/ 4 h 20"/>
                <a:gd name="T10" fmla="*/ 4 w 20"/>
                <a:gd name="T11" fmla="*/ 4 h 20"/>
                <a:gd name="T12" fmla="*/ 0 w 20"/>
                <a:gd name="T13" fmla="*/ 8 h 20"/>
                <a:gd name="T14" fmla="*/ 4 w 20"/>
                <a:gd name="T15" fmla="*/ 16 h 20"/>
                <a:gd name="T16" fmla="*/ 4 w 20"/>
                <a:gd name="T17" fmla="*/ 20 h 20"/>
                <a:gd name="T18" fmla="*/ 2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4"/>
                  </a:moveTo>
                  <a:lnTo>
                    <a:pt x="16" y="0"/>
                  </a:lnTo>
                  <a:lnTo>
                    <a:pt x="12" y="0"/>
                  </a:lnTo>
                  <a:lnTo>
                    <a:pt x="8" y="0"/>
                  </a:lnTo>
                  <a:lnTo>
                    <a:pt x="4" y="4"/>
                  </a:lnTo>
                  <a:lnTo>
                    <a:pt x="4" y="4"/>
                  </a:lnTo>
                  <a:lnTo>
                    <a:pt x="0" y="8"/>
                  </a:lnTo>
                  <a:lnTo>
                    <a:pt x="4" y="16"/>
                  </a:lnTo>
                  <a:lnTo>
                    <a:pt x="4" y="20"/>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2" name="Freeform 141"/>
            <p:cNvSpPr>
              <a:spLocks/>
            </p:cNvSpPr>
            <p:nvPr/>
          </p:nvSpPr>
          <p:spPr bwMode="auto">
            <a:xfrm>
              <a:off x="2930525" y="1492250"/>
              <a:ext cx="12700" cy="12065"/>
            </a:xfrm>
            <a:custGeom>
              <a:avLst/>
              <a:gdLst>
                <a:gd name="T0" fmla="*/ 0 w 20"/>
                <a:gd name="T1" fmla="*/ 15 h 19"/>
                <a:gd name="T2" fmla="*/ 4 w 20"/>
                <a:gd name="T3" fmla="*/ 19 h 19"/>
                <a:gd name="T4" fmla="*/ 12 w 20"/>
                <a:gd name="T5" fmla="*/ 19 h 19"/>
                <a:gd name="T6" fmla="*/ 16 w 20"/>
                <a:gd name="T7" fmla="*/ 15 h 19"/>
                <a:gd name="T8" fmla="*/ 16 w 20"/>
                <a:gd name="T9" fmla="*/ 15 h 19"/>
                <a:gd name="T10" fmla="*/ 20 w 20"/>
                <a:gd name="T11" fmla="*/ 12 h 19"/>
                <a:gd name="T12" fmla="*/ 20 w 20"/>
                <a:gd name="T13" fmla="*/ 8 h 19"/>
                <a:gd name="T14" fmla="*/ 20 w 20"/>
                <a:gd name="T15" fmla="*/ 4 h 19"/>
                <a:gd name="T16" fmla="*/ 16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12" y="19"/>
                  </a:lnTo>
                  <a:lnTo>
                    <a:pt x="16" y="15"/>
                  </a:lnTo>
                  <a:lnTo>
                    <a:pt x="16" y="15"/>
                  </a:lnTo>
                  <a:lnTo>
                    <a:pt x="20" y="12"/>
                  </a:lnTo>
                  <a:lnTo>
                    <a:pt x="20" y="8"/>
                  </a:lnTo>
                  <a:lnTo>
                    <a:pt x="20"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3" name="Freeform 142"/>
            <p:cNvSpPr>
              <a:spLocks/>
            </p:cNvSpPr>
            <p:nvPr/>
          </p:nvSpPr>
          <p:spPr bwMode="auto">
            <a:xfrm>
              <a:off x="2292350" y="854075"/>
              <a:ext cx="648335" cy="647700"/>
            </a:xfrm>
            <a:custGeom>
              <a:avLst/>
              <a:gdLst>
                <a:gd name="T0" fmla="*/ 8 w 1021"/>
                <a:gd name="T1" fmla="*/ 7 h 1020"/>
                <a:gd name="T2" fmla="*/ 0 w 1021"/>
                <a:gd name="T3" fmla="*/ 15 h 1020"/>
                <a:gd name="T4" fmla="*/ 1005 w 1021"/>
                <a:gd name="T5" fmla="*/ 1020 h 1020"/>
                <a:gd name="T6" fmla="*/ 1021 w 1021"/>
                <a:gd name="T7" fmla="*/ 1005 h 1020"/>
                <a:gd name="T8" fmla="*/ 15 w 1021"/>
                <a:gd name="T9" fmla="*/ 0 h 1020"/>
                <a:gd name="T10" fmla="*/ 8 w 1021"/>
                <a:gd name="T11" fmla="*/ 7 h 1020"/>
              </a:gdLst>
              <a:ahLst/>
              <a:cxnLst>
                <a:cxn ang="0">
                  <a:pos x="T0" y="T1"/>
                </a:cxn>
                <a:cxn ang="0">
                  <a:pos x="T2" y="T3"/>
                </a:cxn>
                <a:cxn ang="0">
                  <a:pos x="T4" y="T5"/>
                </a:cxn>
                <a:cxn ang="0">
                  <a:pos x="T6" y="T7"/>
                </a:cxn>
                <a:cxn ang="0">
                  <a:pos x="T8" y="T9"/>
                </a:cxn>
                <a:cxn ang="0">
                  <a:pos x="T10" y="T11"/>
                </a:cxn>
              </a:cxnLst>
              <a:rect l="0" t="0" r="r" b="b"/>
              <a:pathLst>
                <a:path w="1021" h="1020">
                  <a:moveTo>
                    <a:pt x="8" y="7"/>
                  </a:moveTo>
                  <a:lnTo>
                    <a:pt x="0" y="15"/>
                  </a:lnTo>
                  <a:lnTo>
                    <a:pt x="1005" y="1020"/>
                  </a:lnTo>
                  <a:lnTo>
                    <a:pt x="1021" y="1005"/>
                  </a:lnTo>
                  <a:lnTo>
                    <a:pt x="15" y="0"/>
                  </a:lnTo>
                  <a:lnTo>
                    <a:pt x="8"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4" name="Freeform 143"/>
            <p:cNvSpPr>
              <a:spLocks/>
            </p:cNvSpPr>
            <p:nvPr/>
          </p:nvSpPr>
          <p:spPr bwMode="auto">
            <a:xfrm>
              <a:off x="2289810" y="851535"/>
              <a:ext cx="12065" cy="12065"/>
            </a:xfrm>
            <a:custGeom>
              <a:avLst/>
              <a:gdLst>
                <a:gd name="T0" fmla="*/ 19 w 19"/>
                <a:gd name="T1" fmla="*/ 4 h 19"/>
                <a:gd name="T2" fmla="*/ 15 w 19"/>
                <a:gd name="T3" fmla="*/ 0 h 19"/>
                <a:gd name="T4" fmla="*/ 12 w 19"/>
                <a:gd name="T5" fmla="*/ 0 h 19"/>
                <a:gd name="T6" fmla="*/ 8 w 19"/>
                <a:gd name="T7" fmla="*/ 0 h 19"/>
                <a:gd name="T8" fmla="*/ 4 w 19"/>
                <a:gd name="T9" fmla="*/ 4 h 19"/>
                <a:gd name="T10" fmla="*/ 4 w 19"/>
                <a:gd name="T11" fmla="*/ 4 h 19"/>
                <a:gd name="T12" fmla="*/ 0 w 19"/>
                <a:gd name="T13" fmla="*/ 8 h 19"/>
                <a:gd name="T14" fmla="*/ 4 w 19"/>
                <a:gd name="T15" fmla="*/ 15 h 19"/>
                <a:gd name="T16" fmla="*/ 4 w 19"/>
                <a:gd name="T17" fmla="*/ 19 h 19"/>
                <a:gd name="T18" fmla="*/ 19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4"/>
                  </a:moveTo>
                  <a:lnTo>
                    <a:pt x="15" y="0"/>
                  </a:lnTo>
                  <a:lnTo>
                    <a:pt x="12" y="0"/>
                  </a:lnTo>
                  <a:lnTo>
                    <a:pt x="8" y="0"/>
                  </a:lnTo>
                  <a:lnTo>
                    <a:pt x="4" y="4"/>
                  </a:lnTo>
                  <a:lnTo>
                    <a:pt x="4" y="4"/>
                  </a:lnTo>
                  <a:lnTo>
                    <a:pt x="0" y="8"/>
                  </a:lnTo>
                  <a:lnTo>
                    <a:pt x="4" y="15"/>
                  </a:lnTo>
                  <a:lnTo>
                    <a:pt x="4" y="19"/>
                  </a:lnTo>
                  <a:lnTo>
                    <a:pt x="19"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5" name="Freeform 144"/>
            <p:cNvSpPr>
              <a:spLocks/>
            </p:cNvSpPr>
            <p:nvPr/>
          </p:nvSpPr>
          <p:spPr bwMode="auto">
            <a:xfrm>
              <a:off x="2717800" y="1492250"/>
              <a:ext cx="12700" cy="12065"/>
            </a:xfrm>
            <a:custGeom>
              <a:avLst/>
              <a:gdLst>
                <a:gd name="T0" fmla="*/ 0 w 20"/>
                <a:gd name="T1" fmla="*/ 15 h 19"/>
                <a:gd name="T2" fmla="*/ 4 w 20"/>
                <a:gd name="T3" fmla="*/ 19 h 19"/>
                <a:gd name="T4" fmla="*/ 8 w 20"/>
                <a:gd name="T5" fmla="*/ 19 h 19"/>
                <a:gd name="T6" fmla="*/ 16 w 20"/>
                <a:gd name="T7" fmla="*/ 15 h 19"/>
                <a:gd name="T8" fmla="*/ 16 w 20"/>
                <a:gd name="T9" fmla="*/ 15 h 19"/>
                <a:gd name="T10" fmla="*/ 20 w 20"/>
                <a:gd name="T11" fmla="*/ 12 h 19"/>
                <a:gd name="T12" fmla="*/ 20 w 20"/>
                <a:gd name="T13" fmla="*/ 8 h 19"/>
                <a:gd name="T14" fmla="*/ 20 w 20"/>
                <a:gd name="T15" fmla="*/ 4 h 19"/>
                <a:gd name="T16" fmla="*/ 16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8" y="19"/>
                  </a:lnTo>
                  <a:lnTo>
                    <a:pt x="16" y="15"/>
                  </a:lnTo>
                  <a:lnTo>
                    <a:pt x="16" y="15"/>
                  </a:lnTo>
                  <a:lnTo>
                    <a:pt x="20" y="12"/>
                  </a:lnTo>
                  <a:lnTo>
                    <a:pt x="20" y="8"/>
                  </a:lnTo>
                  <a:lnTo>
                    <a:pt x="20"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6" name="Freeform 145"/>
            <p:cNvSpPr>
              <a:spLocks/>
            </p:cNvSpPr>
            <p:nvPr/>
          </p:nvSpPr>
          <p:spPr bwMode="auto">
            <a:xfrm>
              <a:off x="2185670" y="960120"/>
              <a:ext cx="542290" cy="541655"/>
            </a:xfrm>
            <a:custGeom>
              <a:avLst/>
              <a:gdLst>
                <a:gd name="T0" fmla="*/ 8 w 854"/>
                <a:gd name="T1" fmla="*/ 8 h 853"/>
                <a:gd name="T2" fmla="*/ 0 w 854"/>
                <a:gd name="T3" fmla="*/ 16 h 853"/>
                <a:gd name="T4" fmla="*/ 838 w 854"/>
                <a:gd name="T5" fmla="*/ 853 h 853"/>
                <a:gd name="T6" fmla="*/ 854 w 854"/>
                <a:gd name="T7" fmla="*/ 838 h 853"/>
                <a:gd name="T8" fmla="*/ 16 w 854"/>
                <a:gd name="T9" fmla="*/ 0 h 853"/>
                <a:gd name="T10" fmla="*/ 8 w 854"/>
                <a:gd name="T11" fmla="*/ 8 h 853"/>
              </a:gdLst>
              <a:ahLst/>
              <a:cxnLst>
                <a:cxn ang="0">
                  <a:pos x="T0" y="T1"/>
                </a:cxn>
                <a:cxn ang="0">
                  <a:pos x="T2" y="T3"/>
                </a:cxn>
                <a:cxn ang="0">
                  <a:pos x="T4" y="T5"/>
                </a:cxn>
                <a:cxn ang="0">
                  <a:pos x="T6" y="T7"/>
                </a:cxn>
                <a:cxn ang="0">
                  <a:pos x="T8" y="T9"/>
                </a:cxn>
                <a:cxn ang="0">
                  <a:pos x="T10" y="T11"/>
                </a:cxn>
              </a:cxnLst>
              <a:rect l="0" t="0" r="r" b="b"/>
              <a:pathLst>
                <a:path w="854" h="853">
                  <a:moveTo>
                    <a:pt x="8" y="8"/>
                  </a:moveTo>
                  <a:lnTo>
                    <a:pt x="0" y="16"/>
                  </a:lnTo>
                  <a:lnTo>
                    <a:pt x="838" y="853"/>
                  </a:lnTo>
                  <a:lnTo>
                    <a:pt x="854" y="838"/>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7" name="Freeform 146"/>
            <p:cNvSpPr>
              <a:spLocks/>
            </p:cNvSpPr>
            <p:nvPr/>
          </p:nvSpPr>
          <p:spPr bwMode="auto">
            <a:xfrm>
              <a:off x="2183130" y="957580"/>
              <a:ext cx="12700" cy="12700"/>
            </a:xfrm>
            <a:custGeom>
              <a:avLst/>
              <a:gdLst>
                <a:gd name="T0" fmla="*/ 20 w 20"/>
                <a:gd name="T1" fmla="*/ 4 h 20"/>
                <a:gd name="T2" fmla="*/ 16 w 20"/>
                <a:gd name="T3" fmla="*/ 0 h 20"/>
                <a:gd name="T4" fmla="*/ 12 w 20"/>
                <a:gd name="T5" fmla="*/ 0 h 20"/>
                <a:gd name="T6" fmla="*/ 8 w 20"/>
                <a:gd name="T7" fmla="*/ 0 h 20"/>
                <a:gd name="T8" fmla="*/ 4 w 20"/>
                <a:gd name="T9" fmla="*/ 4 h 20"/>
                <a:gd name="T10" fmla="*/ 4 w 20"/>
                <a:gd name="T11" fmla="*/ 4 h 20"/>
                <a:gd name="T12" fmla="*/ 0 w 20"/>
                <a:gd name="T13" fmla="*/ 8 h 20"/>
                <a:gd name="T14" fmla="*/ 0 w 20"/>
                <a:gd name="T15" fmla="*/ 16 h 20"/>
                <a:gd name="T16" fmla="*/ 4 w 20"/>
                <a:gd name="T17" fmla="*/ 20 h 20"/>
                <a:gd name="T18" fmla="*/ 2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4"/>
                  </a:moveTo>
                  <a:lnTo>
                    <a:pt x="16" y="0"/>
                  </a:lnTo>
                  <a:lnTo>
                    <a:pt x="12" y="0"/>
                  </a:lnTo>
                  <a:lnTo>
                    <a:pt x="8" y="0"/>
                  </a:lnTo>
                  <a:lnTo>
                    <a:pt x="4" y="4"/>
                  </a:lnTo>
                  <a:lnTo>
                    <a:pt x="4" y="4"/>
                  </a:lnTo>
                  <a:lnTo>
                    <a:pt x="0" y="8"/>
                  </a:lnTo>
                  <a:lnTo>
                    <a:pt x="0" y="16"/>
                  </a:lnTo>
                  <a:lnTo>
                    <a:pt x="4" y="20"/>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8" name="Freeform 147"/>
            <p:cNvSpPr>
              <a:spLocks/>
            </p:cNvSpPr>
            <p:nvPr/>
          </p:nvSpPr>
          <p:spPr bwMode="auto">
            <a:xfrm>
              <a:off x="2505075" y="1492250"/>
              <a:ext cx="12065" cy="12065"/>
            </a:xfrm>
            <a:custGeom>
              <a:avLst/>
              <a:gdLst>
                <a:gd name="T0" fmla="*/ 0 w 19"/>
                <a:gd name="T1" fmla="*/ 15 h 19"/>
                <a:gd name="T2" fmla="*/ 4 w 19"/>
                <a:gd name="T3" fmla="*/ 19 h 19"/>
                <a:gd name="T4" fmla="*/ 8 w 19"/>
                <a:gd name="T5" fmla="*/ 19 h 19"/>
                <a:gd name="T6" fmla="*/ 16 w 19"/>
                <a:gd name="T7" fmla="*/ 15 h 19"/>
                <a:gd name="T8" fmla="*/ 16 w 19"/>
                <a:gd name="T9" fmla="*/ 15 h 19"/>
                <a:gd name="T10" fmla="*/ 19 w 19"/>
                <a:gd name="T11" fmla="*/ 12 h 19"/>
                <a:gd name="T12" fmla="*/ 19 w 19"/>
                <a:gd name="T13" fmla="*/ 8 h 19"/>
                <a:gd name="T14" fmla="*/ 19 w 19"/>
                <a:gd name="T15" fmla="*/ 4 h 19"/>
                <a:gd name="T16" fmla="*/ 16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8" y="19"/>
                  </a:lnTo>
                  <a:lnTo>
                    <a:pt x="16" y="15"/>
                  </a:lnTo>
                  <a:lnTo>
                    <a:pt x="16" y="15"/>
                  </a:lnTo>
                  <a:lnTo>
                    <a:pt x="19" y="12"/>
                  </a:lnTo>
                  <a:lnTo>
                    <a:pt x="19" y="8"/>
                  </a:lnTo>
                  <a:lnTo>
                    <a:pt x="19"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49" name="Freeform 148"/>
            <p:cNvSpPr>
              <a:spLocks/>
            </p:cNvSpPr>
            <p:nvPr/>
          </p:nvSpPr>
          <p:spPr bwMode="auto">
            <a:xfrm>
              <a:off x="2079625" y="1066800"/>
              <a:ext cx="435610" cy="434975"/>
            </a:xfrm>
            <a:custGeom>
              <a:avLst/>
              <a:gdLst>
                <a:gd name="T0" fmla="*/ 7 w 686"/>
                <a:gd name="T1" fmla="*/ 7 h 685"/>
                <a:gd name="T2" fmla="*/ 0 w 686"/>
                <a:gd name="T3" fmla="*/ 15 h 685"/>
                <a:gd name="T4" fmla="*/ 670 w 686"/>
                <a:gd name="T5" fmla="*/ 685 h 685"/>
                <a:gd name="T6" fmla="*/ 686 w 686"/>
                <a:gd name="T7" fmla="*/ 670 h 685"/>
                <a:gd name="T8" fmla="*/ 15 w 686"/>
                <a:gd name="T9" fmla="*/ 0 h 685"/>
                <a:gd name="T10" fmla="*/ 7 w 686"/>
                <a:gd name="T11" fmla="*/ 7 h 685"/>
              </a:gdLst>
              <a:ahLst/>
              <a:cxnLst>
                <a:cxn ang="0">
                  <a:pos x="T0" y="T1"/>
                </a:cxn>
                <a:cxn ang="0">
                  <a:pos x="T2" y="T3"/>
                </a:cxn>
                <a:cxn ang="0">
                  <a:pos x="T4" y="T5"/>
                </a:cxn>
                <a:cxn ang="0">
                  <a:pos x="T6" y="T7"/>
                </a:cxn>
                <a:cxn ang="0">
                  <a:pos x="T8" y="T9"/>
                </a:cxn>
                <a:cxn ang="0">
                  <a:pos x="T10" y="T11"/>
                </a:cxn>
              </a:cxnLst>
              <a:rect l="0" t="0" r="r" b="b"/>
              <a:pathLst>
                <a:path w="686" h="685">
                  <a:moveTo>
                    <a:pt x="7" y="7"/>
                  </a:moveTo>
                  <a:lnTo>
                    <a:pt x="0" y="15"/>
                  </a:lnTo>
                  <a:lnTo>
                    <a:pt x="670" y="685"/>
                  </a:lnTo>
                  <a:lnTo>
                    <a:pt x="686" y="670"/>
                  </a:lnTo>
                  <a:lnTo>
                    <a:pt x="15" y="0"/>
                  </a:lnTo>
                  <a:lnTo>
                    <a:pt x="7" y="7"/>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0" name="Freeform 149"/>
            <p:cNvSpPr>
              <a:spLocks/>
            </p:cNvSpPr>
            <p:nvPr/>
          </p:nvSpPr>
          <p:spPr bwMode="auto">
            <a:xfrm>
              <a:off x="2077085" y="1064260"/>
              <a:ext cx="12065" cy="12065"/>
            </a:xfrm>
            <a:custGeom>
              <a:avLst/>
              <a:gdLst>
                <a:gd name="T0" fmla="*/ 19 w 19"/>
                <a:gd name="T1" fmla="*/ 4 h 19"/>
                <a:gd name="T2" fmla="*/ 15 w 19"/>
                <a:gd name="T3" fmla="*/ 0 h 19"/>
                <a:gd name="T4" fmla="*/ 11 w 19"/>
                <a:gd name="T5" fmla="*/ 0 h 19"/>
                <a:gd name="T6" fmla="*/ 7 w 19"/>
                <a:gd name="T7" fmla="*/ 0 h 19"/>
                <a:gd name="T8" fmla="*/ 4 w 19"/>
                <a:gd name="T9" fmla="*/ 4 h 19"/>
                <a:gd name="T10" fmla="*/ 4 w 19"/>
                <a:gd name="T11" fmla="*/ 4 h 19"/>
                <a:gd name="T12" fmla="*/ 0 w 19"/>
                <a:gd name="T13" fmla="*/ 11 h 19"/>
                <a:gd name="T14" fmla="*/ 0 w 19"/>
                <a:gd name="T15" fmla="*/ 15 h 19"/>
                <a:gd name="T16" fmla="*/ 4 w 19"/>
                <a:gd name="T17" fmla="*/ 19 h 19"/>
                <a:gd name="T18" fmla="*/ 19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9" y="4"/>
                  </a:moveTo>
                  <a:lnTo>
                    <a:pt x="15" y="0"/>
                  </a:lnTo>
                  <a:lnTo>
                    <a:pt x="11" y="0"/>
                  </a:lnTo>
                  <a:lnTo>
                    <a:pt x="7" y="0"/>
                  </a:lnTo>
                  <a:lnTo>
                    <a:pt x="4" y="4"/>
                  </a:lnTo>
                  <a:lnTo>
                    <a:pt x="4" y="4"/>
                  </a:lnTo>
                  <a:lnTo>
                    <a:pt x="0" y="11"/>
                  </a:lnTo>
                  <a:lnTo>
                    <a:pt x="0" y="15"/>
                  </a:lnTo>
                  <a:lnTo>
                    <a:pt x="4" y="19"/>
                  </a:lnTo>
                  <a:lnTo>
                    <a:pt x="19"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1" name="Freeform 150"/>
            <p:cNvSpPr>
              <a:spLocks/>
            </p:cNvSpPr>
            <p:nvPr/>
          </p:nvSpPr>
          <p:spPr bwMode="auto">
            <a:xfrm>
              <a:off x="2292350" y="1492250"/>
              <a:ext cx="12065" cy="12065"/>
            </a:xfrm>
            <a:custGeom>
              <a:avLst/>
              <a:gdLst>
                <a:gd name="T0" fmla="*/ 0 w 19"/>
                <a:gd name="T1" fmla="*/ 15 h 19"/>
                <a:gd name="T2" fmla="*/ 4 w 19"/>
                <a:gd name="T3" fmla="*/ 19 h 19"/>
                <a:gd name="T4" fmla="*/ 8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4" y="19"/>
                  </a:lnTo>
                  <a:lnTo>
                    <a:pt x="8"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2" name="Freeform 151"/>
            <p:cNvSpPr>
              <a:spLocks/>
            </p:cNvSpPr>
            <p:nvPr/>
          </p:nvSpPr>
          <p:spPr bwMode="auto">
            <a:xfrm>
              <a:off x="1972945" y="1172845"/>
              <a:ext cx="328930" cy="328930"/>
            </a:xfrm>
            <a:custGeom>
              <a:avLst/>
              <a:gdLst>
                <a:gd name="T0" fmla="*/ 8 w 518"/>
                <a:gd name="T1" fmla="*/ 8 h 518"/>
                <a:gd name="T2" fmla="*/ 0 w 518"/>
                <a:gd name="T3" fmla="*/ 16 h 518"/>
                <a:gd name="T4" fmla="*/ 503 w 518"/>
                <a:gd name="T5" fmla="*/ 518 h 518"/>
                <a:gd name="T6" fmla="*/ 518 w 518"/>
                <a:gd name="T7" fmla="*/ 503 h 518"/>
                <a:gd name="T8" fmla="*/ 16 w 518"/>
                <a:gd name="T9" fmla="*/ 0 h 518"/>
                <a:gd name="T10" fmla="*/ 8 w 518"/>
                <a:gd name="T11" fmla="*/ 8 h 518"/>
              </a:gdLst>
              <a:ahLst/>
              <a:cxnLst>
                <a:cxn ang="0">
                  <a:pos x="T0" y="T1"/>
                </a:cxn>
                <a:cxn ang="0">
                  <a:pos x="T2" y="T3"/>
                </a:cxn>
                <a:cxn ang="0">
                  <a:pos x="T4" y="T5"/>
                </a:cxn>
                <a:cxn ang="0">
                  <a:pos x="T6" y="T7"/>
                </a:cxn>
                <a:cxn ang="0">
                  <a:pos x="T8" y="T9"/>
                </a:cxn>
                <a:cxn ang="0">
                  <a:pos x="T10" y="T11"/>
                </a:cxn>
              </a:cxnLst>
              <a:rect l="0" t="0" r="r" b="b"/>
              <a:pathLst>
                <a:path w="518" h="518">
                  <a:moveTo>
                    <a:pt x="8" y="8"/>
                  </a:moveTo>
                  <a:lnTo>
                    <a:pt x="0" y="16"/>
                  </a:lnTo>
                  <a:lnTo>
                    <a:pt x="503" y="518"/>
                  </a:lnTo>
                  <a:lnTo>
                    <a:pt x="518" y="503"/>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3" name="Freeform 152"/>
            <p:cNvSpPr>
              <a:spLocks/>
            </p:cNvSpPr>
            <p:nvPr/>
          </p:nvSpPr>
          <p:spPr bwMode="auto">
            <a:xfrm>
              <a:off x="1970405" y="1170305"/>
              <a:ext cx="12700" cy="12700"/>
            </a:xfrm>
            <a:custGeom>
              <a:avLst/>
              <a:gdLst>
                <a:gd name="T0" fmla="*/ 20 w 20"/>
                <a:gd name="T1" fmla="*/ 4 h 20"/>
                <a:gd name="T2" fmla="*/ 16 w 20"/>
                <a:gd name="T3" fmla="*/ 0 h 20"/>
                <a:gd name="T4" fmla="*/ 12 w 20"/>
                <a:gd name="T5" fmla="*/ 0 h 20"/>
                <a:gd name="T6" fmla="*/ 8 w 20"/>
                <a:gd name="T7" fmla="*/ 0 h 20"/>
                <a:gd name="T8" fmla="*/ 4 w 20"/>
                <a:gd name="T9" fmla="*/ 4 h 20"/>
                <a:gd name="T10" fmla="*/ 4 w 20"/>
                <a:gd name="T11" fmla="*/ 4 h 20"/>
                <a:gd name="T12" fmla="*/ 0 w 20"/>
                <a:gd name="T13" fmla="*/ 12 h 20"/>
                <a:gd name="T14" fmla="*/ 0 w 20"/>
                <a:gd name="T15" fmla="*/ 16 h 20"/>
                <a:gd name="T16" fmla="*/ 4 w 20"/>
                <a:gd name="T17" fmla="*/ 20 h 20"/>
                <a:gd name="T18" fmla="*/ 2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20" y="4"/>
                  </a:moveTo>
                  <a:lnTo>
                    <a:pt x="16" y="0"/>
                  </a:lnTo>
                  <a:lnTo>
                    <a:pt x="12" y="0"/>
                  </a:lnTo>
                  <a:lnTo>
                    <a:pt x="8" y="0"/>
                  </a:lnTo>
                  <a:lnTo>
                    <a:pt x="4" y="4"/>
                  </a:lnTo>
                  <a:lnTo>
                    <a:pt x="4" y="4"/>
                  </a:lnTo>
                  <a:lnTo>
                    <a:pt x="0" y="12"/>
                  </a:lnTo>
                  <a:lnTo>
                    <a:pt x="0" y="16"/>
                  </a:lnTo>
                  <a:lnTo>
                    <a:pt x="4" y="20"/>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4" name="Freeform 153"/>
            <p:cNvSpPr>
              <a:spLocks/>
            </p:cNvSpPr>
            <p:nvPr/>
          </p:nvSpPr>
          <p:spPr bwMode="auto">
            <a:xfrm>
              <a:off x="2079625" y="1492250"/>
              <a:ext cx="12065" cy="12065"/>
            </a:xfrm>
            <a:custGeom>
              <a:avLst/>
              <a:gdLst>
                <a:gd name="T0" fmla="*/ 0 w 19"/>
                <a:gd name="T1" fmla="*/ 15 h 19"/>
                <a:gd name="T2" fmla="*/ 3 w 19"/>
                <a:gd name="T3" fmla="*/ 19 h 19"/>
                <a:gd name="T4" fmla="*/ 7 w 19"/>
                <a:gd name="T5" fmla="*/ 19 h 19"/>
                <a:gd name="T6" fmla="*/ 15 w 19"/>
                <a:gd name="T7" fmla="*/ 15 h 19"/>
                <a:gd name="T8" fmla="*/ 15 w 19"/>
                <a:gd name="T9" fmla="*/ 15 h 19"/>
                <a:gd name="T10" fmla="*/ 19 w 19"/>
                <a:gd name="T11" fmla="*/ 12 h 19"/>
                <a:gd name="T12" fmla="*/ 19 w 19"/>
                <a:gd name="T13" fmla="*/ 8 h 19"/>
                <a:gd name="T14" fmla="*/ 19 w 19"/>
                <a:gd name="T15" fmla="*/ 4 h 19"/>
                <a:gd name="T16" fmla="*/ 15 w 19"/>
                <a:gd name="T17" fmla="*/ 0 h 19"/>
                <a:gd name="T18" fmla="*/ 0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5"/>
                  </a:moveTo>
                  <a:lnTo>
                    <a:pt x="3" y="19"/>
                  </a:lnTo>
                  <a:lnTo>
                    <a:pt x="7" y="19"/>
                  </a:lnTo>
                  <a:lnTo>
                    <a:pt x="15" y="15"/>
                  </a:lnTo>
                  <a:lnTo>
                    <a:pt x="15" y="15"/>
                  </a:lnTo>
                  <a:lnTo>
                    <a:pt x="19" y="12"/>
                  </a:lnTo>
                  <a:lnTo>
                    <a:pt x="19" y="8"/>
                  </a:lnTo>
                  <a:lnTo>
                    <a:pt x="19" y="4"/>
                  </a:lnTo>
                  <a:lnTo>
                    <a:pt x="15"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5" name="Freeform 154"/>
            <p:cNvSpPr>
              <a:spLocks/>
            </p:cNvSpPr>
            <p:nvPr/>
          </p:nvSpPr>
          <p:spPr bwMode="auto">
            <a:xfrm>
              <a:off x="1866265" y="1279525"/>
              <a:ext cx="222885" cy="222250"/>
            </a:xfrm>
            <a:custGeom>
              <a:avLst/>
              <a:gdLst>
                <a:gd name="T0" fmla="*/ 8 w 351"/>
                <a:gd name="T1" fmla="*/ 8 h 350"/>
                <a:gd name="T2" fmla="*/ 0 w 351"/>
                <a:gd name="T3" fmla="*/ 15 h 350"/>
                <a:gd name="T4" fmla="*/ 336 w 351"/>
                <a:gd name="T5" fmla="*/ 350 h 350"/>
                <a:gd name="T6" fmla="*/ 351 w 351"/>
                <a:gd name="T7" fmla="*/ 335 h 350"/>
                <a:gd name="T8" fmla="*/ 16 w 351"/>
                <a:gd name="T9" fmla="*/ 0 h 350"/>
                <a:gd name="T10" fmla="*/ 8 w 351"/>
                <a:gd name="T11" fmla="*/ 8 h 350"/>
              </a:gdLst>
              <a:ahLst/>
              <a:cxnLst>
                <a:cxn ang="0">
                  <a:pos x="T0" y="T1"/>
                </a:cxn>
                <a:cxn ang="0">
                  <a:pos x="T2" y="T3"/>
                </a:cxn>
                <a:cxn ang="0">
                  <a:pos x="T4" y="T5"/>
                </a:cxn>
                <a:cxn ang="0">
                  <a:pos x="T6" y="T7"/>
                </a:cxn>
                <a:cxn ang="0">
                  <a:pos x="T8" y="T9"/>
                </a:cxn>
                <a:cxn ang="0">
                  <a:pos x="T10" y="T11"/>
                </a:cxn>
              </a:cxnLst>
              <a:rect l="0" t="0" r="r" b="b"/>
              <a:pathLst>
                <a:path w="351" h="350">
                  <a:moveTo>
                    <a:pt x="8" y="8"/>
                  </a:moveTo>
                  <a:lnTo>
                    <a:pt x="0" y="15"/>
                  </a:lnTo>
                  <a:lnTo>
                    <a:pt x="336" y="350"/>
                  </a:lnTo>
                  <a:lnTo>
                    <a:pt x="351" y="335"/>
                  </a:lnTo>
                  <a:lnTo>
                    <a:pt x="16"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6" name="Freeform 155"/>
            <p:cNvSpPr>
              <a:spLocks/>
            </p:cNvSpPr>
            <p:nvPr/>
          </p:nvSpPr>
          <p:spPr bwMode="auto">
            <a:xfrm>
              <a:off x="1863725" y="1276985"/>
              <a:ext cx="12700" cy="12065"/>
            </a:xfrm>
            <a:custGeom>
              <a:avLst/>
              <a:gdLst>
                <a:gd name="T0" fmla="*/ 20 w 20"/>
                <a:gd name="T1" fmla="*/ 4 h 19"/>
                <a:gd name="T2" fmla="*/ 16 w 20"/>
                <a:gd name="T3" fmla="*/ 0 h 19"/>
                <a:gd name="T4" fmla="*/ 12 w 20"/>
                <a:gd name="T5" fmla="*/ 0 h 19"/>
                <a:gd name="T6" fmla="*/ 8 w 20"/>
                <a:gd name="T7" fmla="*/ 0 h 19"/>
                <a:gd name="T8" fmla="*/ 4 w 20"/>
                <a:gd name="T9" fmla="*/ 4 h 19"/>
                <a:gd name="T10" fmla="*/ 4 w 20"/>
                <a:gd name="T11" fmla="*/ 4 h 19"/>
                <a:gd name="T12" fmla="*/ 0 w 20"/>
                <a:gd name="T13" fmla="*/ 12 h 19"/>
                <a:gd name="T14" fmla="*/ 0 w 20"/>
                <a:gd name="T15" fmla="*/ 15 h 19"/>
                <a:gd name="T16" fmla="*/ 4 w 20"/>
                <a:gd name="T17" fmla="*/ 19 h 19"/>
                <a:gd name="T18" fmla="*/ 2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0" y="4"/>
                  </a:moveTo>
                  <a:lnTo>
                    <a:pt x="16" y="0"/>
                  </a:lnTo>
                  <a:lnTo>
                    <a:pt x="12" y="0"/>
                  </a:lnTo>
                  <a:lnTo>
                    <a:pt x="8" y="0"/>
                  </a:lnTo>
                  <a:lnTo>
                    <a:pt x="4" y="4"/>
                  </a:lnTo>
                  <a:lnTo>
                    <a:pt x="4" y="4"/>
                  </a:lnTo>
                  <a:lnTo>
                    <a:pt x="0" y="12"/>
                  </a:lnTo>
                  <a:lnTo>
                    <a:pt x="0" y="15"/>
                  </a:lnTo>
                  <a:lnTo>
                    <a:pt x="4" y="19"/>
                  </a:lnTo>
                  <a:lnTo>
                    <a:pt x="20"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7" name="Freeform 156"/>
            <p:cNvSpPr>
              <a:spLocks/>
            </p:cNvSpPr>
            <p:nvPr/>
          </p:nvSpPr>
          <p:spPr bwMode="auto">
            <a:xfrm>
              <a:off x="1866265" y="1492250"/>
              <a:ext cx="12700" cy="12065"/>
            </a:xfrm>
            <a:custGeom>
              <a:avLst/>
              <a:gdLst>
                <a:gd name="T0" fmla="*/ 0 w 20"/>
                <a:gd name="T1" fmla="*/ 15 h 19"/>
                <a:gd name="T2" fmla="*/ 4 w 20"/>
                <a:gd name="T3" fmla="*/ 19 h 19"/>
                <a:gd name="T4" fmla="*/ 8 w 20"/>
                <a:gd name="T5" fmla="*/ 19 h 19"/>
                <a:gd name="T6" fmla="*/ 12 w 20"/>
                <a:gd name="T7" fmla="*/ 15 h 19"/>
                <a:gd name="T8" fmla="*/ 16 w 20"/>
                <a:gd name="T9" fmla="*/ 15 h 19"/>
                <a:gd name="T10" fmla="*/ 20 w 20"/>
                <a:gd name="T11" fmla="*/ 12 h 19"/>
                <a:gd name="T12" fmla="*/ 20 w 20"/>
                <a:gd name="T13" fmla="*/ 8 h 19"/>
                <a:gd name="T14" fmla="*/ 20 w 20"/>
                <a:gd name="T15" fmla="*/ 4 h 19"/>
                <a:gd name="T16" fmla="*/ 16 w 20"/>
                <a:gd name="T17" fmla="*/ 0 h 19"/>
                <a:gd name="T18" fmla="*/ 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15"/>
                  </a:moveTo>
                  <a:lnTo>
                    <a:pt x="4" y="19"/>
                  </a:lnTo>
                  <a:lnTo>
                    <a:pt x="8" y="19"/>
                  </a:lnTo>
                  <a:lnTo>
                    <a:pt x="12" y="15"/>
                  </a:lnTo>
                  <a:lnTo>
                    <a:pt x="16" y="15"/>
                  </a:lnTo>
                  <a:lnTo>
                    <a:pt x="20" y="12"/>
                  </a:lnTo>
                  <a:lnTo>
                    <a:pt x="20" y="8"/>
                  </a:lnTo>
                  <a:lnTo>
                    <a:pt x="20" y="4"/>
                  </a:lnTo>
                  <a:lnTo>
                    <a:pt x="16" y="0"/>
                  </a:lnTo>
                  <a:lnTo>
                    <a:pt x="0" y="15"/>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8" name="Freeform 157"/>
            <p:cNvSpPr>
              <a:spLocks/>
            </p:cNvSpPr>
            <p:nvPr/>
          </p:nvSpPr>
          <p:spPr bwMode="auto">
            <a:xfrm>
              <a:off x="1760220" y="1385570"/>
              <a:ext cx="116205" cy="116205"/>
            </a:xfrm>
            <a:custGeom>
              <a:avLst/>
              <a:gdLst>
                <a:gd name="T0" fmla="*/ 8 w 183"/>
                <a:gd name="T1" fmla="*/ 8 h 183"/>
                <a:gd name="T2" fmla="*/ 0 w 183"/>
                <a:gd name="T3" fmla="*/ 16 h 183"/>
                <a:gd name="T4" fmla="*/ 167 w 183"/>
                <a:gd name="T5" fmla="*/ 183 h 183"/>
                <a:gd name="T6" fmla="*/ 183 w 183"/>
                <a:gd name="T7" fmla="*/ 168 h 183"/>
                <a:gd name="T8" fmla="*/ 15 w 183"/>
                <a:gd name="T9" fmla="*/ 0 h 183"/>
                <a:gd name="T10" fmla="*/ 8 w 183"/>
                <a:gd name="T11" fmla="*/ 8 h 183"/>
              </a:gdLst>
              <a:ahLst/>
              <a:cxnLst>
                <a:cxn ang="0">
                  <a:pos x="T0" y="T1"/>
                </a:cxn>
                <a:cxn ang="0">
                  <a:pos x="T2" y="T3"/>
                </a:cxn>
                <a:cxn ang="0">
                  <a:pos x="T4" y="T5"/>
                </a:cxn>
                <a:cxn ang="0">
                  <a:pos x="T6" y="T7"/>
                </a:cxn>
                <a:cxn ang="0">
                  <a:pos x="T8" y="T9"/>
                </a:cxn>
                <a:cxn ang="0">
                  <a:pos x="T10" y="T11"/>
                </a:cxn>
              </a:cxnLst>
              <a:rect l="0" t="0" r="r" b="b"/>
              <a:pathLst>
                <a:path w="183" h="183">
                  <a:moveTo>
                    <a:pt x="8" y="8"/>
                  </a:moveTo>
                  <a:lnTo>
                    <a:pt x="0" y="16"/>
                  </a:lnTo>
                  <a:lnTo>
                    <a:pt x="167" y="183"/>
                  </a:lnTo>
                  <a:lnTo>
                    <a:pt x="183" y="168"/>
                  </a:lnTo>
                  <a:lnTo>
                    <a:pt x="15" y="0"/>
                  </a:lnTo>
                  <a:lnTo>
                    <a:pt x="8" y="8"/>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59" name="Freeform 158"/>
            <p:cNvSpPr>
              <a:spLocks/>
            </p:cNvSpPr>
            <p:nvPr/>
          </p:nvSpPr>
          <p:spPr bwMode="auto">
            <a:xfrm>
              <a:off x="1757680" y="1383030"/>
              <a:ext cx="12065" cy="12700"/>
            </a:xfrm>
            <a:custGeom>
              <a:avLst/>
              <a:gdLst>
                <a:gd name="T0" fmla="*/ 19 w 19"/>
                <a:gd name="T1" fmla="*/ 4 h 20"/>
                <a:gd name="T2" fmla="*/ 15 w 19"/>
                <a:gd name="T3" fmla="*/ 0 h 20"/>
                <a:gd name="T4" fmla="*/ 12 w 19"/>
                <a:gd name="T5" fmla="*/ 0 h 20"/>
                <a:gd name="T6" fmla="*/ 8 w 19"/>
                <a:gd name="T7" fmla="*/ 0 h 20"/>
                <a:gd name="T8" fmla="*/ 4 w 19"/>
                <a:gd name="T9" fmla="*/ 4 h 20"/>
                <a:gd name="T10" fmla="*/ 4 w 19"/>
                <a:gd name="T11" fmla="*/ 4 h 20"/>
                <a:gd name="T12" fmla="*/ 0 w 19"/>
                <a:gd name="T13" fmla="*/ 12 h 20"/>
                <a:gd name="T14" fmla="*/ 0 w 19"/>
                <a:gd name="T15" fmla="*/ 16 h 20"/>
                <a:gd name="T16" fmla="*/ 4 w 19"/>
                <a:gd name="T17" fmla="*/ 20 h 20"/>
                <a:gd name="T18" fmla="*/ 19 w 19"/>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9" y="4"/>
                  </a:moveTo>
                  <a:lnTo>
                    <a:pt x="15" y="0"/>
                  </a:lnTo>
                  <a:lnTo>
                    <a:pt x="12" y="0"/>
                  </a:lnTo>
                  <a:lnTo>
                    <a:pt x="8" y="0"/>
                  </a:lnTo>
                  <a:lnTo>
                    <a:pt x="4" y="4"/>
                  </a:lnTo>
                  <a:lnTo>
                    <a:pt x="4" y="4"/>
                  </a:lnTo>
                  <a:lnTo>
                    <a:pt x="0" y="12"/>
                  </a:lnTo>
                  <a:lnTo>
                    <a:pt x="0" y="16"/>
                  </a:lnTo>
                  <a:lnTo>
                    <a:pt x="4" y="20"/>
                  </a:lnTo>
                  <a:lnTo>
                    <a:pt x="19" y="4"/>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0" name="Freeform 159"/>
            <p:cNvSpPr>
              <a:spLocks/>
            </p:cNvSpPr>
            <p:nvPr/>
          </p:nvSpPr>
          <p:spPr bwMode="auto">
            <a:xfrm>
              <a:off x="1651000"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a:ea typeface="Times New Roman"/>
                </a:rPr>
                <a:t> </a:t>
              </a:r>
            </a:p>
          </p:txBody>
        </p:sp>
        <p:sp>
          <p:nvSpPr>
            <p:cNvPr id="161" name="Freeform 160"/>
            <p:cNvSpPr>
              <a:spLocks/>
            </p:cNvSpPr>
            <p:nvPr/>
          </p:nvSpPr>
          <p:spPr bwMode="auto">
            <a:xfrm>
              <a:off x="1438275" y="1497330"/>
              <a:ext cx="3201670"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2" name="Freeform 161"/>
            <p:cNvSpPr>
              <a:spLocks/>
            </p:cNvSpPr>
            <p:nvPr/>
          </p:nvSpPr>
          <p:spPr bwMode="auto">
            <a:xfrm>
              <a:off x="1651000"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a:ea typeface="Times New Roman"/>
                </a:rPr>
                <a:t> </a:t>
              </a:r>
            </a:p>
          </p:txBody>
        </p:sp>
        <p:sp>
          <p:nvSpPr>
            <p:cNvPr id="163" name="Freeform 162"/>
            <p:cNvSpPr>
              <a:spLocks/>
            </p:cNvSpPr>
            <p:nvPr/>
          </p:nvSpPr>
          <p:spPr bwMode="auto">
            <a:xfrm>
              <a:off x="1863725"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5" name="Freeform 164"/>
            <p:cNvSpPr>
              <a:spLocks/>
            </p:cNvSpPr>
            <p:nvPr/>
          </p:nvSpPr>
          <p:spPr bwMode="auto">
            <a:xfrm>
              <a:off x="1863725"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6" name="Freeform 165"/>
            <p:cNvSpPr>
              <a:spLocks/>
            </p:cNvSpPr>
            <p:nvPr/>
          </p:nvSpPr>
          <p:spPr bwMode="auto">
            <a:xfrm>
              <a:off x="2077085" y="4391660"/>
              <a:ext cx="14605" cy="7620"/>
            </a:xfrm>
            <a:custGeom>
              <a:avLst/>
              <a:gdLst>
                <a:gd name="T0" fmla="*/ 0 w 23"/>
                <a:gd name="T1" fmla="*/ 0 h 12"/>
                <a:gd name="T2" fmla="*/ 4 w 23"/>
                <a:gd name="T3" fmla="*/ 8 h 12"/>
                <a:gd name="T4" fmla="*/ 4 w 23"/>
                <a:gd name="T5" fmla="*/ 12 h 12"/>
                <a:gd name="T6" fmla="*/ 7 w 23"/>
                <a:gd name="T7" fmla="*/ 12 h 12"/>
                <a:gd name="T8" fmla="*/ 11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7" y="12"/>
                  </a:lnTo>
                  <a:lnTo>
                    <a:pt x="11"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7" name="Freeform 166"/>
            <p:cNvSpPr>
              <a:spLocks/>
            </p:cNvSpPr>
            <p:nvPr/>
          </p:nvSpPr>
          <p:spPr bwMode="auto">
            <a:xfrm>
              <a:off x="1863725" y="1497330"/>
              <a:ext cx="210713" cy="2894330"/>
            </a:xfrm>
            <a:custGeom>
              <a:avLst/>
              <a:gdLst>
                <a:gd name="T0" fmla="*/ 11 w 23"/>
                <a:gd name="T1" fmla="*/ 0 h 4558"/>
                <a:gd name="T2" fmla="*/ 0 w 23"/>
                <a:gd name="T3" fmla="*/ 0 h 4558"/>
                <a:gd name="T4" fmla="*/ 0 w 23"/>
                <a:gd name="T5" fmla="*/ 4558 h 4558"/>
                <a:gd name="T6" fmla="*/ 23 w 23"/>
                <a:gd name="T7" fmla="*/ 4558 h 4558"/>
                <a:gd name="T8" fmla="*/ 23 w 23"/>
                <a:gd name="T9" fmla="*/ 0 h 4558"/>
                <a:gd name="T10" fmla="*/ 11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1" y="0"/>
                  </a:moveTo>
                  <a:lnTo>
                    <a:pt x="0" y="0"/>
                  </a:lnTo>
                  <a:lnTo>
                    <a:pt x="0" y="4558"/>
                  </a:lnTo>
                  <a:lnTo>
                    <a:pt x="23" y="4558"/>
                  </a:lnTo>
                  <a:lnTo>
                    <a:pt x="23" y="0"/>
                  </a:lnTo>
                  <a:lnTo>
                    <a:pt x="11"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8" name="Freeform 167"/>
            <p:cNvSpPr>
              <a:spLocks/>
            </p:cNvSpPr>
            <p:nvPr/>
          </p:nvSpPr>
          <p:spPr bwMode="auto">
            <a:xfrm>
              <a:off x="2077085" y="1489710"/>
              <a:ext cx="14605" cy="7620"/>
            </a:xfrm>
            <a:custGeom>
              <a:avLst/>
              <a:gdLst>
                <a:gd name="T0" fmla="*/ 23 w 23"/>
                <a:gd name="T1" fmla="*/ 12 h 12"/>
                <a:gd name="T2" fmla="*/ 23 w 23"/>
                <a:gd name="T3" fmla="*/ 4 h 12"/>
                <a:gd name="T4" fmla="*/ 19 w 23"/>
                <a:gd name="T5" fmla="*/ 0 h 12"/>
                <a:gd name="T6" fmla="*/ 15 w 23"/>
                <a:gd name="T7" fmla="*/ 0 h 12"/>
                <a:gd name="T8" fmla="*/ 11 w 23"/>
                <a:gd name="T9" fmla="*/ 0 h 12"/>
                <a:gd name="T10" fmla="*/ 7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1" y="0"/>
                  </a:lnTo>
                  <a:lnTo>
                    <a:pt x="7"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69" name="Freeform 168"/>
            <p:cNvSpPr>
              <a:spLocks/>
            </p:cNvSpPr>
            <p:nvPr/>
          </p:nvSpPr>
          <p:spPr bwMode="auto">
            <a:xfrm>
              <a:off x="2289810"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0" name="Freeform 169"/>
            <p:cNvSpPr>
              <a:spLocks/>
            </p:cNvSpPr>
            <p:nvPr/>
          </p:nvSpPr>
          <p:spPr bwMode="auto">
            <a:xfrm>
              <a:off x="2289810" y="1497330"/>
              <a:ext cx="219710" cy="2894330"/>
            </a:xfrm>
            <a:custGeom>
              <a:avLst/>
              <a:gdLst>
                <a:gd name="T0" fmla="*/ 12 w 23"/>
                <a:gd name="T1" fmla="*/ 0 h 4558"/>
                <a:gd name="T2" fmla="*/ 0 w 23"/>
                <a:gd name="T3" fmla="*/ 0 h 4558"/>
                <a:gd name="T4" fmla="*/ 0 w 23"/>
                <a:gd name="T5" fmla="*/ 4558 h 4558"/>
                <a:gd name="T6" fmla="*/ 23 w 23"/>
                <a:gd name="T7" fmla="*/ 4558 h 4558"/>
                <a:gd name="T8" fmla="*/ 23 w 23"/>
                <a:gd name="T9" fmla="*/ 0 h 4558"/>
                <a:gd name="T10" fmla="*/ 12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2" y="0"/>
                  </a:moveTo>
                  <a:lnTo>
                    <a:pt x="0" y="0"/>
                  </a:lnTo>
                  <a:lnTo>
                    <a:pt x="0" y="4558"/>
                  </a:lnTo>
                  <a:lnTo>
                    <a:pt x="23" y="4558"/>
                  </a:lnTo>
                  <a:lnTo>
                    <a:pt x="23" y="0"/>
                  </a:lnTo>
                  <a:lnTo>
                    <a:pt x="12"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1" name="Freeform 170"/>
            <p:cNvSpPr>
              <a:spLocks/>
            </p:cNvSpPr>
            <p:nvPr/>
          </p:nvSpPr>
          <p:spPr bwMode="auto">
            <a:xfrm>
              <a:off x="2289810" y="1489710"/>
              <a:ext cx="14605" cy="7620"/>
            </a:xfrm>
            <a:custGeom>
              <a:avLst/>
              <a:gdLst>
                <a:gd name="T0" fmla="*/ 23 w 23"/>
                <a:gd name="T1" fmla="*/ 12 h 12"/>
                <a:gd name="T2" fmla="*/ 23 w 23"/>
                <a:gd name="T3" fmla="*/ 4 h 12"/>
                <a:gd name="T4" fmla="*/ 19 w 23"/>
                <a:gd name="T5" fmla="*/ 0 h 12"/>
                <a:gd name="T6" fmla="*/ 15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2" name="Freeform 171"/>
            <p:cNvSpPr>
              <a:spLocks/>
            </p:cNvSpPr>
            <p:nvPr/>
          </p:nvSpPr>
          <p:spPr bwMode="auto">
            <a:xfrm>
              <a:off x="2502535"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16 w 23"/>
                <a:gd name="T11" fmla="*/ 12 h 12"/>
                <a:gd name="T12" fmla="*/ 20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16" y="12"/>
                  </a:lnTo>
                  <a:lnTo>
                    <a:pt x="20"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4" name="Freeform 173"/>
            <p:cNvSpPr>
              <a:spLocks/>
            </p:cNvSpPr>
            <p:nvPr/>
          </p:nvSpPr>
          <p:spPr bwMode="auto">
            <a:xfrm>
              <a:off x="2502535" y="1489710"/>
              <a:ext cx="14605" cy="7620"/>
            </a:xfrm>
            <a:custGeom>
              <a:avLst/>
              <a:gdLst>
                <a:gd name="T0" fmla="*/ 23 w 23"/>
                <a:gd name="T1" fmla="*/ 12 h 12"/>
                <a:gd name="T2" fmla="*/ 23 w 23"/>
                <a:gd name="T3" fmla="*/ 4 h 12"/>
                <a:gd name="T4" fmla="*/ 20 w 23"/>
                <a:gd name="T5" fmla="*/ 0 h 12"/>
                <a:gd name="T6" fmla="*/ 16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20" y="0"/>
                  </a:lnTo>
                  <a:lnTo>
                    <a:pt x="16"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5" name="Freeform 174"/>
            <p:cNvSpPr>
              <a:spLocks/>
            </p:cNvSpPr>
            <p:nvPr/>
          </p:nvSpPr>
          <p:spPr bwMode="auto">
            <a:xfrm>
              <a:off x="2715260"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6" name="Freeform 175"/>
            <p:cNvSpPr>
              <a:spLocks/>
            </p:cNvSpPr>
            <p:nvPr/>
          </p:nvSpPr>
          <p:spPr bwMode="auto">
            <a:xfrm>
              <a:off x="2509837" y="1497330"/>
              <a:ext cx="220663"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a:spcBef>
                  <a:spcPts val="0"/>
                </a:spcBef>
                <a:spcAft>
                  <a:spcPts val="0"/>
                </a:spcAft>
              </a:pPr>
              <a:r>
                <a:rPr lang="en-US" sz="1200">
                  <a:latin typeface="Times New Roman"/>
                  <a:ea typeface="Times New Roman"/>
                </a:rPr>
                <a:t> </a:t>
              </a:r>
            </a:p>
          </p:txBody>
        </p:sp>
        <p:sp>
          <p:nvSpPr>
            <p:cNvPr id="177" name="Freeform 176"/>
            <p:cNvSpPr>
              <a:spLocks/>
            </p:cNvSpPr>
            <p:nvPr/>
          </p:nvSpPr>
          <p:spPr bwMode="auto">
            <a:xfrm>
              <a:off x="2715260"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78" name="Freeform 177"/>
            <p:cNvSpPr>
              <a:spLocks/>
            </p:cNvSpPr>
            <p:nvPr/>
          </p:nvSpPr>
          <p:spPr bwMode="auto">
            <a:xfrm>
              <a:off x="2927985"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16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16"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0" name="Freeform 179"/>
            <p:cNvSpPr>
              <a:spLocks/>
            </p:cNvSpPr>
            <p:nvPr/>
          </p:nvSpPr>
          <p:spPr bwMode="auto">
            <a:xfrm>
              <a:off x="2927985" y="1489710"/>
              <a:ext cx="15240" cy="7620"/>
            </a:xfrm>
            <a:custGeom>
              <a:avLst/>
              <a:gdLst>
                <a:gd name="T0" fmla="*/ 24 w 24"/>
                <a:gd name="T1" fmla="*/ 12 h 12"/>
                <a:gd name="T2" fmla="*/ 24 w 24"/>
                <a:gd name="T3" fmla="*/ 4 h 12"/>
                <a:gd name="T4" fmla="*/ 20 w 24"/>
                <a:gd name="T5" fmla="*/ 0 h 12"/>
                <a:gd name="T6" fmla="*/ 16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16"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1" name="Freeform 180"/>
            <p:cNvSpPr>
              <a:spLocks/>
            </p:cNvSpPr>
            <p:nvPr/>
          </p:nvSpPr>
          <p:spPr bwMode="auto">
            <a:xfrm>
              <a:off x="3141345" y="4391660"/>
              <a:ext cx="14605" cy="7620"/>
            </a:xfrm>
            <a:custGeom>
              <a:avLst/>
              <a:gdLst>
                <a:gd name="T0" fmla="*/ 0 w 23"/>
                <a:gd name="T1" fmla="*/ 0 h 12"/>
                <a:gd name="T2" fmla="*/ 4 w 23"/>
                <a:gd name="T3" fmla="*/ 8 h 12"/>
                <a:gd name="T4" fmla="*/ 4 w 23"/>
                <a:gd name="T5" fmla="*/ 12 h 12"/>
                <a:gd name="T6" fmla="*/ 7 w 23"/>
                <a:gd name="T7" fmla="*/ 12 h 12"/>
                <a:gd name="T8" fmla="*/ 11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7" y="12"/>
                  </a:lnTo>
                  <a:lnTo>
                    <a:pt x="11"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2" name="Freeform 181"/>
            <p:cNvSpPr>
              <a:spLocks/>
            </p:cNvSpPr>
            <p:nvPr/>
          </p:nvSpPr>
          <p:spPr bwMode="auto">
            <a:xfrm>
              <a:off x="2936875" y="1497330"/>
              <a:ext cx="219075" cy="2894330"/>
            </a:xfrm>
            <a:custGeom>
              <a:avLst/>
              <a:gdLst>
                <a:gd name="T0" fmla="*/ 11 w 23"/>
                <a:gd name="T1" fmla="*/ 0 h 4558"/>
                <a:gd name="T2" fmla="*/ 0 w 23"/>
                <a:gd name="T3" fmla="*/ 0 h 4558"/>
                <a:gd name="T4" fmla="*/ 0 w 23"/>
                <a:gd name="T5" fmla="*/ 4558 h 4558"/>
                <a:gd name="T6" fmla="*/ 23 w 23"/>
                <a:gd name="T7" fmla="*/ 4558 h 4558"/>
                <a:gd name="T8" fmla="*/ 23 w 23"/>
                <a:gd name="T9" fmla="*/ 0 h 4558"/>
                <a:gd name="T10" fmla="*/ 11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1" y="0"/>
                  </a:moveTo>
                  <a:lnTo>
                    <a:pt x="0" y="0"/>
                  </a:lnTo>
                  <a:lnTo>
                    <a:pt x="0" y="4558"/>
                  </a:lnTo>
                  <a:lnTo>
                    <a:pt x="23" y="4558"/>
                  </a:lnTo>
                  <a:lnTo>
                    <a:pt x="23" y="0"/>
                  </a:lnTo>
                  <a:lnTo>
                    <a:pt x="11"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a:spcBef>
                  <a:spcPts val="0"/>
                </a:spcBef>
                <a:spcAft>
                  <a:spcPts val="0"/>
                </a:spcAft>
              </a:pPr>
              <a:r>
                <a:rPr lang="en-US" sz="1200">
                  <a:latin typeface="Times New Roman"/>
                  <a:ea typeface="Times New Roman"/>
                </a:rPr>
                <a:t> </a:t>
              </a:r>
            </a:p>
          </p:txBody>
        </p:sp>
        <p:sp>
          <p:nvSpPr>
            <p:cNvPr id="183" name="Freeform 182"/>
            <p:cNvSpPr>
              <a:spLocks/>
            </p:cNvSpPr>
            <p:nvPr/>
          </p:nvSpPr>
          <p:spPr bwMode="auto">
            <a:xfrm>
              <a:off x="3141345" y="1489710"/>
              <a:ext cx="14605" cy="7620"/>
            </a:xfrm>
            <a:custGeom>
              <a:avLst/>
              <a:gdLst>
                <a:gd name="T0" fmla="*/ 23 w 23"/>
                <a:gd name="T1" fmla="*/ 12 h 12"/>
                <a:gd name="T2" fmla="*/ 23 w 23"/>
                <a:gd name="T3" fmla="*/ 4 h 12"/>
                <a:gd name="T4" fmla="*/ 19 w 23"/>
                <a:gd name="T5" fmla="*/ 0 h 12"/>
                <a:gd name="T6" fmla="*/ 15 w 23"/>
                <a:gd name="T7" fmla="*/ 0 h 12"/>
                <a:gd name="T8" fmla="*/ 11 w 23"/>
                <a:gd name="T9" fmla="*/ 0 h 12"/>
                <a:gd name="T10" fmla="*/ 7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1" y="0"/>
                  </a:lnTo>
                  <a:lnTo>
                    <a:pt x="7"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4" name="Freeform 183"/>
            <p:cNvSpPr>
              <a:spLocks/>
            </p:cNvSpPr>
            <p:nvPr/>
          </p:nvSpPr>
          <p:spPr bwMode="auto">
            <a:xfrm>
              <a:off x="3354070"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15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15"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5" name="Freeform 184"/>
            <p:cNvSpPr>
              <a:spLocks/>
            </p:cNvSpPr>
            <p:nvPr/>
          </p:nvSpPr>
          <p:spPr bwMode="auto">
            <a:xfrm>
              <a:off x="1651000" y="1504314"/>
              <a:ext cx="1719262" cy="2888297"/>
            </a:xfrm>
            <a:custGeom>
              <a:avLst/>
              <a:gdLst>
                <a:gd name="T0" fmla="*/ 12 w 23"/>
                <a:gd name="T1" fmla="*/ 0 h 4558"/>
                <a:gd name="T2" fmla="*/ 0 w 23"/>
                <a:gd name="T3" fmla="*/ 0 h 4558"/>
                <a:gd name="T4" fmla="*/ 0 w 23"/>
                <a:gd name="T5" fmla="*/ 4558 h 4558"/>
                <a:gd name="T6" fmla="*/ 23 w 23"/>
                <a:gd name="T7" fmla="*/ 4558 h 4558"/>
                <a:gd name="T8" fmla="*/ 23 w 23"/>
                <a:gd name="T9" fmla="*/ 0 h 4558"/>
                <a:gd name="T10" fmla="*/ 12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2" y="0"/>
                  </a:moveTo>
                  <a:lnTo>
                    <a:pt x="0" y="0"/>
                  </a:lnTo>
                  <a:lnTo>
                    <a:pt x="0" y="4558"/>
                  </a:lnTo>
                  <a:lnTo>
                    <a:pt x="23" y="4558"/>
                  </a:lnTo>
                  <a:lnTo>
                    <a:pt x="23" y="0"/>
                  </a:lnTo>
                  <a:lnTo>
                    <a:pt x="12"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6" name="Freeform 185"/>
            <p:cNvSpPr>
              <a:spLocks/>
            </p:cNvSpPr>
            <p:nvPr/>
          </p:nvSpPr>
          <p:spPr bwMode="auto">
            <a:xfrm>
              <a:off x="3354070" y="1489710"/>
              <a:ext cx="14605" cy="7620"/>
            </a:xfrm>
            <a:custGeom>
              <a:avLst/>
              <a:gdLst>
                <a:gd name="T0" fmla="*/ 23 w 23"/>
                <a:gd name="T1" fmla="*/ 12 h 12"/>
                <a:gd name="T2" fmla="*/ 23 w 23"/>
                <a:gd name="T3" fmla="*/ 4 h 12"/>
                <a:gd name="T4" fmla="*/ 19 w 23"/>
                <a:gd name="T5" fmla="*/ 0 h 12"/>
                <a:gd name="T6" fmla="*/ 15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5"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7" name="Freeform 186"/>
            <p:cNvSpPr>
              <a:spLocks/>
            </p:cNvSpPr>
            <p:nvPr/>
          </p:nvSpPr>
          <p:spPr bwMode="auto">
            <a:xfrm>
              <a:off x="3566795" y="4391660"/>
              <a:ext cx="14605" cy="7620"/>
            </a:xfrm>
            <a:custGeom>
              <a:avLst/>
              <a:gdLst>
                <a:gd name="T0" fmla="*/ 0 w 23"/>
                <a:gd name="T1" fmla="*/ 0 h 12"/>
                <a:gd name="T2" fmla="*/ 4 w 23"/>
                <a:gd name="T3" fmla="*/ 8 h 12"/>
                <a:gd name="T4" fmla="*/ 4 w 23"/>
                <a:gd name="T5" fmla="*/ 12 h 12"/>
                <a:gd name="T6" fmla="*/ 8 w 23"/>
                <a:gd name="T7" fmla="*/ 12 h 12"/>
                <a:gd name="T8" fmla="*/ 12 w 23"/>
                <a:gd name="T9" fmla="*/ 12 h 12"/>
                <a:gd name="T10" fmla="*/ 20 w 23"/>
                <a:gd name="T11" fmla="*/ 12 h 12"/>
                <a:gd name="T12" fmla="*/ 20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4" y="8"/>
                  </a:lnTo>
                  <a:lnTo>
                    <a:pt x="4" y="12"/>
                  </a:lnTo>
                  <a:lnTo>
                    <a:pt x="8" y="12"/>
                  </a:lnTo>
                  <a:lnTo>
                    <a:pt x="12" y="12"/>
                  </a:lnTo>
                  <a:lnTo>
                    <a:pt x="20" y="12"/>
                  </a:lnTo>
                  <a:lnTo>
                    <a:pt x="20"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89" name="Freeform 188"/>
            <p:cNvSpPr>
              <a:spLocks/>
            </p:cNvSpPr>
            <p:nvPr/>
          </p:nvSpPr>
          <p:spPr bwMode="auto">
            <a:xfrm>
              <a:off x="3566795" y="1489710"/>
              <a:ext cx="14605" cy="7620"/>
            </a:xfrm>
            <a:custGeom>
              <a:avLst/>
              <a:gdLst>
                <a:gd name="T0" fmla="*/ 23 w 23"/>
                <a:gd name="T1" fmla="*/ 12 h 12"/>
                <a:gd name="T2" fmla="*/ 23 w 23"/>
                <a:gd name="T3" fmla="*/ 4 h 12"/>
                <a:gd name="T4" fmla="*/ 20 w 23"/>
                <a:gd name="T5" fmla="*/ 0 h 12"/>
                <a:gd name="T6" fmla="*/ 20 w 23"/>
                <a:gd name="T7" fmla="*/ 0 h 12"/>
                <a:gd name="T8" fmla="*/ 12 w 23"/>
                <a:gd name="T9" fmla="*/ 0 h 12"/>
                <a:gd name="T10" fmla="*/ 8 w 23"/>
                <a:gd name="T11" fmla="*/ 0 h 12"/>
                <a:gd name="T12" fmla="*/ 4 w 23"/>
                <a:gd name="T13" fmla="*/ 0 h 12"/>
                <a:gd name="T14" fmla="*/ 4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20" y="0"/>
                  </a:lnTo>
                  <a:lnTo>
                    <a:pt x="20" y="0"/>
                  </a:lnTo>
                  <a:lnTo>
                    <a:pt x="12" y="0"/>
                  </a:lnTo>
                  <a:lnTo>
                    <a:pt x="8" y="0"/>
                  </a:lnTo>
                  <a:lnTo>
                    <a:pt x="4" y="0"/>
                  </a:lnTo>
                  <a:lnTo>
                    <a:pt x="4"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0" name="Freeform 189"/>
            <p:cNvSpPr>
              <a:spLocks/>
            </p:cNvSpPr>
            <p:nvPr/>
          </p:nvSpPr>
          <p:spPr bwMode="auto">
            <a:xfrm>
              <a:off x="3779520" y="4391660"/>
              <a:ext cx="15240" cy="7620"/>
            </a:xfrm>
            <a:custGeom>
              <a:avLst/>
              <a:gdLst>
                <a:gd name="T0" fmla="*/ 0 w 24"/>
                <a:gd name="T1" fmla="*/ 0 h 12"/>
                <a:gd name="T2" fmla="*/ 4 w 24"/>
                <a:gd name="T3" fmla="*/ 8 h 12"/>
                <a:gd name="T4" fmla="*/ 4 w 24"/>
                <a:gd name="T5" fmla="*/ 12 h 12"/>
                <a:gd name="T6" fmla="*/ 8 w 24"/>
                <a:gd name="T7" fmla="*/ 12 h 12"/>
                <a:gd name="T8" fmla="*/ 12 w 24"/>
                <a:gd name="T9" fmla="*/ 12 h 12"/>
                <a:gd name="T10" fmla="*/ 20 w 24"/>
                <a:gd name="T11" fmla="*/ 12 h 12"/>
                <a:gd name="T12" fmla="*/ 20 w 24"/>
                <a:gd name="T13" fmla="*/ 12 h 12"/>
                <a:gd name="T14" fmla="*/ 24 w 24"/>
                <a:gd name="T15" fmla="*/ 8 h 12"/>
                <a:gd name="T16" fmla="*/ 24 w 24"/>
                <a:gd name="T17" fmla="*/ 0 h 12"/>
                <a:gd name="T18" fmla="*/ 0 w 2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0" y="0"/>
                  </a:moveTo>
                  <a:lnTo>
                    <a:pt x="4" y="8"/>
                  </a:lnTo>
                  <a:lnTo>
                    <a:pt x="4" y="12"/>
                  </a:lnTo>
                  <a:lnTo>
                    <a:pt x="8" y="12"/>
                  </a:lnTo>
                  <a:lnTo>
                    <a:pt x="12" y="12"/>
                  </a:lnTo>
                  <a:lnTo>
                    <a:pt x="20" y="12"/>
                  </a:lnTo>
                  <a:lnTo>
                    <a:pt x="20" y="12"/>
                  </a:lnTo>
                  <a:lnTo>
                    <a:pt x="24" y="8"/>
                  </a:lnTo>
                  <a:lnTo>
                    <a:pt x="24"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1" name="Freeform 190"/>
            <p:cNvSpPr>
              <a:spLocks/>
            </p:cNvSpPr>
            <p:nvPr/>
          </p:nvSpPr>
          <p:spPr bwMode="auto">
            <a:xfrm>
              <a:off x="3575685" y="1497330"/>
              <a:ext cx="219075" cy="2894330"/>
            </a:xfrm>
            <a:custGeom>
              <a:avLst/>
              <a:gdLst>
                <a:gd name="T0" fmla="*/ 12 w 24"/>
                <a:gd name="T1" fmla="*/ 0 h 4558"/>
                <a:gd name="T2" fmla="*/ 0 w 24"/>
                <a:gd name="T3" fmla="*/ 0 h 4558"/>
                <a:gd name="T4" fmla="*/ 0 w 24"/>
                <a:gd name="T5" fmla="*/ 4558 h 4558"/>
                <a:gd name="T6" fmla="*/ 24 w 24"/>
                <a:gd name="T7" fmla="*/ 4558 h 4558"/>
                <a:gd name="T8" fmla="*/ 24 w 24"/>
                <a:gd name="T9" fmla="*/ 0 h 4558"/>
                <a:gd name="T10" fmla="*/ 12 w 24"/>
                <a:gd name="T11" fmla="*/ 0 h 4558"/>
              </a:gdLst>
              <a:ahLst/>
              <a:cxnLst>
                <a:cxn ang="0">
                  <a:pos x="T0" y="T1"/>
                </a:cxn>
                <a:cxn ang="0">
                  <a:pos x="T2" y="T3"/>
                </a:cxn>
                <a:cxn ang="0">
                  <a:pos x="T4" y="T5"/>
                </a:cxn>
                <a:cxn ang="0">
                  <a:pos x="T6" y="T7"/>
                </a:cxn>
                <a:cxn ang="0">
                  <a:pos x="T8" y="T9"/>
                </a:cxn>
                <a:cxn ang="0">
                  <a:pos x="T10" y="T11"/>
                </a:cxn>
              </a:cxnLst>
              <a:rect l="0" t="0" r="r" b="b"/>
              <a:pathLst>
                <a:path w="24" h="4558">
                  <a:moveTo>
                    <a:pt x="12" y="0"/>
                  </a:moveTo>
                  <a:lnTo>
                    <a:pt x="0" y="0"/>
                  </a:lnTo>
                  <a:lnTo>
                    <a:pt x="0" y="4558"/>
                  </a:lnTo>
                  <a:lnTo>
                    <a:pt x="24" y="4558"/>
                  </a:lnTo>
                  <a:lnTo>
                    <a:pt x="24" y="0"/>
                  </a:lnTo>
                  <a:lnTo>
                    <a:pt x="12"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a:spcBef>
                  <a:spcPts val="0"/>
                </a:spcBef>
                <a:spcAft>
                  <a:spcPts val="0"/>
                </a:spcAft>
              </a:pPr>
              <a:r>
                <a:rPr lang="en-US" sz="1200">
                  <a:latin typeface="Times New Roman"/>
                  <a:ea typeface="Times New Roman"/>
                </a:rPr>
                <a:t> </a:t>
              </a:r>
            </a:p>
          </p:txBody>
        </p:sp>
        <p:sp>
          <p:nvSpPr>
            <p:cNvPr id="192" name="Freeform 191"/>
            <p:cNvSpPr>
              <a:spLocks/>
            </p:cNvSpPr>
            <p:nvPr/>
          </p:nvSpPr>
          <p:spPr bwMode="auto">
            <a:xfrm>
              <a:off x="3779520" y="1489710"/>
              <a:ext cx="15240" cy="7620"/>
            </a:xfrm>
            <a:custGeom>
              <a:avLst/>
              <a:gdLst>
                <a:gd name="T0" fmla="*/ 24 w 24"/>
                <a:gd name="T1" fmla="*/ 12 h 12"/>
                <a:gd name="T2" fmla="*/ 24 w 24"/>
                <a:gd name="T3" fmla="*/ 4 h 12"/>
                <a:gd name="T4" fmla="*/ 20 w 24"/>
                <a:gd name="T5" fmla="*/ 0 h 12"/>
                <a:gd name="T6" fmla="*/ 20 w 24"/>
                <a:gd name="T7" fmla="*/ 0 h 12"/>
                <a:gd name="T8" fmla="*/ 12 w 24"/>
                <a:gd name="T9" fmla="*/ 0 h 12"/>
                <a:gd name="T10" fmla="*/ 8 w 24"/>
                <a:gd name="T11" fmla="*/ 0 h 12"/>
                <a:gd name="T12" fmla="*/ 4 w 24"/>
                <a:gd name="T13" fmla="*/ 0 h 12"/>
                <a:gd name="T14" fmla="*/ 4 w 24"/>
                <a:gd name="T15" fmla="*/ 4 h 12"/>
                <a:gd name="T16" fmla="*/ 0 w 24"/>
                <a:gd name="T17" fmla="*/ 12 h 12"/>
                <a:gd name="T18" fmla="*/ 24 w 2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24" y="12"/>
                  </a:moveTo>
                  <a:lnTo>
                    <a:pt x="24" y="4"/>
                  </a:lnTo>
                  <a:lnTo>
                    <a:pt x="20" y="0"/>
                  </a:lnTo>
                  <a:lnTo>
                    <a:pt x="20" y="0"/>
                  </a:lnTo>
                  <a:lnTo>
                    <a:pt x="12" y="0"/>
                  </a:lnTo>
                  <a:lnTo>
                    <a:pt x="8" y="0"/>
                  </a:lnTo>
                  <a:lnTo>
                    <a:pt x="4" y="0"/>
                  </a:lnTo>
                  <a:lnTo>
                    <a:pt x="4" y="4"/>
                  </a:lnTo>
                  <a:lnTo>
                    <a:pt x="0" y="12"/>
                  </a:lnTo>
                  <a:lnTo>
                    <a:pt x="24"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3" name="Freeform 192"/>
            <p:cNvSpPr>
              <a:spLocks/>
            </p:cNvSpPr>
            <p:nvPr/>
          </p:nvSpPr>
          <p:spPr bwMode="auto">
            <a:xfrm>
              <a:off x="3992880" y="4391660"/>
              <a:ext cx="14605" cy="7620"/>
            </a:xfrm>
            <a:custGeom>
              <a:avLst/>
              <a:gdLst>
                <a:gd name="T0" fmla="*/ 0 w 23"/>
                <a:gd name="T1" fmla="*/ 0 h 12"/>
                <a:gd name="T2" fmla="*/ 3 w 23"/>
                <a:gd name="T3" fmla="*/ 8 h 12"/>
                <a:gd name="T4" fmla="*/ 3 w 23"/>
                <a:gd name="T5" fmla="*/ 12 h 12"/>
                <a:gd name="T6" fmla="*/ 7 w 23"/>
                <a:gd name="T7" fmla="*/ 12 h 12"/>
                <a:gd name="T8" fmla="*/ 11 w 23"/>
                <a:gd name="T9" fmla="*/ 12 h 12"/>
                <a:gd name="T10" fmla="*/ 19 w 23"/>
                <a:gd name="T11" fmla="*/ 12 h 12"/>
                <a:gd name="T12" fmla="*/ 19 w 23"/>
                <a:gd name="T13" fmla="*/ 12 h 12"/>
                <a:gd name="T14" fmla="*/ 23 w 23"/>
                <a:gd name="T15" fmla="*/ 8 h 12"/>
                <a:gd name="T16" fmla="*/ 23 w 23"/>
                <a:gd name="T17" fmla="*/ 0 h 12"/>
                <a:gd name="T18" fmla="*/ 0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0" y="0"/>
                  </a:moveTo>
                  <a:lnTo>
                    <a:pt x="3" y="8"/>
                  </a:lnTo>
                  <a:lnTo>
                    <a:pt x="3" y="12"/>
                  </a:lnTo>
                  <a:lnTo>
                    <a:pt x="7" y="12"/>
                  </a:lnTo>
                  <a:lnTo>
                    <a:pt x="11" y="12"/>
                  </a:lnTo>
                  <a:lnTo>
                    <a:pt x="19" y="12"/>
                  </a:lnTo>
                  <a:lnTo>
                    <a:pt x="19" y="12"/>
                  </a:lnTo>
                  <a:lnTo>
                    <a:pt x="23" y="8"/>
                  </a:lnTo>
                  <a:lnTo>
                    <a:pt x="23"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4" name="Freeform 193"/>
            <p:cNvSpPr>
              <a:spLocks/>
            </p:cNvSpPr>
            <p:nvPr/>
          </p:nvSpPr>
          <p:spPr bwMode="auto">
            <a:xfrm>
              <a:off x="4002405" y="1497012"/>
              <a:ext cx="220980" cy="2896553"/>
            </a:xfrm>
            <a:custGeom>
              <a:avLst/>
              <a:gdLst>
                <a:gd name="T0" fmla="*/ 11 w 23"/>
                <a:gd name="T1" fmla="*/ 0 h 4558"/>
                <a:gd name="T2" fmla="*/ 0 w 23"/>
                <a:gd name="T3" fmla="*/ 0 h 4558"/>
                <a:gd name="T4" fmla="*/ 0 w 23"/>
                <a:gd name="T5" fmla="*/ 4558 h 4558"/>
                <a:gd name="T6" fmla="*/ 23 w 23"/>
                <a:gd name="T7" fmla="*/ 4558 h 4558"/>
                <a:gd name="T8" fmla="*/ 23 w 23"/>
                <a:gd name="T9" fmla="*/ 0 h 4558"/>
                <a:gd name="T10" fmla="*/ 11 w 23"/>
                <a:gd name="T11" fmla="*/ 0 h 4558"/>
              </a:gdLst>
              <a:ahLst/>
              <a:cxnLst>
                <a:cxn ang="0">
                  <a:pos x="T0" y="T1"/>
                </a:cxn>
                <a:cxn ang="0">
                  <a:pos x="T2" y="T3"/>
                </a:cxn>
                <a:cxn ang="0">
                  <a:pos x="T4" y="T5"/>
                </a:cxn>
                <a:cxn ang="0">
                  <a:pos x="T6" y="T7"/>
                </a:cxn>
                <a:cxn ang="0">
                  <a:pos x="T8" y="T9"/>
                </a:cxn>
                <a:cxn ang="0">
                  <a:pos x="T10" y="T11"/>
                </a:cxn>
              </a:cxnLst>
              <a:rect l="0" t="0" r="r" b="b"/>
              <a:pathLst>
                <a:path w="23" h="4558">
                  <a:moveTo>
                    <a:pt x="11" y="0"/>
                  </a:moveTo>
                  <a:lnTo>
                    <a:pt x="0" y="0"/>
                  </a:lnTo>
                  <a:lnTo>
                    <a:pt x="0" y="4558"/>
                  </a:lnTo>
                  <a:lnTo>
                    <a:pt x="23" y="4558"/>
                  </a:lnTo>
                  <a:lnTo>
                    <a:pt x="23" y="0"/>
                  </a:lnTo>
                  <a:lnTo>
                    <a:pt x="11"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5" name="Freeform 194"/>
            <p:cNvSpPr>
              <a:spLocks/>
            </p:cNvSpPr>
            <p:nvPr/>
          </p:nvSpPr>
          <p:spPr bwMode="auto">
            <a:xfrm>
              <a:off x="3992880" y="1489710"/>
              <a:ext cx="14605" cy="7620"/>
            </a:xfrm>
            <a:custGeom>
              <a:avLst/>
              <a:gdLst>
                <a:gd name="T0" fmla="*/ 23 w 23"/>
                <a:gd name="T1" fmla="*/ 12 h 12"/>
                <a:gd name="T2" fmla="*/ 23 w 23"/>
                <a:gd name="T3" fmla="*/ 4 h 12"/>
                <a:gd name="T4" fmla="*/ 19 w 23"/>
                <a:gd name="T5" fmla="*/ 0 h 12"/>
                <a:gd name="T6" fmla="*/ 19 w 23"/>
                <a:gd name="T7" fmla="*/ 0 h 12"/>
                <a:gd name="T8" fmla="*/ 11 w 23"/>
                <a:gd name="T9" fmla="*/ 0 h 12"/>
                <a:gd name="T10" fmla="*/ 7 w 23"/>
                <a:gd name="T11" fmla="*/ 0 h 12"/>
                <a:gd name="T12" fmla="*/ 3 w 23"/>
                <a:gd name="T13" fmla="*/ 0 h 12"/>
                <a:gd name="T14" fmla="*/ 3 w 23"/>
                <a:gd name="T15" fmla="*/ 4 h 12"/>
                <a:gd name="T16" fmla="*/ 0 w 23"/>
                <a:gd name="T17" fmla="*/ 12 h 12"/>
                <a:gd name="T18" fmla="*/ 23 w 2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12"/>
                  </a:moveTo>
                  <a:lnTo>
                    <a:pt x="23" y="4"/>
                  </a:lnTo>
                  <a:lnTo>
                    <a:pt x="19" y="0"/>
                  </a:lnTo>
                  <a:lnTo>
                    <a:pt x="19" y="0"/>
                  </a:lnTo>
                  <a:lnTo>
                    <a:pt x="11" y="0"/>
                  </a:lnTo>
                  <a:lnTo>
                    <a:pt x="7" y="0"/>
                  </a:lnTo>
                  <a:lnTo>
                    <a:pt x="3" y="0"/>
                  </a:lnTo>
                  <a:lnTo>
                    <a:pt x="3" y="4"/>
                  </a:lnTo>
                  <a:lnTo>
                    <a:pt x="0" y="12"/>
                  </a:lnTo>
                  <a:lnTo>
                    <a:pt x="23"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6" name="Freeform 195"/>
            <p:cNvSpPr>
              <a:spLocks/>
            </p:cNvSpPr>
            <p:nvPr/>
          </p:nvSpPr>
          <p:spPr bwMode="auto">
            <a:xfrm>
              <a:off x="4208145" y="4391660"/>
              <a:ext cx="12065" cy="7620"/>
            </a:xfrm>
            <a:custGeom>
              <a:avLst/>
              <a:gdLst>
                <a:gd name="T0" fmla="*/ 0 w 19"/>
                <a:gd name="T1" fmla="*/ 0 h 12"/>
                <a:gd name="T2" fmla="*/ 0 w 19"/>
                <a:gd name="T3" fmla="*/ 8 h 12"/>
                <a:gd name="T4" fmla="*/ 0 w 19"/>
                <a:gd name="T5" fmla="*/ 12 h 12"/>
                <a:gd name="T6" fmla="*/ 4 w 19"/>
                <a:gd name="T7" fmla="*/ 12 h 12"/>
                <a:gd name="T8" fmla="*/ 7 w 19"/>
                <a:gd name="T9" fmla="*/ 12 h 12"/>
                <a:gd name="T10" fmla="*/ 15 w 19"/>
                <a:gd name="T11" fmla="*/ 12 h 12"/>
                <a:gd name="T12" fmla="*/ 15 w 19"/>
                <a:gd name="T13" fmla="*/ 12 h 12"/>
                <a:gd name="T14" fmla="*/ 19 w 19"/>
                <a:gd name="T15" fmla="*/ 8 h 12"/>
                <a:gd name="T16" fmla="*/ 19 w 19"/>
                <a:gd name="T17" fmla="*/ 0 h 12"/>
                <a:gd name="T18" fmla="*/ 0 w 1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0" y="0"/>
                  </a:moveTo>
                  <a:lnTo>
                    <a:pt x="0" y="8"/>
                  </a:lnTo>
                  <a:lnTo>
                    <a:pt x="0" y="12"/>
                  </a:lnTo>
                  <a:lnTo>
                    <a:pt x="4" y="12"/>
                  </a:lnTo>
                  <a:lnTo>
                    <a:pt x="7" y="12"/>
                  </a:lnTo>
                  <a:lnTo>
                    <a:pt x="15" y="12"/>
                  </a:lnTo>
                  <a:lnTo>
                    <a:pt x="15" y="12"/>
                  </a:lnTo>
                  <a:lnTo>
                    <a:pt x="19" y="8"/>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8" name="Freeform 197"/>
            <p:cNvSpPr>
              <a:spLocks/>
            </p:cNvSpPr>
            <p:nvPr/>
          </p:nvSpPr>
          <p:spPr bwMode="auto">
            <a:xfrm>
              <a:off x="4208145" y="1489710"/>
              <a:ext cx="12065" cy="7620"/>
            </a:xfrm>
            <a:custGeom>
              <a:avLst/>
              <a:gdLst>
                <a:gd name="T0" fmla="*/ 19 w 19"/>
                <a:gd name="T1" fmla="*/ 12 h 12"/>
                <a:gd name="T2" fmla="*/ 19 w 19"/>
                <a:gd name="T3" fmla="*/ 4 h 12"/>
                <a:gd name="T4" fmla="*/ 15 w 19"/>
                <a:gd name="T5" fmla="*/ 0 h 12"/>
                <a:gd name="T6" fmla="*/ 15 w 19"/>
                <a:gd name="T7" fmla="*/ 0 h 12"/>
                <a:gd name="T8" fmla="*/ 7 w 19"/>
                <a:gd name="T9" fmla="*/ 0 h 12"/>
                <a:gd name="T10" fmla="*/ 4 w 19"/>
                <a:gd name="T11" fmla="*/ 0 h 12"/>
                <a:gd name="T12" fmla="*/ 0 w 19"/>
                <a:gd name="T13" fmla="*/ 0 h 12"/>
                <a:gd name="T14" fmla="*/ 0 w 19"/>
                <a:gd name="T15" fmla="*/ 4 h 12"/>
                <a:gd name="T16" fmla="*/ 0 w 19"/>
                <a:gd name="T17" fmla="*/ 12 h 12"/>
                <a:gd name="T18" fmla="*/ 19 w 1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12"/>
                  </a:moveTo>
                  <a:lnTo>
                    <a:pt x="19" y="4"/>
                  </a:lnTo>
                  <a:lnTo>
                    <a:pt x="15" y="0"/>
                  </a:lnTo>
                  <a:lnTo>
                    <a:pt x="15" y="0"/>
                  </a:lnTo>
                  <a:lnTo>
                    <a:pt x="7" y="0"/>
                  </a:lnTo>
                  <a:lnTo>
                    <a:pt x="4" y="0"/>
                  </a:lnTo>
                  <a:lnTo>
                    <a:pt x="0" y="0"/>
                  </a:lnTo>
                  <a:lnTo>
                    <a:pt x="0" y="4"/>
                  </a:lnTo>
                  <a:lnTo>
                    <a:pt x="0" y="12"/>
                  </a:lnTo>
                  <a:lnTo>
                    <a:pt x="19"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199" name="Freeform 198"/>
            <p:cNvSpPr>
              <a:spLocks/>
            </p:cNvSpPr>
            <p:nvPr/>
          </p:nvSpPr>
          <p:spPr bwMode="auto">
            <a:xfrm>
              <a:off x="4420870" y="4391660"/>
              <a:ext cx="12065" cy="7620"/>
            </a:xfrm>
            <a:custGeom>
              <a:avLst/>
              <a:gdLst>
                <a:gd name="T0" fmla="*/ 0 w 19"/>
                <a:gd name="T1" fmla="*/ 0 h 12"/>
                <a:gd name="T2" fmla="*/ 0 w 19"/>
                <a:gd name="T3" fmla="*/ 8 h 12"/>
                <a:gd name="T4" fmla="*/ 0 w 19"/>
                <a:gd name="T5" fmla="*/ 12 h 12"/>
                <a:gd name="T6" fmla="*/ 4 w 19"/>
                <a:gd name="T7" fmla="*/ 12 h 12"/>
                <a:gd name="T8" fmla="*/ 8 w 19"/>
                <a:gd name="T9" fmla="*/ 12 h 12"/>
                <a:gd name="T10" fmla="*/ 15 w 19"/>
                <a:gd name="T11" fmla="*/ 12 h 12"/>
                <a:gd name="T12" fmla="*/ 19 w 19"/>
                <a:gd name="T13" fmla="*/ 12 h 12"/>
                <a:gd name="T14" fmla="*/ 19 w 19"/>
                <a:gd name="T15" fmla="*/ 8 h 12"/>
                <a:gd name="T16" fmla="*/ 19 w 19"/>
                <a:gd name="T17" fmla="*/ 0 h 12"/>
                <a:gd name="T18" fmla="*/ 0 w 19"/>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0" y="0"/>
                  </a:moveTo>
                  <a:lnTo>
                    <a:pt x="0" y="8"/>
                  </a:lnTo>
                  <a:lnTo>
                    <a:pt x="0" y="12"/>
                  </a:lnTo>
                  <a:lnTo>
                    <a:pt x="4" y="12"/>
                  </a:lnTo>
                  <a:lnTo>
                    <a:pt x="8" y="12"/>
                  </a:lnTo>
                  <a:lnTo>
                    <a:pt x="15" y="12"/>
                  </a:lnTo>
                  <a:lnTo>
                    <a:pt x="19" y="12"/>
                  </a:lnTo>
                  <a:lnTo>
                    <a:pt x="19" y="8"/>
                  </a:lnTo>
                  <a:lnTo>
                    <a:pt x="19" y="0"/>
                  </a:lnTo>
                  <a:lnTo>
                    <a:pt x="0"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sp>
          <p:nvSpPr>
            <p:cNvPr id="200" name="Freeform 199"/>
            <p:cNvSpPr>
              <a:spLocks/>
            </p:cNvSpPr>
            <p:nvPr/>
          </p:nvSpPr>
          <p:spPr bwMode="auto">
            <a:xfrm>
              <a:off x="4420870" y="1497330"/>
              <a:ext cx="219075" cy="2894330"/>
            </a:xfrm>
            <a:custGeom>
              <a:avLst/>
              <a:gdLst>
                <a:gd name="T0" fmla="*/ 8 w 19"/>
                <a:gd name="T1" fmla="*/ 0 h 4558"/>
                <a:gd name="T2" fmla="*/ 0 w 19"/>
                <a:gd name="T3" fmla="*/ 0 h 4558"/>
                <a:gd name="T4" fmla="*/ 0 w 19"/>
                <a:gd name="T5" fmla="*/ 4558 h 4558"/>
                <a:gd name="T6" fmla="*/ 19 w 19"/>
                <a:gd name="T7" fmla="*/ 4558 h 4558"/>
                <a:gd name="T8" fmla="*/ 19 w 19"/>
                <a:gd name="T9" fmla="*/ 0 h 4558"/>
                <a:gd name="T10" fmla="*/ 8 w 19"/>
                <a:gd name="T11" fmla="*/ 0 h 4558"/>
              </a:gdLst>
              <a:ahLst/>
              <a:cxnLst>
                <a:cxn ang="0">
                  <a:pos x="T0" y="T1"/>
                </a:cxn>
                <a:cxn ang="0">
                  <a:pos x="T2" y="T3"/>
                </a:cxn>
                <a:cxn ang="0">
                  <a:pos x="T4" y="T5"/>
                </a:cxn>
                <a:cxn ang="0">
                  <a:pos x="T6" y="T7"/>
                </a:cxn>
                <a:cxn ang="0">
                  <a:pos x="T8" y="T9"/>
                </a:cxn>
                <a:cxn ang="0">
                  <a:pos x="T10" y="T11"/>
                </a:cxn>
              </a:cxnLst>
              <a:rect l="0" t="0" r="r" b="b"/>
              <a:pathLst>
                <a:path w="19" h="4558">
                  <a:moveTo>
                    <a:pt x="8" y="0"/>
                  </a:moveTo>
                  <a:lnTo>
                    <a:pt x="0" y="0"/>
                  </a:lnTo>
                  <a:lnTo>
                    <a:pt x="0" y="4558"/>
                  </a:lnTo>
                  <a:lnTo>
                    <a:pt x="19" y="4558"/>
                  </a:lnTo>
                  <a:lnTo>
                    <a:pt x="19" y="0"/>
                  </a:lnTo>
                  <a:lnTo>
                    <a:pt x="8" y="0"/>
                  </a:lnTo>
                  <a:close/>
                </a:path>
              </a:pathLst>
            </a:custGeom>
            <a:noFill/>
            <a:ln w="9525">
              <a:solidFill>
                <a:srgbClr val="000000"/>
              </a:solidFill>
              <a:round/>
              <a:headEnd/>
              <a:tailEnd/>
            </a:ln>
            <a:extLst/>
          </p:spPr>
          <p:txBody>
            <a:bodyPr rot="0" vert="horz" wrap="square" lIns="91440" tIns="45720" rIns="91440" bIns="45720" anchor="t" anchorCtr="0" upright="1">
              <a:noAutofit/>
            </a:bodyPr>
            <a:lstStyle/>
            <a:p>
              <a:pPr>
                <a:spcBef>
                  <a:spcPts val="0"/>
                </a:spcBef>
                <a:spcAft>
                  <a:spcPts val="0"/>
                </a:spcAft>
              </a:pPr>
              <a:r>
                <a:rPr lang="en-US" sz="1200">
                  <a:latin typeface="Times New Roman"/>
                  <a:ea typeface="Times New Roman"/>
                </a:rPr>
                <a:t> </a:t>
              </a:r>
            </a:p>
          </p:txBody>
        </p:sp>
        <p:sp>
          <p:nvSpPr>
            <p:cNvPr id="201" name="Freeform 200"/>
            <p:cNvSpPr>
              <a:spLocks/>
            </p:cNvSpPr>
            <p:nvPr/>
          </p:nvSpPr>
          <p:spPr bwMode="auto">
            <a:xfrm>
              <a:off x="4420870" y="1489710"/>
              <a:ext cx="12065" cy="7620"/>
            </a:xfrm>
            <a:custGeom>
              <a:avLst/>
              <a:gdLst>
                <a:gd name="T0" fmla="*/ 19 w 19"/>
                <a:gd name="T1" fmla="*/ 12 h 12"/>
                <a:gd name="T2" fmla="*/ 19 w 19"/>
                <a:gd name="T3" fmla="*/ 4 h 12"/>
                <a:gd name="T4" fmla="*/ 19 w 19"/>
                <a:gd name="T5" fmla="*/ 0 h 12"/>
                <a:gd name="T6" fmla="*/ 15 w 19"/>
                <a:gd name="T7" fmla="*/ 0 h 12"/>
                <a:gd name="T8" fmla="*/ 8 w 19"/>
                <a:gd name="T9" fmla="*/ 0 h 12"/>
                <a:gd name="T10" fmla="*/ 4 w 19"/>
                <a:gd name="T11" fmla="*/ 0 h 12"/>
                <a:gd name="T12" fmla="*/ 0 w 19"/>
                <a:gd name="T13" fmla="*/ 0 h 12"/>
                <a:gd name="T14" fmla="*/ 0 w 19"/>
                <a:gd name="T15" fmla="*/ 4 h 12"/>
                <a:gd name="T16" fmla="*/ 0 w 19"/>
                <a:gd name="T17" fmla="*/ 12 h 12"/>
                <a:gd name="T18" fmla="*/ 19 w 1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12"/>
                  </a:moveTo>
                  <a:lnTo>
                    <a:pt x="19" y="4"/>
                  </a:lnTo>
                  <a:lnTo>
                    <a:pt x="19" y="0"/>
                  </a:lnTo>
                  <a:lnTo>
                    <a:pt x="15" y="0"/>
                  </a:lnTo>
                  <a:lnTo>
                    <a:pt x="8" y="0"/>
                  </a:lnTo>
                  <a:lnTo>
                    <a:pt x="4" y="0"/>
                  </a:lnTo>
                  <a:lnTo>
                    <a:pt x="0" y="0"/>
                  </a:lnTo>
                  <a:lnTo>
                    <a:pt x="0" y="4"/>
                  </a:lnTo>
                  <a:lnTo>
                    <a:pt x="0" y="12"/>
                  </a:lnTo>
                  <a:lnTo>
                    <a:pt x="19" y="12"/>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a:ea typeface="Times New Roman"/>
                </a:rPr>
                <a:t> </a:t>
              </a: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3508">
                                            <p:txEl>
                                              <p:pRg st="0" end="0"/>
                                            </p:txEl>
                                          </p:spTgt>
                                        </p:tgtEl>
                                        <p:attrNameLst>
                                          <p:attrName>style.visibility</p:attrName>
                                        </p:attrNameLst>
                                      </p:cBhvr>
                                      <p:to>
                                        <p:strVal val="visible"/>
                                      </p:to>
                                    </p:set>
                                    <p:animEffect transition="in" filter="dissolve">
                                      <p:cBhvr>
                                        <p:cTn id="7" dur="500"/>
                                        <p:tgtEl>
                                          <p:spTgt spid="5335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3508">
                                            <p:txEl>
                                              <p:pRg st="1" end="1"/>
                                            </p:txEl>
                                          </p:spTgt>
                                        </p:tgtEl>
                                        <p:attrNameLst>
                                          <p:attrName>style.visibility</p:attrName>
                                        </p:attrNameLst>
                                      </p:cBhvr>
                                      <p:to>
                                        <p:strVal val="visible"/>
                                      </p:to>
                                    </p:set>
                                    <p:animEffect transition="in" filter="dissolve">
                                      <p:cBhvr>
                                        <p:cTn id="12" dur="500"/>
                                        <p:tgtEl>
                                          <p:spTgt spid="5335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3512"/>
                                        </p:tgtEl>
                                        <p:attrNameLst>
                                          <p:attrName>style.visibility</p:attrName>
                                        </p:attrNameLst>
                                      </p:cBhvr>
                                      <p:to>
                                        <p:strVal val="visible"/>
                                      </p:to>
                                    </p:set>
                                    <p:animEffect transition="in" filter="fade">
                                      <p:cBhvr>
                                        <p:cTn id="17" dur="1000"/>
                                        <p:tgtEl>
                                          <p:spTgt spid="5335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3508">
                                            <p:txEl>
                                              <p:pRg st="2" end="2"/>
                                            </p:txEl>
                                          </p:spTgt>
                                        </p:tgtEl>
                                        <p:attrNameLst>
                                          <p:attrName>style.visibility</p:attrName>
                                        </p:attrNameLst>
                                      </p:cBhvr>
                                      <p:to>
                                        <p:strVal val="visible"/>
                                      </p:to>
                                    </p:set>
                                    <p:animEffect transition="in" filter="dissolve">
                                      <p:cBhvr>
                                        <p:cTn id="22" dur="500"/>
                                        <p:tgtEl>
                                          <p:spTgt spid="53350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3509"/>
                                        </p:tgtEl>
                                        <p:attrNameLst>
                                          <p:attrName>style.visibility</p:attrName>
                                        </p:attrNameLst>
                                      </p:cBhvr>
                                      <p:to>
                                        <p:strVal val="visible"/>
                                      </p:to>
                                    </p:set>
                                    <p:animEffect transition="in" filter="fade">
                                      <p:cBhvr>
                                        <p:cTn id="27" dur="2000"/>
                                        <p:tgtEl>
                                          <p:spTgt spid="53350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3510"/>
                                        </p:tgtEl>
                                        <p:attrNameLst>
                                          <p:attrName>style.visibility</p:attrName>
                                        </p:attrNameLst>
                                      </p:cBhvr>
                                      <p:to>
                                        <p:strVal val="visible"/>
                                      </p:to>
                                    </p:set>
                                    <p:animEffect transition="in" filter="fade">
                                      <p:cBhvr>
                                        <p:cTn id="30" dur="2000"/>
                                        <p:tgtEl>
                                          <p:spTgt spid="5335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3511"/>
                                        </p:tgtEl>
                                        <p:attrNameLst>
                                          <p:attrName>style.visibility</p:attrName>
                                        </p:attrNameLst>
                                      </p:cBhvr>
                                      <p:to>
                                        <p:strVal val="visible"/>
                                      </p:to>
                                    </p:set>
                                    <p:animEffect transition="in" filter="fade">
                                      <p:cBhvr>
                                        <p:cTn id="33" dur="2000"/>
                                        <p:tgtEl>
                                          <p:spTgt spid="5335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533509"/>
                                        </p:tgtEl>
                                      </p:cBhvr>
                                    </p:animEffect>
                                    <p:set>
                                      <p:cBhvr>
                                        <p:cTn id="38" dur="1" fill="hold">
                                          <p:stCondLst>
                                            <p:cond delay="1999"/>
                                          </p:stCondLst>
                                        </p:cTn>
                                        <p:tgtEl>
                                          <p:spTgt spid="53350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33510"/>
                                        </p:tgtEl>
                                      </p:cBhvr>
                                    </p:animEffect>
                                    <p:set>
                                      <p:cBhvr>
                                        <p:cTn id="41" dur="1" fill="hold">
                                          <p:stCondLst>
                                            <p:cond delay="1999"/>
                                          </p:stCondLst>
                                        </p:cTn>
                                        <p:tgtEl>
                                          <p:spTgt spid="5335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533511"/>
                                        </p:tgtEl>
                                      </p:cBhvr>
                                    </p:animEffect>
                                    <p:set>
                                      <p:cBhvr>
                                        <p:cTn id="44" dur="1" fill="hold">
                                          <p:stCondLst>
                                            <p:cond delay="1999"/>
                                          </p:stCondLst>
                                        </p:cTn>
                                        <p:tgtEl>
                                          <p:spTgt spid="53351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2000"/>
                                        <p:tgtEl>
                                          <p:spTgt spid="533512"/>
                                        </p:tgtEl>
                                      </p:cBhvr>
                                    </p:animEffect>
                                    <p:set>
                                      <p:cBhvr>
                                        <p:cTn id="49" dur="1" fill="hold">
                                          <p:stCondLst>
                                            <p:cond delay="1999"/>
                                          </p:stCondLst>
                                        </p:cTn>
                                        <p:tgtEl>
                                          <p:spTgt spid="533512"/>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533508">
                                            <p:txEl>
                                              <p:pRg st="3" end="3"/>
                                            </p:txEl>
                                          </p:spTgt>
                                        </p:tgtEl>
                                        <p:attrNameLst>
                                          <p:attrName>style.visibility</p:attrName>
                                        </p:attrNameLst>
                                      </p:cBhvr>
                                      <p:to>
                                        <p:strVal val="visible"/>
                                      </p:to>
                                    </p:set>
                                    <p:animEffect transition="in" filter="dissolve">
                                      <p:cBhvr>
                                        <p:cTn id="54" dur="500"/>
                                        <p:tgtEl>
                                          <p:spTgt spid="533508">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33508">
                                            <p:txEl>
                                              <p:pRg st="4" end="4"/>
                                            </p:txEl>
                                          </p:spTgt>
                                        </p:tgtEl>
                                        <p:attrNameLst>
                                          <p:attrName>style.visibility</p:attrName>
                                        </p:attrNameLst>
                                      </p:cBhvr>
                                      <p:to>
                                        <p:strVal val="visible"/>
                                      </p:to>
                                    </p:set>
                                    <p:animEffect transition="in" filter="dissolve">
                                      <p:cBhvr>
                                        <p:cTn id="59" dur="500"/>
                                        <p:tgtEl>
                                          <p:spTgt spid="533508">
                                            <p:txEl>
                                              <p:pRg st="4" end="4"/>
                                            </p:txEl>
                                          </p:spTgt>
                                        </p:tgtEl>
                                      </p:cBhvr>
                                    </p:animEffect>
                                  </p:childTnLst>
                                </p:cTn>
                              </p:par>
                            </p:childTnLst>
                          </p:cTn>
                        </p:par>
                        <p:par>
                          <p:cTn id="60" fill="hold" nodeType="afterGroup">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33513"/>
                                        </p:tgtEl>
                                        <p:attrNameLst>
                                          <p:attrName>style.visibility</p:attrName>
                                        </p:attrNameLst>
                                      </p:cBhvr>
                                      <p:to>
                                        <p:strVal val="visible"/>
                                      </p:to>
                                    </p:set>
                                    <p:animEffect transition="in" filter="fade">
                                      <p:cBhvr>
                                        <p:cTn id="63" dur="2000"/>
                                        <p:tgtEl>
                                          <p:spTgt spid="5335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533508">
                                            <p:txEl>
                                              <p:pRg st="5" end="5"/>
                                            </p:txEl>
                                          </p:spTgt>
                                        </p:tgtEl>
                                        <p:attrNameLst>
                                          <p:attrName>style.visibility</p:attrName>
                                        </p:attrNameLst>
                                      </p:cBhvr>
                                      <p:to>
                                        <p:strVal val="visible"/>
                                      </p:to>
                                    </p:set>
                                    <p:animEffect transition="in" filter="dissolve">
                                      <p:cBhvr>
                                        <p:cTn id="68" dur="500"/>
                                        <p:tgtEl>
                                          <p:spTgt spid="533508">
                                            <p:txEl>
                                              <p:pRg st="5" end="5"/>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grpId="1" nodeType="clickEffect">
                                  <p:stCondLst>
                                    <p:cond delay="0"/>
                                  </p:stCondLst>
                                  <p:childTnLst>
                                    <p:animEffect transition="out" filter="fade">
                                      <p:cBhvr>
                                        <p:cTn id="72" dur="2000"/>
                                        <p:tgtEl>
                                          <p:spTgt spid="533513"/>
                                        </p:tgtEl>
                                      </p:cBhvr>
                                    </p:animEffect>
                                    <p:set>
                                      <p:cBhvr>
                                        <p:cTn id="73" dur="1" fill="hold">
                                          <p:stCondLst>
                                            <p:cond delay="1999"/>
                                          </p:stCondLst>
                                        </p:cTn>
                                        <p:tgtEl>
                                          <p:spTgt spid="5335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8" grpId="0" build="p"/>
      <p:bldP spid="533509" grpId="0" animBg="1"/>
      <p:bldP spid="533509" grpId="1" animBg="1"/>
      <p:bldP spid="533510" grpId="0" animBg="1"/>
      <p:bldP spid="533510" grpId="1" animBg="1"/>
      <p:bldP spid="533511" grpId="0" animBg="1"/>
      <p:bldP spid="533511" grpId="1" animBg="1"/>
      <p:bldP spid="533512" grpId="0" animBg="1"/>
      <p:bldP spid="533512" grpId="1" animBg="1"/>
      <p:bldP spid="533513" grpId="0" animBg="1"/>
      <p:bldP spid="5335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 Chair QFD</a:t>
            </a:r>
            <a:endParaRPr lang="en-US" dirty="0"/>
          </a:p>
        </p:txBody>
      </p:sp>
      <p:sp>
        <p:nvSpPr>
          <p:cNvPr id="3" name="Slide Number Placeholder 2"/>
          <p:cNvSpPr>
            <a:spLocks noGrp="1"/>
          </p:cNvSpPr>
          <p:nvPr>
            <p:ph type="sldNum" sz="quarter" idx="11"/>
          </p:nvPr>
        </p:nvSpPr>
        <p:spPr/>
        <p:txBody>
          <a:bodyPr/>
          <a:lstStyle/>
          <a:p>
            <a:pPr>
              <a:defRPr/>
            </a:pPr>
            <a:fld id="{711F65EB-6557-4ED5-9A86-97C36D31871B}" type="slidenum">
              <a:rPr lang="en-US" smtClean="0"/>
              <a:pPr>
                <a:defRPr/>
              </a:pPr>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04424869"/>
              </p:ext>
            </p:extLst>
          </p:nvPr>
        </p:nvGraphicFramePr>
        <p:xfrm>
          <a:off x="2550014" y="1755561"/>
          <a:ext cx="5447764" cy="4829580"/>
        </p:xfrm>
        <a:graphic>
          <a:graphicData uri="http://schemas.openxmlformats.org/drawingml/2006/table">
            <a:tbl>
              <a:tblPr>
                <a:tableStyleId>{3C2FFA5D-87B4-456A-9821-1D502468CF0F}</a:tableStyleId>
              </a:tblPr>
              <a:tblGrid>
                <a:gridCol w="2010300">
                  <a:extLst>
                    <a:ext uri="{9D8B030D-6E8A-4147-A177-3AD203B41FA5}">
                      <a16:colId xmlns:a16="http://schemas.microsoft.com/office/drawing/2014/main" val="20000"/>
                    </a:ext>
                  </a:extLst>
                </a:gridCol>
                <a:gridCol w="429683">
                  <a:extLst>
                    <a:ext uri="{9D8B030D-6E8A-4147-A177-3AD203B41FA5}">
                      <a16:colId xmlns:a16="http://schemas.microsoft.com/office/drawing/2014/main" val="20001"/>
                    </a:ext>
                  </a:extLst>
                </a:gridCol>
                <a:gridCol w="429683">
                  <a:extLst>
                    <a:ext uri="{9D8B030D-6E8A-4147-A177-3AD203B41FA5}">
                      <a16:colId xmlns:a16="http://schemas.microsoft.com/office/drawing/2014/main" val="20002"/>
                    </a:ext>
                  </a:extLst>
                </a:gridCol>
                <a:gridCol w="429683">
                  <a:extLst>
                    <a:ext uri="{9D8B030D-6E8A-4147-A177-3AD203B41FA5}">
                      <a16:colId xmlns:a16="http://schemas.microsoft.com/office/drawing/2014/main" val="20003"/>
                    </a:ext>
                  </a:extLst>
                </a:gridCol>
                <a:gridCol w="429683">
                  <a:extLst>
                    <a:ext uri="{9D8B030D-6E8A-4147-A177-3AD203B41FA5}">
                      <a16:colId xmlns:a16="http://schemas.microsoft.com/office/drawing/2014/main" val="20004"/>
                    </a:ext>
                  </a:extLst>
                </a:gridCol>
                <a:gridCol w="429683">
                  <a:extLst>
                    <a:ext uri="{9D8B030D-6E8A-4147-A177-3AD203B41FA5}">
                      <a16:colId xmlns:a16="http://schemas.microsoft.com/office/drawing/2014/main" val="20005"/>
                    </a:ext>
                  </a:extLst>
                </a:gridCol>
                <a:gridCol w="429683">
                  <a:extLst>
                    <a:ext uri="{9D8B030D-6E8A-4147-A177-3AD203B41FA5}">
                      <a16:colId xmlns:a16="http://schemas.microsoft.com/office/drawing/2014/main" val="20006"/>
                    </a:ext>
                  </a:extLst>
                </a:gridCol>
                <a:gridCol w="429683">
                  <a:extLst>
                    <a:ext uri="{9D8B030D-6E8A-4147-A177-3AD203B41FA5}">
                      <a16:colId xmlns:a16="http://schemas.microsoft.com/office/drawing/2014/main" val="20007"/>
                    </a:ext>
                  </a:extLst>
                </a:gridCol>
                <a:gridCol w="429683">
                  <a:extLst>
                    <a:ext uri="{9D8B030D-6E8A-4147-A177-3AD203B41FA5}">
                      <a16:colId xmlns:a16="http://schemas.microsoft.com/office/drawing/2014/main" val="20008"/>
                    </a:ext>
                  </a:extLst>
                </a:gridCol>
              </a:tblGrid>
              <a:tr h="2825011">
                <a:tc>
                  <a:txBody>
                    <a:bodyPr/>
                    <a:lstStyle/>
                    <a:p>
                      <a:pPr algn="l" fontAlgn="b"/>
                      <a:r>
                        <a:rPr lang="en-US" sz="1600" b="0" u="none" strike="noStrike" dirty="0">
                          <a:effectLst/>
                          <a:latin typeface="Calibri" pitchFamily="34" charset="0"/>
                        </a:rPr>
                        <a:t> </a:t>
                      </a:r>
                      <a:endParaRPr lang="en-US" sz="1600" b="0" i="0" u="none" strike="noStrike" dirty="0">
                        <a:solidFill>
                          <a:srgbClr val="000000"/>
                        </a:solidFill>
                        <a:effectLst/>
                        <a:latin typeface="Calibri" pitchFamily="34" charset="0"/>
                      </a:endParaRPr>
                    </a:p>
                  </a:txBody>
                  <a:tcPr marL="0" marR="0" marT="0" marB="0"/>
                </a:tc>
                <a:tc>
                  <a:txBody>
                    <a:bodyPr/>
                    <a:lstStyle/>
                    <a:p>
                      <a:pPr algn="ctr" fontAlgn="b"/>
                      <a:r>
                        <a:rPr lang="en-US" sz="1600" b="0" u="none" strike="noStrike" dirty="0">
                          <a:effectLst/>
                          <a:latin typeface="Calibri" pitchFamily="34" charset="0"/>
                        </a:rPr>
                        <a:t>Importance </a:t>
                      </a:r>
                      <a:r>
                        <a:rPr lang="en-US" sz="1600" b="0" u="none" strike="noStrike" dirty="0" smtClean="0">
                          <a:effectLst/>
                          <a:latin typeface="Calibri" pitchFamily="34" charset="0"/>
                        </a:rPr>
                        <a:t>rating </a:t>
                      </a:r>
                      <a:r>
                        <a:rPr lang="en-US" sz="1400" b="0" u="none" strike="noStrike" dirty="0" smtClean="0">
                          <a:solidFill>
                            <a:schemeClr val="accent2"/>
                          </a:solidFill>
                          <a:effectLst/>
                          <a:latin typeface="Calibri" pitchFamily="34" charset="0"/>
                        </a:rPr>
                        <a:t>(weight</a:t>
                      </a:r>
                      <a:r>
                        <a:rPr lang="en-US" sz="1400" b="0" u="none" strike="noStrike" baseline="0" dirty="0" smtClean="0">
                          <a:solidFill>
                            <a:schemeClr val="accent2"/>
                          </a:solidFill>
                          <a:effectLst/>
                          <a:latin typeface="Calibri" pitchFamily="34" charset="0"/>
                        </a:rPr>
                        <a:t> </a:t>
                      </a:r>
                      <a:r>
                        <a:rPr lang="en-US" sz="1400" b="0" u="none" strike="noStrike" dirty="0" smtClean="0">
                          <a:solidFill>
                            <a:schemeClr val="accent2"/>
                          </a:solidFill>
                          <a:effectLst/>
                          <a:latin typeface="Calibri" pitchFamily="34" charset="0"/>
                        </a:rPr>
                        <a:t>1 to 9)</a:t>
                      </a:r>
                      <a:endParaRPr lang="en-US" sz="1400" b="0" i="1" u="none" strike="noStrike" dirty="0">
                        <a:solidFill>
                          <a:schemeClr val="accent2"/>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Provide support to seating area</a:t>
                      </a:r>
                      <a:endParaRPr lang="en-US" sz="1600" b="0" i="0" u="none" strike="noStrike" dirty="0">
                        <a:solidFill>
                          <a:srgbClr val="000000"/>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Use of cushion</a:t>
                      </a:r>
                      <a:endParaRPr lang="en-US" sz="1600" b="0" i="0" u="none" strike="noStrike" dirty="0">
                        <a:solidFill>
                          <a:srgbClr val="000000"/>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Allow changing elevation</a:t>
                      </a:r>
                      <a:endParaRPr lang="en-US" sz="1600" b="0" i="0" u="none" strike="noStrike" dirty="0">
                        <a:solidFill>
                          <a:srgbClr val="000000"/>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Use leather cover</a:t>
                      </a:r>
                      <a:endParaRPr lang="en-US" sz="1600" b="0" i="0" u="none" strike="noStrike" dirty="0">
                        <a:solidFill>
                          <a:srgbClr val="000000"/>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Provide arm support</a:t>
                      </a:r>
                      <a:endParaRPr lang="en-US" sz="1600" b="0" i="0" u="none" strike="noStrike" dirty="0">
                        <a:solidFill>
                          <a:srgbClr val="000000"/>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Allow arm location modification</a:t>
                      </a:r>
                      <a:endParaRPr lang="en-US" sz="1600" b="0" i="0" u="none" strike="noStrike" dirty="0">
                        <a:solidFill>
                          <a:srgbClr val="000000"/>
                        </a:solidFill>
                        <a:effectLst/>
                        <a:latin typeface="Calibri" pitchFamily="34" charset="0"/>
                      </a:endParaRPr>
                    </a:p>
                  </a:txBody>
                  <a:tcPr marL="0" marR="0" marT="0" marB="0" vert="vert270" anchor="ctr"/>
                </a:tc>
                <a:tc>
                  <a:txBody>
                    <a:bodyPr/>
                    <a:lstStyle/>
                    <a:p>
                      <a:pPr algn="l" fontAlgn="b"/>
                      <a:r>
                        <a:rPr lang="en-US" sz="1600" b="0" u="none" strike="noStrike" dirty="0">
                          <a:effectLst/>
                          <a:latin typeface="Calibri" pitchFamily="34" charset="0"/>
                        </a:rPr>
                        <a:t>Provide back support</a:t>
                      </a:r>
                      <a:endParaRPr lang="en-US" sz="1600" b="0" i="0" u="none" strike="noStrike" dirty="0">
                        <a:solidFill>
                          <a:srgbClr val="000000"/>
                        </a:solidFill>
                        <a:effectLst/>
                        <a:latin typeface="Calibri" pitchFamily="34" charset="0"/>
                      </a:endParaRPr>
                    </a:p>
                  </a:txBody>
                  <a:tcPr marL="0" marR="0" marT="0" marB="0" vert="vert270" anchor="ctr"/>
                </a:tc>
                <a:extLst>
                  <a:ext uri="{0D108BD9-81ED-4DB2-BD59-A6C34878D82A}">
                    <a16:rowId xmlns:a16="http://schemas.microsoft.com/office/drawing/2014/main" val="10000"/>
                  </a:ext>
                </a:extLst>
              </a:tr>
              <a:tr h="286367">
                <a:tc>
                  <a:txBody>
                    <a:bodyPr/>
                    <a:lstStyle/>
                    <a:p>
                      <a:pPr algn="l" fontAlgn="b"/>
                      <a:r>
                        <a:rPr lang="en-US" sz="1600" b="0" u="none" strike="noStrike">
                          <a:effectLst/>
                          <a:latin typeface="Calibri" pitchFamily="34" charset="0"/>
                        </a:rPr>
                        <a:t>Comfertable seat</a:t>
                      </a:r>
                      <a:endParaRPr lang="en-US" sz="1600" b="0" i="0" u="none" strike="noStrike">
                        <a:solidFill>
                          <a:srgbClr val="000000"/>
                        </a:solidFill>
                        <a:effectLst/>
                        <a:latin typeface="Calibri" pitchFamily="34" charset="0"/>
                      </a:endParaRPr>
                    </a:p>
                  </a:txBody>
                  <a:tcPr marL="0" marR="0" marT="0" marB="0" anchor="b"/>
                </a:tc>
                <a:tc>
                  <a:txBody>
                    <a:bodyPr/>
                    <a:lstStyle/>
                    <a:p>
                      <a:pPr algn="ctr" fontAlgn="ctr"/>
                      <a:r>
                        <a:rPr lang="en-US" sz="1600" b="0" u="none" strike="noStrike" dirty="0">
                          <a:effectLst/>
                          <a:latin typeface="Calibri" pitchFamily="34" charset="0"/>
                        </a:rPr>
                        <a:t>9</a:t>
                      </a:r>
                      <a:endParaRPr lang="en-US" sz="1600" b="0" i="1" u="none" strike="noStrike" dirty="0">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1"/>
                  </a:ext>
                </a:extLst>
              </a:tr>
              <a:tr h="286367">
                <a:tc>
                  <a:txBody>
                    <a:bodyPr/>
                    <a:lstStyle/>
                    <a:p>
                      <a:pPr algn="l" fontAlgn="b"/>
                      <a:r>
                        <a:rPr lang="en-US" sz="1600" b="0" u="none" strike="noStrike">
                          <a:effectLst/>
                          <a:latin typeface="Calibri" pitchFamily="34" charset="0"/>
                        </a:rPr>
                        <a:t>Support to back</a:t>
                      </a:r>
                      <a:endParaRPr lang="en-US" sz="1600" b="0" i="0" u="none" strike="noStrike">
                        <a:solidFill>
                          <a:srgbClr val="000000"/>
                        </a:solidFill>
                        <a:effectLst/>
                        <a:latin typeface="Calibri" pitchFamily="34" charset="0"/>
                      </a:endParaRPr>
                    </a:p>
                  </a:txBody>
                  <a:tcPr marL="0" marR="0" marT="0" marB="0" anchor="b"/>
                </a:tc>
                <a:tc>
                  <a:txBody>
                    <a:bodyPr/>
                    <a:lstStyle/>
                    <a:p>
                      <a:pPr algn="ctr" fontAlgn="ctr"/>
                      <a:r>
                        <a:rPr lang="en-US" sz="1600" b="0" u="none" strike="noStrike">
                          <a:effectLst/>
                          <a:latin typeface="Calibri" pitchFamily="34" charset="0"/>
                        </a:rPr>
                        <a:t>7</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2"/>
                  </a:ext>
                </a:extLst>
              </a:tr>
              <a:tr h="286367">
                <a:tc>
                  <a:txBody>
                    <a:bodyPr/>
                    <a:lstStyle/>
                    <a:p>
                      <a:pPr algn="l" fontAlgn="b"/>
                      <a:r>
                        <a:rPr lang="en-US" sz="1600" b="0" u="none" strike="noStrike">
                          <a:effectLst/>
                          <a:latin typeface="Calibri" pitchFamily="34" charset="0"/>
                        </a:rPr>
                        <a:t>Change hight</a:t>
                      </a:r>
                      <a:endParaRPr lang="en-US" sz="1600" b="0" i="0" u="none" strike="noStrike">
                        <a:solidFill>
                          <a:srgbClr val="000000"/>
                        </a:solidFill>
                        <a:effectLst/>
                        <a:latin typeface="Calibri" pitchFamily="34" charset="0"/>
                      </a:endParaRPr>
                    </a:p>
                  </a:txBody>
                  <a:tcPr marL="0" marR="0" marT="0" marB="0" anchor="b"/>
                </a:tc>
                <a:tc>
                  <a:txBody>
                    <a:bodyPr/>
                    <a:lstStyle/>
                    <a:p>
                      <a:pPr algn="ctr" fontAlgn="ctr"/>
                      <a:r>
                        <a:rPr lang="en-US" sz="1600" b="0" u="none" strike="noStrike">
                          <a:effectLst/>
                          <a:latin typeface="Calibri" pitchFamily="34" charset="0"/>
                        </a:rPr>
                        <a:t>9</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dirty="0">
                          <a:effectLst/>
                          <a:latin typeface="Calibri" pitchFamily="34" charset="0"/>
                        </a:rPr>
                        <a:t>3</a:t>
                      </a:r>
                      <a:endParaRPr lang="en-US" sz="1600" b="0" i="0" u="none" strike="noStrike" dirty="0">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3"/>
                  </a:ext>
                </a:extLst>
              </a:tr>
              <a:tr h="286367">
                <a:tc>
                  <a:txBody>
                    <a:bodyPr/>
                    <a:lstStyle/>
                    <a:p>
                      <a:pPr algn="l" fontAlgn="b"/>
                      <a:r>
                        <a:rPr lang="en-US" sz="1600" b="0" u="none" strike="noStrike">
                          <a:effectLst/>
                          <a:latin typeface="Calibri" pitchFamily="34" charset="0"/>
                        </a:rPr>
                        <a:t>Pleasant look</a:t>
                      </a:r>
                      <a:endParaRPr lang="en-US" sz="1600" b="0" i="0" u="none" strike="noStrike">
                        <a:solidFill>
                          <a:srgbClr val="000000"/>
                        </a:solidFill>
                        <a:effectLst/>
                        <a:latin typeface="Calibri" pitchFamily="34" charset="0"/>
                      </a:endParaRPr>
                    </a:p>
                  </a:txBody>
                  <a:tcPr marL="0" marR="0" marT="0" marB="0" anchor="b"/>
                </a:tc>
                <a:tc>
                  <a:txBody>
                    <a:bodyPr/>
                    <a:lstStyle/>
                    <a:p>
                      <a:pPr algn="ctr" fontAlgn="ctr"/>
                      <a:r>
                        <a:rPr lang="en-US" sz="1600" b="0" u="none" strike="noStrike">
                          <a:effectLst/>
                          <a:latin typeface="Calibri" pitchFamily="34" charset="0"/>
                        </a:rPr>
                        <a:t>6</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0" u="none" strike="noStrike">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4"/>
                  </a:ext>
                </a:extLst>
              </a:tr>
              <a:tr h="286367">
                <a:tc>
                  <a:txBody>
                    <a:bodyPr/>
                    <a:lstStyle/>
                    <a:p>
                      <a:pPr algn="l" fontAlgn="b"/>
                      <a:r>
                        <a:rPr lang="en-US" sz="1600" b="0" u="none" strike="noStrike">
                          <a:effectLst/>
                          <a:latin typeface="Calibri" pitchFamily="34" charset="0"/>
                        </a:rPr>
                        <a:t>Arm support</a:t>
                      </a:r>
                      <a:endParaRPr lang="en-US" sz="1600" b="0" i="0" u="none" strike="noStrike">
                        <a:solidFill>
                          <a:srgbClr val="000000"/>
                        </a:solidFill>
                        <a:effectLst/>
                        <a:latin typeface="Calibri" pitchFamily="34" charset="0"/>
                      </a:endParaRPr>
                    </a:p>
                  </a:txBody>
                  <a:tcPr marL="0" marR="0" marT="0" marB="0" anchor="b"/>
                </a:tc>
                <a:tc>
                  <a:txBody>
                    <a:bodyPr/>
                    <a:lstStyle/>
                    <a:p>
                      <a:pPr algn="ctr" fontAlgn="ctr"/>
                      <a:r>
                        <a:rPr lang="en-US" sz="1600" b="0" u="none" strike="noStrike">
                          <a:effectLst/>
                          <a:latin typeface="Calibri" pitchFamily="34" charset="0"/>
                        </a:rPr>
                        <a:t>5</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 </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0"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dirty="0">
                          <a:effectLst/>
                          <a:latin typeface="Calibri" pitchFamily="34" charset="0"/>
                        </a:rPr>
                        <a:t> </a:t>
                      </a:r>
                      <a:endParaRPr lang="en-US" sz="1600" b="0" i="0" u="none" strike="noStrike" dirty="0">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5"/>
                  </a:ext>
                </a:extLst>
              </a:tr>
              <a:tr h="286367">
                <a:tc gridSpan="2">
                  <a:txBody>
                    <a:bodyPr/>
                    <a:lstStyle/>
                    <a:p>
                      <a:pPr algn="ctr" fontAlgn="ctr"/>
                      <a:r>
                        <a:rPr lang="en-US" sz="1600" b="0" u="none" strike="noStrike">
                          <a:effectLst/>
                          <a:latin typeface="Calibri" pitchFamily="34" charset="0"/>
                        </a:rPr>
                        <a:t>Absolute rating</a:t>
                      </a:r>
                      <a:endParaRPr lang="en-US" sz="1600" b="0" i="1" u="none" strike="noStrike">
                        <a:solidFill>
                          <a:srgbClr val="000000"/>
                        </a:solidFill>
                        <a:effectLst/>
                        <a:latin typeface="Calibri" pitchFamily="34" charset="0"/>
                      </a:endParaRPr>
                    </a:p>
                  </a:txBody>
                  <a:tcPr marL="0" marR="0" marT="0" marB="0" anchor="ctr"/>
                </a:tc>
                <a:tc hMerge="1">
                  <a:txBody>
                    <a:bodyPr/>
                    <a:lstStyle/>
                    <a:p>
                      <a:endParaRPr lang="en-US"/>
                    </a:p>
                  </a:txBody>
                  <a:tcPr/>
                </a:tc>
                <a:tc>
                  <a:txBody>
                    <a:bodyPr/>
                    <a:lstStyle/>
                    <a:p>
                      <a:pPr algn="ctr" fontAlgn="ctr"/>
                      <a:r>
                        <a:rPr lang="en-US" sz="1600" b="0" u="none" strike="noStrike">
                          <a:effectLst/>
                          <a:latin typeface="Calibri" pitchFamily="34" charset="0"/>
                        </a:rPr>
                        <a:t>54</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102</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194</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102</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99</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78</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162</a:t>
                      </a:r>
                      <a:endParaRPr lang="en-US" sz="1600" b="0" i="1" u="none" strike="noStrike">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6"/>
                  </a:ext>
                </a:extLst>
              </a:tr>
              <a:tr h="286367">
                <a:tc gridSpan="2">
                  <a:txBody>
                    <a:bodyPr/>
                    <a:lstStyle/>
                    <a:p>
                      <a:pPr algn="ctr" fontAlgn="ctr"/>
                      <a:r>
                        <a:rPr lang="en-US" sz="1600" b="0" u="none" strike="noStrike">
                          <a:effectLst/>
                          <a:latin typeface="Calibri" pitchFamily="34" charset="0"/>
                        </a:rPr>
                        <a:t>Relative rating</a:t>
                      </a:r>
                      <a:endParaRPr lang="en-US" sz="1600" b="0" i="1" u="none" strike="noStrike">
                        <a:solidFill>
                          <a:srgbClr val="000000"/>
                        </a:solidFill>
                        <a:effectLst/>
                        <a:latin typeface="Calibri" pitchFamily="34" charset="0"/>
                      </a:endParaRPr>
                    </a:p>
                  </a:txBody>
                  <a:tcPr marL="0" marR="0" marT="0" marB="0" anchor="ctr"/>
                </a:tc>
                <a:tc hMerge="1">
                  <a:txBody>
                    <a:bodyPr/>
                    <a:lstStyle/>
                    <a:p>
                      <a:endParaRPr lang="en-US"/>
                    </a:p>
                  </a:txBody>
                  <a:tcPr/>
                </a:tc>
                <a:tc>
                  <a:txBody>
                    <a:bodyPr/>
                    <a:lstStyle/>
                    <a:p>
                      <a:pPr algn="ctr" fontAlgn="ctr"/>
                      <a:r>
                        <a:rPr lang="en-US" sz="1600" b="0" u="none" strike="noStrike">
                          <a:effectLst/>
                          <a:latin typeface="Calibri" pitchFamily="34" charset="0"/>
                        </a:rPr>
                        <a:t>2</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4</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9</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4</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4</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a:effectLst/>
                          <a:latin typeface="Calibri" pitchFamily="34" charset="0"/>
                        </a:rPr>
                        <a:t>3</a:t>
                      </a:r>
                      <a:endParaRPr lang="en-US" sz="1600" b="0" i="1" u="none" strike="noStrike">
                        <a:solidFill>
                          <a:srgbClr val="000000"/>
                        </a:solidFill>
                        <a:effectLst/>
                        <a:latin typeface="Calibri" pitchFamily="34" charset="0"/>
                      </a:endParaRPr>
                    </a:p>
                  </a:txBody>
                  <a:tcPr marL="0" marR="0" marT="0" marB="0" anchor="ctr"/>
                </a:tc>
                <a:tc>
                  <a:txBody>
                    <a:bodyPr/>
                    <a:lstStyle/>
                    <a:p>
                      <a:pPr algn="ctr" fontAlgn="ctr"/>
                      <a:r>
                        <a:rPr lang="en-US" sz="1600" b="0" u="none" strike="noStrike" dirty="0">
                          <a:effectLst/>
                          <a:latin typeface="Calibri" pitchFamily="34" charset="0"/>
                        </a:rPr>
                        <a:t>7</a:t>
                      </a:r>
                      <a:endParaRPr lang="en-US" sz="1600" b="0" i="1" u="none" strike="noStrike" dirty="0">
                        <a:solidFill>
                          <a:srgbClr val="000000"/>
                        </a:solidFill>
                        <a:effectLst/>
                        <a:latin typeface="Calibri" pitchFamily="34" charset="0"/>
                      </a:endParaRPr>
                    </a:p>
                  </a:txBody>
                  <a:tcPr marL="0" marR="0" marT="0" marB="0" anchor="ctr"/>
                </a:tc>
                <a:extLst>
                  <a:ext uri="{0D108BD9-81ED-4DB2-BD59-A6C34878D82A}">
                    <a16:rowId xmlns:a16="http://schemas.microsoft.com/office/drawing/2014/main" val="10007"/>
                  </a:ext>
                </a:extLst>
              </a:tr>
            </a:tbl>
          </a:graphicData>
        </a:graphic>
      </p:graphicFrame>
      <p:pic>
        <p:nvPicPr>
          <p:cNvPr id="6" name="Picture 5" descr="http://www.homeartblog.com/wp-content/uploads/2013/04/mesh-chair-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52" y="2196250"/>
            <a:ext cx="1504144" cy="20483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1220213" y="5079656"/>
            <a:ext cx="1584216" cy="400110"/>
          </a:xfrm>
          <a:prstGeom prst="rect">
            <a:avLst/>
          </a:prstGeom>
        </p:spPr>
        <p:txBody>
          <a:bodyPr wrap="none">
            <a:spAutoFit/>
          </a:bodyPr>
          <a:lstStyle/>
          <a:p>
            <a:pPr>
              <a:defRPr/>
            </a:pPr>
            <a:r>
              <a:rPr lang="en-US" dirty="0">
                <a:effectLst>
                  <a:outerShdw blurRad="38100" dist="38100" dir="2700000" algn="tl">
                    <a:srgbClr val="000000"/>
                  </a:outerShdw>
                </a:effectLst>
              </a:rPr>
              <a:t>Requirements</a:t>
            </a:r>
            <a:endParaRPr lang="en-US" dirty="0">
              <a:effectLst>
                <a:outerShdw blurRad="38100" dist="38100" dir="2700000" algn="tl">
                  <a:srgbClr val="000000"/>
                </a:outerShdw>
              </a:effectLst>
            </a:endParaRPr>
          </a:p>
        </p:txBody>
      </p:sp>
      <p:sp>
        <p:nvSpPr>
          <p:cNvPr id="8" name="Left Brace 7"/>
          <p:cNvSpPr/>
          <p:nvPr/>
        </p:nvSpPr>
        <p:spPr bwMode="auto">
          <a:xfrm>
            <a:off x="2226024" y="4598758"/>
            <a:ext cx="336884" cy="1443789"/>
          </a:xfrm>
          <a:prstGeom prst="leftBrace">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Left Brace 8"/>
          <p:cNvSpPr/>
          <p:nvPr/>
        </p:nvSpPr>
        <p:spPr bwMode="auto">
          <a:xfrm rot="5400000">
            <a:off x="6066185" y="78103"/>
            <a:ext cx="336884" cy="3428469"/>
          </a:xfrm>
          <a:prstGeom prst="leftBrace">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5404303" y="1223879"/>
            <a:ext cx="1619354" cy="400110"/>
          </a:xfrm>
          <a:prstGeom prst="rect">
            <a:avLst/>
          </a:prstGeom>
        </p:spPr>
        <p:txBody>
          <a:bodyPr wrap="none">
            <a:spAutoFit/>
          </a:bodyPr>
          <a:lstStyle/>
          <a:p>
            <a:pPr>
              <a:defRPr/>
            </a:pPr>
            <a:r>
              <a:rPr lang="en-US" dirty="0">
                <a:effectLst>
                  <a:outerShdw blurRad="38100" dist="38100" dir="2700000" algn="tl">
                    <a:srgbClr val="000000"/>
                  </a:outerShdw>
                </a:effectLst>
              </a:rPr>
              <a:t>Specifications</a:t>
            </a: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18317842"/>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 Chair QFD</a:t>
            </a:r>
            <a:endParaRPr lang="en-US" dirty="0"/>
          </a:p>
        </p:txBody>
      </p:sp>
      <p:sp>
        <p:nvSpPr>
          <p:cNvPr id="3" name="Slide Number Placeholder 2"/>
          <p:cNvSpPr>
            <a:spLocks noGrp="1"/>
          </p:cNvSpPr>
          <p:nvPr>
            <p:ph type="sldNum" sz="quarter" idx="11"/>
          </p:nvPr>
        </p:nvSpPr>
        <p:spPr/>
        <p:txBody>
          <a:bodyPr/>
          <a:lstStyle/>
          <a:p>
            <a:pPr>
              <a:defRPr/>
            </a:pPr>
            <a:fld id="{711F65EB-6557-4ED5-9A86-97C36D31871B}" type="slidenum">
              <a:rPr lang="en-US" smtClean="0"/>
              <a:pPr>
                <a:defRPr/>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94913708"/>
              </p:ext>
            </p:extLst>
          </p:nvPr>
        </p:nvGraphicFramePr>
        <p:xfrm>
          <a:off x="2279557" y="1688863"/>
          <a:ext cx="6048573" cy="4922760"/>
        </p:xfrm>
        <a:graphic>
          <a:graphicData uri="http://schemas.openxmlformats.org/drawingml/2006/table">
            <a:tbl>
              <a:tblPr>
                <a:tableStyleId>{3C2FFA5D-87B4-456A-9821-1D502468CF0F}</a:tableStyleId>
              </a:tblPr>
              <a:tblGrid>
                <a:gridCol w="2508417">
                  <a:extLst>
                    <a:ext uri="{9D8B030D-6E8A-4147-A177-3AD203B41FA5}">
                      <a16:colId xmlns:a16="http://schemas.microsoft.com/office/drawing/2014/main" val="20000"/>
                    </a:ext>
                  </a:extLst>
                </a:gridCol>
                <a:gridCol w="788574">
                  <a:extLst>
                    <a:ext uri="{9D8B030D-6E8A-4147-A177-3AD203B41FA5}">
                      <a16:colId xmlns:a16="http://schemas.microsoft.com/office/drawing/2014/main" val="20001"/>
                    </a:ext>
                  </a:extLst>
                </a:gridCol>
                <a:gridCol w="373488">
                  <a:extLst>
                    <a:ext uri="{9D8B030D-6E8A-4147-A177-3AD203B41FA5}">
                      <a16:colId xmlns:a16="http://schemas.microsoft.com/office/drawing/2014/main" val="20002"/>
                    </a:ext>
                  </a:extLst>
                </a:gridCol>
                <a:gridCol w="373487">
                  <a:extLst>
                    <a:ext uri="{9D8B030D-6E8A-4147-A177-3AD203B41FA5}">
                      <a16:colId xmlns:a16="http://schemas.microsoft.com/office/drawing/2014/main" val="20003"/>
                    </a:ext>
                  </a:extLst>
                </a:gridCol>
                <a:gridCol w="412124">
                  <a:extLst>
                    <a:ext uri="{9D8B030D-6E8A-4147-A177-3AD203B41FA5}">
                      <a16:colId xmlns:a16="http://schemas.microsoft.com/office/drawing/2014/main" val="20004"/>
                    </a:ext>
                  </a:extLst>
                </a:gridCol>
                <a:gridCol w="386366">
                  <a:extLst>
                    <a:ext uri="{9D8B030D-6E8A-4147-A177-3AD203B41FA5}">
                      <a16:colId xmlns:a16="http://schemas.microsoft.com/office/drawing/2014/main" val="20005"/>
                    </a:ext>
                  </a:extLst>
                </a:gridCol>
                <a:gridCol w="412124">
                  <a:extLst>
                    <a:ext uri="{9D8B030D-6E8A-4147-A177-3AD203B41FA5}">
                      <a16:colId xmlns:a16="http://schemas.microsoft.com/office/drawing/2014/main" val="20006"/>
                    </a:ext>
                  </a:extLst>
                </a:gridCol>
                <a:gridCol w="399245">
                  <a:extLst>
                    <a:ext uri="{9D8B030D-6E8A-4147-A177-3AD203B41FA5}">
                      <a16:colId xmlns:a16="http://schemas.microsoft.com/office/drawing/2014/main" val="20007"/>
                    </a:ext>
                  </a:extLst>
                </a:gridCol>
                <a:gridCol w="394748">
                  <a:extLst>
                    <a:ext uri="{9D8B030D-6E8A-4147-A177-3AD203B41FA5}">
                      <a16:colId xmlns:a16="http://schemas.microsoft.com/office/drawing/2014/main" val="20008"/>
                    </a:ext>
                  </a:extLst>
                </a:gridCol>
              </a:tblGrid>
              <a:tr h="2631824">
                <a:tc>
                  <a:txBody>
                    <a:bodyPr/>
                    <a:lstStyle/>
                    <a:p>
                      <a:pPr algn="l" fontAlgn="b"/>
                      <a:r>
                        <a:rPr lang="en-US" sz="1600" b="0" u="none" strike="noStrike" dirty="0">
                          <a:effectLst/>
                          <a:latin typeface="Calibri" pitchFamily="34" charset="0"/>
                        </a:rPr>
                        <a:t> </a:t>
                      </a:r>
                      <a:endParaRPr lang="en-US" sz="1600" b="0" i="0" u="none" strike="noStrike" dirty="0">
                        <a:solidFill>
                          <a:srgbClr val="000000"/>
                        </a:solidFill>
                        <a:effectLst/>
                        <a:latin typeface="Calibri" pitchFamily="34" charset="0"/>
                      </a:endParaRPr>
                    </a:p>
                  </a:txBody>
                  <a:tcPr marL="0" marR="0" marT="0" marB="0">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u="none" strike="noStrike" dirty="0">
                          <a:effectLst/>
                          <a:latin typeface="Calibri" pitchFamily="34" charset="0"/>
                        </a:rPr>
                        <a:t>Importance </a:t>
                      </a:r>
                      <a:r>
                        <a:rPr lang="en-US" sz="1600" b="0" u="none" strike="noStrike" dirty="0" smtClean="0">
                          <a:effectLst/>
                          <a:latin typeface="Calibri" pitchFamily="34" charset="0"/>
                        </a:rPr>
                        <a:t>rating</a:t>
                      </a:r>
                      <a:r>
                        <a:rPr lang="en-US" sz="1600" b="0" u="none" strike="noStrike" dirty="0" smtClean="0">
                          <a:solidFill>
                            <a:schemeClr val="accent2"/>
                          </a:solidFill>
                          <a:effectLst/>
                          <a:latin typeface="Calibri" pitchFamily="34" charset="0"/>
                        </a:rPr>
                        <a:t>(</a:t>
                      </a:r>
                      <a:r>
                        <a:rPr lang="en-US" sz="1400" b="0" u="none" strike="noStrike" dirty="0" smtClean="0">
                          <a:solidFill>
                            <a:schemeClr val="accent2"/>
                          </a:solidFill>
                          <a:effectLst/>
                          <a:latin typeface="Calibri" pitchFamily="34" charset="0"/>
                        </a:rPr>
                        <a:t>weight</a:t>
                      </a:r>
                      <a:r>
                        <a:rPr lang="en-US" sz="1400" b="0" u="none" strike="noStrike" baseline="0" dirty="0" smtClean="0">
                          <a:solidFill>
                            <a:schemeClr val="accent2"/>
                          </a:solidFill>
                          <a:effectLst/>
                          <a:latin typeface="Calibri" pitchFamily="34" charset="0"/>
                        </a:rPr>
                        <a:t> </a:t>
                      </a:r>
                      <a:r>
                        <a:rPr lang="en-US" sz="1400" b="0" u="none" strike="noStrike" dirty="0" smtClean="0">
                          <a:solidFill>
                            <a:schemeClr val="accent2"/>
                          </a:solidFill>
                          <a:effectLst/>
                          <a:latin typeface="Calibri" pitchFamily="34" charset="0"/>
                        </a:rPr>
                        <a:t>1 to 9)</a:t>
                      </a:r>
                      <a:endParaRPr lang="en-US" sz="1400" b="0" i="1" u="none" strike="noStrike" dirty="0" smtClean="0">
                        <a:solidFill>
                          <a:schemeClr val="accent2"/>
                        </a:solidFill>
                        <a:effectLst/>
                        <a:latin typeface="Calibri" pitchFamily="34" charset="0"/>
                      </a:endParaRPr>
                    </a:p>
                    <a:p>
                      <a:pPr algn="ctr" fontAlgn="b"/>
                      <a:endParaRPr lang="en-US" sz="1600" b="0" i="1"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u="none" strike="noStrike" dirty="0" smtClean="0">
                          <a:effectLst/>
                          <a:latin typeface="Calibri" pitchFamily="34" charset="0"/>
                        </a:rPr>
                        <a:t>Block UV radiation</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i="0" u="none" strike="noStrike" dirty="0" smtClean="0">
                          <a:solidFill>
                            <a:schemeClr val="dk1"/>
                          </a:solidFill>
                          <a:effectLst/>
                          <a:latin typeface="Calibri" pitchFamily="34" charset="0"/>
                        </a:rPr>
                        <a:t>Use</a:t>
                      </a:r>
                      <a:r>
                        <a:rPr lang="en-US" sz="1600" b="0" i="0" u="none" strike="noStrike" baseline="0" dirty="0" smtClean="0">
                          <a:solidFill>
                            <a:schemeClr val="dk1"/>
                          </a:solidFill>
                          <a:effectLst/>
                          <a:latin typeface="Calibri" pitchFamily="34" charset="0"/>
                        </a:rPr>
                        <a:t> none </a:t>
                      </a:r>
                      <a:r>
                        <a:rPr lang="en-US" sz="1600" b="0" i="0" u="none" strike="noStrike" baseline="0" dirty="0" err="1" smtClean="0">
                          <a:solidFill>
                            <a:schemeClr val="dk1"/>
                          </a:solidFill>
                          <a:effectLst/>
                          <a:latin typeface="Calibri" pitchFamily="34" charset="0"/>
                        </a:rPr>
                        <a:t>scratchable</a:t>
                      </a:r>
                      <a:r>
                        <a:rPr lang="en-US" sz="1600" b="0" i="0" u="none" strike="noStrike" baseline="0" dirty="0" smtClean="0">
                          <a:solidFill>
                            <a:schemeClr val="dk1"/>
                          </a:solidFill>
                          <a:effectLst/>
                          <a:latin typeface="Calibri" pitchFamily="34" charset="0"/>
                        </a:rPr>
                        <a:t> surfaces</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u="none" strike="noStrike" dirty="0">
                          <a:effectLst/>
                          <a:latin typeface="Calibri" pitchFamily="34" charset="0"/>
                        </a:rPr>
                        <a:t>Allow </a:t>
                      </a:r>
                      <a:r>
                        <a:rPr lang="en-US" sz="1600" b="0" u="none" strike="noStrike" dirty="0" smtClean="0">
                          <a:effectLst/>
                          <a:latin typeface="Calibri" pitchFamily="34" charset="0"/>
                        </a:rPr>
                        <a:t>different</a:t>
                      </a:r>
                      <a:r>
                        <a:rPr lang="en-US" sz="1600" b="0" u="none" strike="noStrike" baseline="0" dirty="0" smtClean="0">
                          <a:effectLst/>
                          <a:latin typeface="Calibri" pitchFamily="34" charset="0"/>
                        </a:rPr>
                        <a:t> color &amp; shapes</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u="none" strike="noStrike" dirty="0" smtClean="0">
                          <a:effectLst/>
                          <a:latin typeface="Calibri" pitchFamily="34" charset="0"/>
                        </a:rPr>
                        <a:t>Use nose pads</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u="none" strike="noStrike" dirty="0">
                          <a:effectLst/>
                          <a:latin typeface="Calibri" pitchFamily="34" charset="0"/>
                        </a:rPr>
                        <a:t>Provide </a:t>
                      </a:r>
                      <a:r>
                        <a:rPr lang="en-US" sz="1600" b="0" u="none" strike="noStrike" dirty="0" smtClean="0">
                          <a:effectLst/>
                          <a:latin typeface="Calibri" pitchFamily="34" charset="0"/>
                        </a:rPr>
                        <a:t>strong support frame</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u="none" strike="noStrike" dirty="0" smtClean="0">
                          <a:effectLst/>
                          <a:latin typeface="Calibri" pitchFamily="34" charset="0"/>
                        </a:rPr>
                        <a:t>Allow foldable frame</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tc>
                  <a:txBody>
                    <a:bodyPr/>
                    <a:lstStyle/>
                    <a:p>
                      <a:pPr algn="l" fontAlgn="b"/>
                      <a:r>
                        <a:rPr lang="en-US" sz="1600" b="0" u="none" strike="noStrike" dirty="0">
                          <a:effectLst/>
                          <a:latin typeface="Calibri" pitchFamily="34" charset="0"/>
                        </a:rPr>
                        <a:t>Provide </a:t>
                      </a:r>
                      <a:r>
                        <a:rPr lang="en-US" sz="1600" b="0" u="none" strike="noStrike" dirty="0" smtClean="0">
                          <a:effectLst/>
                          <a:latin typeface="Calibri" pitchFamily="34" charset="0"/>
                        </a:rPr>
                        <a:t>ears sleeve support</a:t>
                      </a:r>
                      <a:endParaRPr lang="en-US" sz="1600" b="0" i="0" u="none" strike="noStrike" dirty="0">
                        <a:solidFill>
                          <a:srgbClr val="000000"/>
                        </a:solidFill>
                        <a:effectLst/>
                        <a:latin typeface="Calibri" pitchFamily="34" charset="0"/>
                      </a:endParaRPr>
                    </a:p>
                  </a:txBody>
                  <a:tcPr marL="0" marR="0" marT="0" marB="0" vert="vert270" anchor="ctr">
                    <a:solidFill>
                      <a:schemeClr val="bg1"/>
                    </a:solidFill>
                  </a:tcPr>
                </a:tc>
                <a:extLst>
                  <a:ext uri="{0D108BD9-81ED-4DB2-BD59-A6C34878D82A}">
                    <a16:rowId xmlns:a16="http://schemas.microsoft.com/office/drawing/2014/main" val="10000"/>
                  </a:ext>
                </a:extLst>
              </a:tr>
              <a:tr h="286367">
                <a:tc>
                  <a:txBody>
                    <a:bodyPr/>
                    <a:lstStyle/>
                    <a:p>
                      <a:pPr algn="l" fontAlgn="b"/>
                      <a:r>
                        <a:rPr lang="en-US" sz="1600" b="0" i="0" u="none" strike="noStrike" dirty="0" smtClean="0">
                          <a:solidFill>
                            <a:schemeClr val="dk1"/>
                          </a:solidFill>
                          <a:effectLst/>
                          <a:latin typeface="Calibri" pitchFamily="34" charset="0"/>
                        </a:rPr>
                        <a:t>Safe</a:t>
                      </a:r>
                      <a:endParaRPr lang="en-US" sz="1600" b="0" i="0" u="none" strike="noStrike" dirty="0">
                        <a:solidFill>
                          <a:srgbClr val="000000"/>
                        </a:solidFill>
                        <a:effectLst/>
                        <a:latin typeface="Calibri" pitchFamily="34" charset="0"/>
                      </a:endParaRPr>
                    </a:p>
                  </a:txBody>
                  <a:tcPr marL="0" marR="0" marT="0" marB="0" anchor="b">
                    <a:solidFill>
                      <a:schemeClr val="bg1"/>
                    </a:solidFill>
                  </a:tcPr>
                </a:tc>
                <a:tc>
                  <a:txBody>
                    <a:bodyPr/>
                    <a:lstStyle/>
                    <a:p>
                      <a:pPr algn="ctr" rtl="0" fontAlgn="ctr"/>
                      <a:r>
                        <a:rPr lang="en-US" sz="1600" b="0" i="0" u="none" strike="noStrike">
                          <a:solidFill>
                            <a:srgbClr val="CC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extLst>
                  <a:ext uri="{0D108BD9-81ED-4DB2-BD59-A6C34878D82A}">
                    <a16:rowId xmlns:a16="http://schemas.microsoft.com/office/drawing/2014/main" val="10001"/>
                  </a:ext>
                </a:extLst>
              </a:tr>
              <a:tr h="286367">
                <a:tc>
                  <a:txBody>
                    <a:bodyPr/>
                    <a:lstStyle/>
                    <a:p>
                      <a:pPr algn="l" fontAlgn="b"/>
                      <a:r>
                        <a:rPr lang="en-US" sz="1600" b="0" i="0" u="none" strike="noStrike" dirty="0" smtClean="0">
                          <a:solidFill>
                            <a:schemeClr val="dk1"/>
                          </a:solidFill>
                          <a:effectLst/>
                          <a:latin typeface="Calibri" pitchFamily="34" charset="0"/>
                        </a:rPr>
                        <a:t>Easy</a:t>
                      </a:r>
                      <a:r>
                        <a:rPr lang="en-US" sz="1600" b="0" i="0" u="none" strike="noStrike" baseline="0" dirty="0" smtClean="0">
                          <a:solidFill>
                            <a:schemeClr val="dk1"/>
                          </a:solidFill>
                          <a:effectLst/>
                          <a:latin typeface="Calibri" pitchFamily="34" charset="0"/>
                        </a:rPr>
                        <a:t> to clean</a:t>
                      </a:r>
                      <a:endParaRPr lang="en-US" sz="1600" b="0" i="0" u="none" strike="noStrike" dirty="0">
                        <a:solidFill>
                          <a:srgbClr val="000000"/>
                        </a:solidFill>
                        <a:effectLst/>
                        <a:latin typeface="Calibri" pitchFamily="34" charset="0"/>
                      </a:endParaRPr>
                    </a:p>
                  </a:txBody>
                  <a:tcPr marL="0" marR="0" marT="0" marB="0" anchor="b">
                    <a:solidFill>
                      <a:schemeClr val="bg1"/>
                    </a:solidFill>
                  </a:tcPr>
                </a:tc>
                <a:tc>
                  <a:txBody>
                    <a:bodyPr/>
                    <a:lstStyle/>
                    <a:p>
                      <a:pPr algn="ctr" rtl="0" fontAlgn="ctr"/>
                      <a:r>
                        <a:rPr lang="en-US" sz="1600" b="0" i="0" u="none" strike="noStrike">
                          <a:solidFill>
                            <a:srgbClr val="CC0000"/>
                          </a:solidFill>
                          <a:effectLst/>
                          <a:latin typeface="Calibri"/>
                        </a:rPr>
                        <a:t>5</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extLst>
                  <a:ext uri="{0D108BD9-81ED-4DB2-BD59-A6C34878D82A}">
                    <a16:rowId xmlns:a16="http://schemas.microsoft.com/office/drawing/2014/main" val="10002"/>
                  </a:ext>
                </a:extLst>
              </a:tr>
              <a:tr h="286367">
                <a:tc>
                  <a:txBody>
                    <a:bodyPr/>
                    <a:lstStyle/>
                    <a:p>
                      <a:pPr algn="l" fontAlgn="b"/>
                      <a:r>
                        <a:rPr lang="en-US" sz="1600" b="0" u="none" strike="noStrike" dirty="0" smtClean="0">
                          <a:effectLst/>
                          <a:latin typeface="Calibri" pitchFamily="34" charset="0"/>
                        </a:rPr>
                        <a:t>Convenient &amp;</a:t>
                      </a:r>
                      <a:r>
                        <a:rPr lang="en-US" sz="1600" b="0" u="none" strike="noStrike" baseline="0" dirty="0" smtClean="0">
                          <a:effectLst/>
                          <a:latin typeface="Calibri" pitchFamily="34" charset="0"/>
                        </a:rPr>
                        <a:t> easy to store</a:t>
                      </a:r>
                      <a:endParaRPr lang="en-US" sz="1600" b="0" i="0" u="none" strike="noStrike" dirty="0">
                        <a:solidFill>
                          <a:srgbClr val="000000"/>
                        </a:solidFill>
                        <a:effectLst/>
                        <a:latin typeface="Calibri" pitchFamily="34" charset="0"/>
                      </a:endParaRPr>
                    </a:p>
                  </a:txBody>
                  <a:tcPr marL="0" marR="0" marT="0" marB="0" anchor="b">
                    <a:solidFill>
                      <a:schemeClr val="bg1"/>
                    </a:solidFill>
                  </a:tcPr>
                </a:tc>
                <a:tc>
                  <a:txBody>
                    <a:bodyPr/>
                    <a:lstStyle/>
                    <a:p>
                      <a:pPr algn="ctr" rtl="0" fontAlgn="ctr"/>
                      <a:r>
                        <a:rPr lang="en-US" sz="1600" b="0" i="0" u="none" strike="noStrike">
                          <a:solidFill>
                            <a:srgbClr val="CC0000"/>
                          </a:solidFill>
                          <a:effectLst/>
                          <a:latin typeface="Calibri"/>
                        </a:rPr>
                        <a:t>8</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extLst>
                  <a:ext uri="{0D108BD9-81ED-4DB2-BD59-A6C34878D82A}">
                    <a16:rowId xmlns:a16="http://schemas.microsoft.com/office/drawing/2014/main" val="10003"/>
                  </a:ext>
                </a:extLst>
              </a:tr>
              <a:tr h="286367">
                <a:tc>
                  <a:txBody>
                    <a:bodyPr/>
                    <a:lstStyle/>
                    <a:p>
                      <a:pPr algn="l" fontAlgn="b"/>
                      <a:r>
                        <a:rPr lang="en-US" sz="1600" b="0" u="none" strike="noStrike" dirty="0">
                          <a:effectLst/>
                          <a:latin typeface="Calibri" pitchFamily="34" charset="0"/>
                        </a:rPr>
                        <a:t>Pleasant look</a:t>
                      </a:r>
                      <a:endParaRPr lang="en-US" sz="1600" b="0" i="0" u="none" strike="noStrike" dirty="0">
                        <a:solidFill>
                          <a:srgbClr val="000000"/>
                        </a:solidFill>
                        <a:effectLst/>
                        <a:latin typeface="Calibri" pitchFamily="34" charset="0"/>
                      </a:endParaRPr>
                    </a:p>
                  </a:txBody>
                  <a:tcPr marL="0" marR="0" marT="0" marB="0" anchor="b">
                    <a:solidFill>
                      <a:schemeClr val="bg1"/>
                    </a:solidFill>
                  </a:tcPr>
                </a:tc>
                <a:tc>
                  <a:txBody>
                    <a:bodyPr/>
                    <a:lstStyle/>
                    <a:p>
                      <a:pPr algn="ctr" rtl="0" fontAlgn="ctr"/>
                      <a:r>
                        <a:rPr lang="en-US" sz="1600" b="0" i="0" u="none" strike="noStrike" dirty="0">
                          <a:solidFill>
                            <a:srgbClr val="CC0000"/>
                          </a:solidFill>
                          <a:effectLst/>
                          <a:latin typeface="Calibri"/>
                        </a:rPr>
                        <a:t>9</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extLst>
                  <a:ext uri="{0D108BD9-81ED-4DB2-BD59-A6C34878D82A}">
                    <a16:rowId xmlns:a16="http://schemas.microsoft.com/office/drawing/2014/main" val="10004"/>
                  </a:ext>
                </a:extLst>
              </a:tr>
              <a:tr h="286367">
                <a:tc>
                  <a:txBody>
                    <a:bodyPr/>
                    <a:lstStyle/>
                    <a:p>
                      <a:pPr marL="0" algn="l" defTabSz="914400" rtl="0" eaLnBrk="1" fontAlgn="b" latinLnBrk="0" hangingPunct="1"/>
                      <a:r>
                        <a:rPr lang="en-US" sz="1600" b="0" u="none" strike="noStrike" kern="1200" dirty="0" smtClean="0">
                          <a:solidFill>
                            <a:schemeClr val="dk1"/>
                          </a:solidFill>
                          <a:effectLst/>
                          <a:latin typeface="Calibri" pitchFamily="34" charset="0"/>
                          <a:ea typeface="+mn-ea"/>
                          <a:cs typeface="+mn-cs"/>
                        </a:rPr>
                        <a:t>Easy to ware</a:t>
                      </a:r>
                      <a:endParaRPr lang="en-US" sz="1600" b="0" u="none" strike="noStrike" kern="1200" dirty="0">
                        <a:solidFill>
                          <a:schemeClr val="dk1"/>
                        </a:solidFill>
                        <a:effectLst/>
                        <a:latin typeface="Calibri" pitchFamily="34" charset="0"/>
                        <a:ea typeface="+mn-ea"/>
                        <a:cs typeface="+mn-cs"/>
                      </a:endParaRPr>
                    </a:p>
                  </a:txBody>
                  <a:tcPr marL="0" marR="0" marT="0" marB="0" anchor="b">
                    <a:solidFill>
                      <a:schemeClr val="bg1"/>
                    </a:solidFill>
                  </a:tcPr>
                </a:tc>
                <a:tc>
                  <a:txBody>
                    <a:bodyPr/>
                    <a:lstStyle/>
                    <a:p>
                      <a:pPr algn="ctr" rtl="0" fontAlgn="ctr"/>
                      <a:r>
                        <a:rPr lang="en-US" sz="1600" b="0" i="0" u="none" strike="noStrike">
                          <a:solidFill>
                            <a:srgbClr val="CC0000"/>
                          </a:solidFill>
                          <a:effectLst/>
                          <a:latin typeface="Calibri"/>
                        </a:rPr>
                        <a:t>6</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extLst>
                  <a:ext uri="{0D108BD9-81ED-4DB2-BD59-A6C34878D82A}">
                    <a16:rowId xmlns:a16="http://schemas.microsoft.com/office/drawing/2014/main" val="10005"/>
                  </a:ext>
                </a:extLst>
              </a:tr>
              <a:tr h="286367">
                <a:tc>
                  <a:txBody>
                    <a:bodyPr/>
                    <a:lstStyle/>
                    <a:p>
                      <a:pPr algn="l" fontAlgn="b"/>
                      <a:r>
                        <a:rPr lang="en-US" sz="1600" b="0" u="none" strike="noStrike" dirty="0" smtClean="0">
                          <a:effectLst/>
                          <a:latin typeface="Calibri" pitchFamily="34" charset="0"/>
                        </a:rPr>
                        <a:t>Durable</a:t>
                      </a:r>
                      <a:endParaRPr lang="en-US" sz="1600" b="0" i="0" u="none" strike="noStrike" dirty="0">
                        <a:solidFill>
                          <a:srgbClr val="000000"/>
                        </a:solidFill>
                        <a:effectLst/>
                        <a:latin typeface="Calibri" pitchFamily="34" charset="0"/>
                      </a:endParaRPr>
                    </a:p>
                  </a:txBody>
                  <a:tcPr marL="0" marR="0" marT="0" marB="0" anchor="b">
                    <a:solidFill>
                      <a:schemeClr val="bg1"/>
                    </a:solidFill>
                  </a:tcPr>
                </a:tc>
                <a:tc>
                  <a:txBody>
                    <a:bodyPr/>
                    <a:lstStyle/>
                    <a:p>
                      <a:pPr algn="ctr" rtl="0" fontAlgn="ctr"/>
                      <a:r>
                        <a:rPr lang="en-US" sz="1600" b="0" i="0" u="none" strike="noStrike">
                          <a:solidFill>
                            <a:srgbClr val="CC0000"/>
                          </a:solidFill>
                          <a:effectLst/>
                          <a:latin typeface="Calibri"/>
                        </a:rPr>
                        <a:t>6</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3</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fontAlgn="ctr"/>
                      <a:r>
                        <a:rPr lang="en-US" sz="1800" b="0" i="0" u="none" strike="noStrike">
                          <a:solidFill>
                            <a:srgbClr val="000000"/>
                          </a:solidFill>
                          <a:effectLst/>
                          <a:latin typeface="Arial"/>
                        </a:rPr>
                        <a:t> </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1</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rtl="0" fontAlgn="ctr"/>
                      <a:r>
                        <a:rPr lang="en-US" sz="1600" b="0" i="0" u="none" strike="noStrike">
                          <a:solidFill>
                            <a:srgbClr val="000000"/>
                          </a:solidFill>
                          <a:effectLst/>
                          <a:latin typeface="Calibri"/>
                        </a:rPr>
                        <a:t>9</a:t>
                      </a:r>
                    </a:p>
                  </a:txBody>
                  <a:tcPr marL="9525" marR="9525" marT="9525" marB="0" anchor="ctr">
                    <a:solidFill>
                      <a:schemeClr val="bg1"/>
                    </a:solidFill>
                  </a:tcPr>
                </a:tc>
                <a:tc>
                  <a:txBody>
                    <a:bodyPr/>
                    <a:lstStyle/>
                    <a:p>
                      <a:pPr algn="ctr" fontAlgn="ctr"/>
                      <a:r>
                        <a:rPr lang="en-US" sz="1800" b="0" i="0" u="none" strike="noStrike" dirty="0">
                          <a:solidFill>
                            <a:srgbClr val="000000"/>
                          </a:solidFill>
                          <a:effectLst/>
                          <a:latin typeface="Arial"/>
                        </a:rPr>
                        <a:t> </a:t>
                      </a:r>
                    </a:p>
                  </a:txBody>
                  <a:tcPr marL="9525" marR="9525" marT="9525" marB="0" anchor="ctr">
                    <a:solidFill>
                      <a:schemeClr val="bg1"/>
                    </a:solidFill>
                  </a:tcPr>
                </a:tc>
                <a:extLst>
                  <a:ext uri="{0D108BD9-81ED-4DB2-BD59-A6C34878D82A}">
                    <a16:rowId xmlns:a16="http://schemas.microsoft.com/office/drawing/2014/main" val="10006"/>
                  </a:ext>
                </a:extLst>
              </a:tr>
              <a:tr h="286367">
                <a:tc gridSpan="2">
                  <a:txBody>
                    <a:bodyPr/>
                    <a:lstStyle/>
                    <a:p>
                      <a:pPr algn="ctr" fontAlgn="ctr"/>
                      <a:r>
                        <a:rPr lang="en-US" sz="1600" b="0" u="none" strike="noStrike">
                          <a:effectLst/>
                          <a:latin typeface="Calibri" pitchFamily="34" charset="0"/>
                        </a:rPr>
                        <a:t>Absolute rating</a:t>
                      </a:r>
                      <a:endParaRPr lang="en-US" sz="1600" b="0" i="1" u="none" strike="noStrike">
                        <a:solidFill>
                          <a:srgbClr val="000000"/>
                        </a:solidFill>
                        <a:effectLst/>
                        <a:latin typeface="Calibri" pitchFamily="34" charset="0"/>
                      </a:endParaRPr>
                    </a:p>
                  </a:txBody>
                  <a:tcPr marL="0" marR="0" marT="0" marB="0" anchor="ctr">
                    <a:solidFill>
                      <a:schemeClr val="bg1"/>
                    </a:solidFill>
                  </a:tcPr>
                </a:tc>
                <a:tc hMerge="1">
                  <a:txBody>
                    <a:bodyPr/>
                    <a:lstStyle/>
                    <a:p>
                      <a:endParaRPr lang="en-US"/>
                    </a:p>
                  </a:txBody>
                  <a:tcPr/>
                </a:tc>
                <a:tc>
                  <a:txBody>
                    <a:bodyPr/>
                    <a:lstStyle/>
                    <a:p>
                      <a:pPr algn="ctr" rtl="0" fontAlgn="ctr"/>
                      <a:r>
                        <a:rPr lang="en-US" sz="1600" b="0" i="0" u="none" strike="noStrike" smtClean="0">
                          <a:solidFill>
                            <a:srgbClr val="CC0000"/>
                          </a:solidFill>
                          <a:effectLst/>
                          <a:latin typeface="Calibri"/>
                        </a:rPr>
                        <a:t>99</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185</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92</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132</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143</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185</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114</a:t>
                      </a:r>
                      <a:endParaRPr lang="en-US" sz="1600" b="0" i="0" u="none" strike="noStrike">
                        <a:solidFill>
                          <a:srgbClr val="CC0000"/>
                        </a:solidFill>
                        <a:effectLst/>
                        <a:latin typeface="Calibri"/>
                      </a:endParaRPr>
                    </a:p>
                  </a:txBody>
                  <a:tcPr marL="9525" marR="9525" marT="9525" marB="0" anchor="ctr">
                    <a:solidFill>
                      <a:schemeClr val="bg1"/>
                    </a:solidFill>
                  </a:tcPr>
                </a:tc>
                <a:extLst>
                  <a:ext uri="{0D108BD9-81ED-4DB2-BD59-A6C34878D82A}">
                    <a16:rowId xmlns:a16="http://schemas.microsoft.com/office/drawing/2014/main" val="10007"/>
                  </a:ext>
                </a:extLst>
              </a:tr>
              <a:tr h="286367">
                <a:tc gridSpan="2">
                  <a:txBody>
                    <a:bodyPr/>
                    <a:lstStyle/>
                    <a:p>
                      <a:pPr algn="ctr" fontAlgn="ctr"/>
                      <a:r>
                        <a:rPr lang="en-US" sz="1600" b="0" u="none" strike="noStrike" dirty="0">
                          <a:effectLst/>
                          <a:latin typeface="Calibri" pitchFamily="34" charset="0"/>
                        </a:rPr>
                        <a:t>Relative rating</a:t>
                      </a:r>
                      <a:endParaRPr lang="en-US" sz="1600" b="0" i="1" u="none" strike="noStrike" dirty="0">
                        <a:solidFill>
                          <a:srgbClr val="000000"/>
                        </a:solidFill>
                        <a:effectLst/>
                        <a:latin typeface="Calibri" pitchFamily="34" charset="0"/>
                      </a:endParaRPr>
                    </a:p>
                  </a:txBody>
                  <a:tcPr marL="0" marR="0" marT="0" marB="0" anchor="ctr">
                    <a:solidFill>
                      <a:schemeClr val="bg1"/>
                    </a:solidFill>
                  </a:tcPr>
                </a:tc>
                <a:tc hMerge="1">
                  <a:txBody>
                    <a:bodyPr/>
                    <a:lstStyle/>
                    <a:p>
                      <a:endParaRPr lang="en-US"/>
                    </a:p>
                  </a:txBody>
                  <a:tcPr/>
                </a:tc>
                <a:tc>
                  <a:txBody>
                    <a:bodyPr/>
                    <a:lstStyle/>
                    <a:p>
                      <a:pPr algn="ctr" rtl="0" fontAlgn="ctr"/>
                      <a:r>
                        <a:rPr lang="en-US" sz="1600" b="0" i="0" u="none" strike="noStrike" smtClean="0">
                          <a:solidFill>
                            <a:srgbClr val="CC0000"/>
                          </a:solidFill>
                          <a:effectLst/>
                          <a:latin typeface="Calibri"/>
                        </a:rPr>
                        <a:t>4</a:t>
                      </a:r>
                      <a:endParaRPr lang="en-US" sz="1600" b="0" i="0" u="none" strike="noStrike">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9</a:t>
                      </a:r>
                      <a:endParaRPr lang="en-US" sz="1600" b="0" i="0" u="none" strike="noStrike">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4</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6</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6</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smtClean="0">
                          <a:solidFill>
                            <a:srgbClr val="CC0000"/>
                          </a:solidFill>
                          <a:effectLst/>
                          <a:latin typeface="Calibri"/>
                        </a:rPr>
                        <a:t>9</a:t>
                      </a:r>
                      <a:endParaRPr lang="en-US" sz="1600" b="0" i="0" u="none" strike="noStrike" dirty="0">
                        <a:solidFill>
                          <a:srgbClr val="CC0000"/>
                        </a:solidFill>
                        <a:effectLst/>
                        <a:latin typeface="Calibri"/>
                      </a:endParaRPr>
                    </a:p>
                  </a:txBody>
                  <a:tcPr marL="9525" marR="9525" marT="9525" marB="0" anchor="ctr">
                    <a:solidFill>
                      <a:schemeClr val="bg1"/>
                    </a:solidFill>
                  </a:tcPr>
                </a:tc>
                <a:tc>
                  <a:txBody>
                    <a:bodyPr/>
                    <a:lstStyle/>
                    <a:p>
                      <a:pPr algn="ctr" rtl="0" fontAlgn="ctr"/>
                      <a:r>
                        <a:rPr lang="en-US" sz="1600" b="0" i="0" u="none" strike="noStrike" dirty="0" smtClean="0">
                          <a:solidFill>
                            <a:srgbClr val="CC0000"/>
                          </a:solidFill>
                          <a:effectLst/>
                          <a:latin typeface="Calibri"/>
                        </a:rPr>
                        <a:t>5</a:t>
                      </a:r>
                      <a:endParaRPr lang="en-US" sz="1600" b="0" i="0" u="none" strike="noStrike" dirty="0">
                        <a:solidFill>
                          <a:srgbClr val="CC0000"/>
                        </a:solidFill>
                        <a:effectLst/>
                        <a:latin typeface="Calibri"/>
                      </a:endParaRPr>
                    </a:p>
                  </a:txBody>
                  <a:tcPr marL="9525" marR="9525" marT="9525" marB="0" anchor="ctr">
                    <a:solidFill>
                      <a:schemeClr val="bg1"/>
                    </a:solidFill>
                  </a:tcPr>
                </a:tc>
                <a:extLst>
                  <a:ext uri="{0D108BD9-81ED-4DB2-BD59-A6C34878D82A}">
                    <a16:rowId xmlns:a16="http://schemas.microsoft.com/office/drawing/2014/main" val="10008"/>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497" y="2286002"/>
            <a:ext cx="2328168" cy="124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6200000">
            <a:off x="947255" y="5106952"/>
            <a:ext cx="1584216" cy="400110"/>
          </a:xfrm>
          <a:prstGeom prst="rect">
            <a:avLst/>
          </a:prstGeom>
        </p:spPr>
        <p:txBody>
          <a:bodyPr wrap="none">
            <a:spAutoFit/>
          </a:bodyPr>
          <a:lstStyle/>
          <a:p>
            <a:pPr>
              <a:defRPr/>
            </a:pPr>
            <a:r>
              <a:rPr lang="en-US" dirty="0">
                <a:effectLst>
                  <a:outerShdw blurRad="38100" dist="38100" dir="2700000" algn="tl">
                    <a:srgbClr val="000000"/>
                  </a:outerShdw>
                </a:effectLst>
              </a:rPr>
              <a:t>Requirements</a:t>
            </a:r>
            <a:endParaRPr lang="en-US" dirty="0">
              <a:effectLst>
                <a:outerShdw blurRad="38100" dist="38100" dir="2700000" algn="tl">
                  <a:srgbClr val="000000"/>
                </a:outerShdw>
              </a:effectLst>
            </a:endParaRPr>
          </a:p>
        </p:txBody>
      </p:sp>
      <p:sp>
        <p:nvSpPr>
          <p:cNvPr id="8" name="Left Brace 7"/>
          <p:cNvSpPr/>
          <p:nvPr/>
        </p:nvSpPr>
        <p:spPr bwMode="auto">
          <a:xfrm>
            <a:off x="1953066" y="4285398"/>
            <a:ext cx="336884" cy="1784446"/>
          </a:xfrm>
          <a:prstGeom prst="leftBrace">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Left Brace 8"/>
          <p:cNvSpPr/>
          <p:nvPr/>
        </p:nvSpPr>
        <p:spPr bwMode="auto">
          <a:xfrm rot="5400000">
            <a:off x="6366433" y="23511"/>
            <a:ext cx="336884" cy="3428469"/>
          </a:xfrm>
          <a:prstGeom prst="leftBrace">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5404303" y="1223879"/>
            <a:ext cx="1619354" cy="400110"/>
          </a:xfrm>
          <a:prstGeom prst="rect">
            <a:avLst/>
          </a:prstGeom>
        </p:spPr>
        <p:txBody>
          <a:bodyPr wrap="none">
            <a:spAutoFit/>
          </a:bodyPr>
          <a:lstStyle/>
          <a:p>
            <a:pPr>
              <a:defRPr/>
            </a:pPr>
            <a:r>
              <a:rPr lang="en-US" dirty="0">
                <a:effectLst>
                  <a:outerShdw blurRad="38100" dist="38100" dir="2700000" algn="tl">
                    <a:srgbClr val="000000"/>
                  </a:outerShdw>
                </a:effectLst>
              </a:rPr>
              <a:t>Specifications</a:t>
            </a: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2068552052"/>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GB" smtClean="0"/>
              <a:t>Outcomes</a:t>
            </a:r>
            <a:endParaRPr lang="en-US" smtClean="0"/>
          </a:p>
        </p:txBody>
      </p:sp>
      <p:sp>
        <p:nvSpPr>
          <p:cNvPr id="417795" name="Rectangle 3"/>
          <p:cNvSpPr>
            <a:spLocks noGrp="1" noChangeArrowheads="1"/>
          </p:cNvSpPr>
          <p:nvPr>
            <p:ph idx="1"/>
          </p:nvPr>
        </p:nvSpPr>
        <p:spPr>
          <a:xfrm>
            <a:off x="1782763" y="1584325"/>
            <a:ext cx="6904037" cy="3342453"/>
          </a:xfrm>
          <a:noFill/>
        </p:spPr>
        <p:txBody>
          <a:bodyPr lIns="198000">
            <a:spAutoFit/>
          </a:bodyPr>
          <a:lstStyle/>
          <a:p>
            <a:pPr marL="0" indent="0" algn="l">
              <a:buNone/>
            </a:pPr>
            <a:r>
              <a:rPr lang="en-GB" sz="2400" dirty="0" smtClean="0">
                <a:solidFill>
                  <a:schemeClr val="accent1"/>
                </a:solidFill>
              </a:rPr>
              <a:t>By the end of this lecture, you will be able to:</a:t>
            </a:r>
          </a:p>
          <a:p>
            <a:pPr algn="l"/>
            <a:r>
              <a:rPr lang="en-US" sz="2400" dirty="0" smtClean="0"/>
              <a:t>Apply </a:t>
            </a:r>
            <a:r>
              <a:rPr lang="en-US" sz="2400" dirty="0"/>
              <a:t>the design process using </a:t>
            </a:r>
            <a:r>
              <a:rPr lang="en-US" sz="2400" u="sng" dirty="0">
                <a:solidFill>
                  <a:srgbClr val="FF0000"/>
                </a:solidFill>
              </a:rPr>
              <a:t>systematic design methods</a:t>
            </a:r>
            <a:r>
              <a:rPr lang="en-US" sz="2400" dirty="0"/>
              <a:t> to develop engineering components [c, k</a:t>
            </a:r>
            <a:r>
              <a:rPr lang="en-US" sz="2400" dirty="0" smtClean="0"/>
              <a:t>].</a:t>
            </a:r>
          </a:p>
          <a:p>
            <a:pPr marL="361950" indent="-361950" algn="l">
              <a:buFontTx/>
              <a:buChar char="•"/>
            </a:pPr>
            <a:r>
              <a:rPr lang="en-GB" sz="2400" dirty="0" smtClean="0"/>
              <a:t>Identify customer </a:t>
            </a:r>
            <a:r>
              <a:rPr lang="en-GB" sz="2400" u="sng" dirty="0" smtClean="0">
                <a:solidFill>
                  <a:srgbClr val="FF0000"/>
                </a:solidFill>
              </a:rPr>
              <a:t>requirements</a:t>
            </a:r>
            <a:r>
              <a:rPr lang="en-GB" sz="2400" dirty="0" smtClean="0"/>
              <a:t>.</a:t>
            </a:r>
          </a:p>
          <a:p>
            <a:pPr marL="361950" indent="-361950" algn="l">
              <a:buFontTx/>
              <a:buChar char="•"/>
            </a:pPr>
            <a:r>
              <a:rPr lang="en-GB" sz="2400" dirty="0" smtClean="0"/>
              <a:t>Identify engineering </a:t>
            </a:r>
            <a:r>
              <a:rPr lang="en-GB" sz="2400" u="sng" dirty="0" smtClean="0">
                <a:solidFill>
                  <a:srgbClr val="FF0000"/>
                </a:solidFill>
              </a:rPr>
              <a:t>specifications</a:t>
            </a:r>
            <a:r>
              <a:rPr lang="en-GB" sz="2400" dirty="0" smtClean="0"/>
              <a:t> and constraints.</a:t>
            </a:r>
          </a:p>
          <a:p>
            <a:pPr marL="361950" indent="-361950" algn="l">
              <a:buFontTx/>
              <a:buChar char="•"/>
            </a:pPr>
            <a:r>
              <a:rPr lang="en-GB" sz="2400" dirty="0" smtClean="0"/>
              <a:t>Create </a:t>
            </a:r>
            <a:r>
              <a:rPr lang="en-GB" sz="2400" u="sng" dirty="0" smtClean="0">
                <a:solidFill>
                  <a:srgbClr val="FF0000"/>
                </a:solidFill>
              </a:rPr>
              <a:t>Function Tree</a:t>
            </a:r>
            <a:r>
              <a:rPr lang="en-GB" sz="2400" dirty="0" smtClean="0">
                <a:solidFill>
                  <a:srgbClr val="FF0000"/>
                </a:solidFill>
              </a:rPr>
              <a:t> </a:t>
            </a:r>
            <a:r>
              <a:rPr lang="en-GB" sz="2400" dirty="0" smtClean="0"/>
              <a:t>and a stage 1 ‘</a:t>
            </a:r>
            <a:r>
              <a:rPr lang="en-GB" sz="2400" u="sng" dirty="0" smtClean="0">
                <a:solidFill>
                  <a:srgbClr val="FF0000"/>
                </a:solidFill>
              </a:rPr>
              <a:t>QFD</a:t>
            </a:r>
            <a:r>
              <a:rPr lang="en-GB" sz="2400" dirty="0" smtClean="0"/>
              <a:t>’ Chart</a:t>
            </a: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3</a:t>
            </a:fld>
            <a:endParaRPr lang="en-US"/>
          </a:p>
        </p:txBody>
      </p:sp>
      <p:sp>
        <p:nvSpPr>
          <p:cNvPr id="7" name="Text Box 7"/>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7794"/>
                                        </p:tgtEl>
                                        <p:attrNameLst>
                                          <p:attrName>style.visibility</p:attrName>
                                        </p:attrNameLst>
                                      </p:cBhvr>
                                      <p:to>
                                        <p:strVal val="visible"/>
                                      </p:to>
                                    </p:set>
                                    <p:anim calcmode="lin" valueType="num">
                                      <p:cBhvr additive="base">
                                        <p:cTn id="7" dur="500" fill="hold"/>
                                        <p:tgtEl>
                                          <p:spTgt spid="417794"/>
                                        </p:tgtEl>
                                        <p:attrNameLst>
                                          <p:attrName>ppt_x</p:attrName>
                                        </p:attrNameLst>
                                      </p:cBhvr>
                                      <p:tavLst>
                                        <p:tav tm="0">
                                          <p:val>
                                            <p:strVal val="#ppt_x"/>
                                          </p:val>
                                        </p:tav>
                                        <p:tav tm="100000">
                                          <p:val>
                                            <p:strVal val="#ppt_x"/>
                                          </p:val>
                                        </p:tav>
                                      </p:tavLst>
                                    </p:anim>
                                    <p:anim calcmode="lin" valueType="num">
                                      <p:cBhvr additive="base">
                                        <p:cTn id="8" dur="500" fill="hold"/>
                                        <p:tgtEl>
                                          <p:spTgt spid="4177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87325"/>
            <a:ext cx="8229600" cy="1143000"/>
          </a:xfrm>
          <a:noFill/>
          <a:ln/>
        </p:spPr>
        <p:txBody>
          <a:bodyPr/>
          <a:lstStyle/>
          <a:p>
            <a:r>
              <a:rPr lang="en-US" altLang="en-US"/>
              <a:t>QFD Process</a:t>
            </a:r>
          </a:p>
        </p:txBody>
      </p:sp>
      <p:grpSp>
        <p:nvGrpSpPr>
          <p:cNvPr id="57416" name="Group 72"/>
          <p:cNvGrpSpPr>
            <a:grpSpLocks/>
          </p:cNvGrpSpPr>
          <p:nvPr/>
        </p:nvGrpSpPr>
        <p:grpSpPr bwMode="auto">
          <a:xfrm>
            <a:off x="946150" y="1839913"/>
            <a:ext cx="6948488" cy="3867150"/>
            <a:chOff x="596" y="1159"/>
            <a:chExt cx="4377" cy="2436"/>
          </a:xfrm>
        </p:grpSpPr>
        <p:sp>
          <p:nvSpPr>
            <p:cNvPr id="57347" name="Rectangle 3"/>
            <p:cNvSpPr>
              <a:spLocks noChangeArrowheads="1"/>
            </p:cNvSpPr>
            <p:nvPr/>
          </p:nvSpPr>
          <p:spPr bwMode="auto">
            <a:xfrm rot="16200000">
              <a:off x="392" y="2231"/>
              <a:ext cx="6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WHATs</a:t>
              </a:r>
            </a:p>
          </p:txBody>
        </p:sp>
        <p:sp>
          <p:nvSpPr>
            <p:cNvPr id="57348" name="Rectangle 4"/>
            <p:cNvSpPr>
              <a:spLocks noChangeArrowheads="1"/>
            </p:cNvSpPr>
            <p:nvPr/>
          </p:nvSpPr>
          <p:spPr bwMode="auto">
            <a:xfrm>
              <a:off x="665" y="3197"/>
              <a:ext cx="56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HOW MUCH</a:t>
              </a:r>
            </a:p>
          </p:txBody>
        </p:sp>
        <p:sp>
          <p:nvSpPr>
            <p:cNvPr id="57349" name="Rectangle 5"/>
            <p:cNvSpPr>
              <a:spLocks noChangeArrowheads="1"/>
            </p:cNvSpPr>
            <p:nvPr/>
          </p:nvSpPr>
          <p:spPr bwMode="auto">
            <a:xfrm>
              <a:off x="702" y="1285"/>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HOWs</a:t>
              </a:r>
            </a:p>
          </p:txBody>
        </p:sp>
        <p:sp>
          <p:nvSpPr>
            <p:cNvPr id="57350" name="Line 6"/>
            <p:cNvSpPr>
              <a:spLocks noChangeShapeType="1"/>
            </p:cNvSpPr>
            <p:nvPr/>
          </p:nvSpPr>
          <p:spPr bwMode="auto">
            <a:xfrm>
              <a:off x="2540" y="1726"/>
              <a:ext cx="0" cy="13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57360" name="Group 16"/>
            <p:cNvGrpSpPr>
              <a:grpSpLocks/>
            </p:cNvGrpSpPr>
            <p:nvPr/>
          </p:nvGrpSpPr>
          <p:grpSpPr bwMode="auto">
            <a:xfrm>
              <a:off x="1335" y="3025"/>
              <a:ext cx="1191" cy="570"/>
              <a:chOff x="1335" y="3025"/>
              <a:chExt cx="1191" cy="570"/>
            </a:xfrm>
          </p:grpSpPr>
          <p:sp>
            <p:nvSpPr>
              <p:cNvPr id="57351" name="Line 7"/>
              <p:cNvSpPr>
                <a:spLocks noChangeShapeType="1"/>
              </p:cNvSpPr>
              <p:nvPr/>
            </p:nvSpPr>
            <p:spPr bwMode="auto">
              <a:xfrm flipV="1">
                <a:off x="1930"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57359" name="Group 15"/>
              <p:cNvGrpSpPr>
                <a:grpSpLocks/>
              </p:cNvGrpSpPr>
              <p:nvPr/>
            </p:nvGrpSpPr>
            <p:grpSpPr bwMode="auto">
              <a:xfrm>
                <a:off x="1335" y="3025"/>
                <a:ext cx="1191" cy="570"/>
                <a:chOff x="1335" y="3025"/>
                <a:chExt cx="1191" cy="570"/>
              </a:xfrm>
            </p:grpSpPr>
            <p:sp>
              <p:nvSpPr>
                <p:cNvPr id="57352" name="Rectangle 8"/>
                <p:cNvSpPr>
                  <a:spLocks noChangeArrowheads="1"/>
                </p:cNvSpPr>
                <p:nvPr/>
              </p:nvSpPr>
              <p:spPr bwMode="auto">
                <a:xfrm>
                  <a:off x="1335" y="3033"/>
                  <a:ext cx="1191" cy="554"/>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53" name="Line 9"/>
                <p:cNvSpPr>
                  <a:spLocks noChangeShapeType="1"/>
                </p:cNvSpPr>
                <p:nvPr/>
              </p:nvSpPr>
              <p:spPr bwMode="auto">
                <a:xfrm flipV="1">
                  <a:off x="1477"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54" name="Line 10"/>
                <p:cNvSpPr>
                  <a:spLocks noChangeShapeType="1"/>
                </p:cNvSpPr>
                <p:nvPr/>
              </p:nvSpPr>
              <p:spPr bwMode="auto">
                <a:xfrm flipV="1">
                  <a:off x="1629"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55" name="Line 11"/>
                <p:cNvSpPr>
                  <a:spLocks noChangeShapeType="1"/>
                </p:cNvSpPr>
                <p:nvPr/>
              </p:nvSpPr>
              <p:spPr bwMode="auto">
                <a:xfrm flipV="1">
                  <a:off x="1779"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56" name="Line 12"/>
                <p:cNvSpPr>
                  <a:spLocks noChangeShapeType="1"/>
                </p:cNvSpPr>
                <p:nvPr/>
              </p:nvSpPr>
              <p:spPr bwMode="auto">
                <a:xfrm flipV="1">
                  <a:off x="2081"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57" name="Line 13"/>
                <p:cNvSpPr>
                  <a:spLocks noChangeShapeType="1"/>
                </p:cNvSpPr>
                <p:nvPr/>
              </p:nvSpPr>
              <p:spPr bwMode="auto">
                <a:xfrm flipV="1">
                  <a:off x="2232"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58" name="Line 14"/>
                <p:cNvSpPr>
                  <a:spLocks noChangeShapeType="1"/>
                </p:cNvSpPr>
                <p:nvPr/>
              </p:nvSpPr>
              <p:spPr bwMode="auto">
                <a:xfrm flipV="1">
                  <a:off x="2383" y="3025"/>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nvGrpSpPr>
            <p:cNvPr id="57370" name="Group 26"/>
            <p:cNvGrpSpPr>
              <a:grpSpLocks/>
            </p:cNvGrpSpPr>
            <p:nvPr/>
          </p:nvGrpSpPr>
          <p:grpSpPr bwMode="auto">
            <a:xfrm>
              <a:off x="1335" y="1189"/>
              <a:ext cx="1191" cy="571"/>
              <a:chOff x="1335" y="1189"/>
              <a:chExt cx="1191" cy="571"/>
            </a:xfrm>
          </p:grpSpPr>
          <p:sp>
            <p:nvSpPr>
              <p:cNvPr id="57361" name="Line 17"/>
              <p:cNvSpPr>
                <a:spLocks noChangeShapeType="1"/>
              </p:cNvSpPr>
              <p:nvPr/>
            </p:nvSpPr>
            <p:spPr bwMode="auto">
              <a:xfrm flipV="1">
                <a:off x="1930"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57369" name="Group 25"/>
              <p:cNvGrpSpPr>
                <a:grpSpLocks/>
              </p:cNvGrpSpPr>
              <p:nvPr/>
            </p:nvGrpSpPr>
            <p:grpSpPr bwMode="auto">
              <a:xfrm>
                <a:off x="1335" y="1189"/>
                <a:ext cx="1191" cy="571"/>
                <a:chOff x="1335" y="1189"/>
                <a:chExt cx="1191" cy="571"/>
              </a:xfrm>
            </p:grpSpPr>
            <p:sp>
              <p:nvSpPr>
                <p:cNvPr id="57362" name="Rectangle 18"/>
                <p:cNvSpPr>
                  <a:spLocks noChangeArrowheads="1"/>
                </p:cNvSpPr>
                <p:nvPr/>
              </p:nvSpPr>
              <p:spPr bwMode="auto">
                <a:xfrm>
                  <a:off x="1335" y="1197"/>
                  <a:ext cx="1191" cy="555"/>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63" name="Line 19"/>
                <p:cNvSpPr>
                  <a:spLocks noChangeShapeType="1"/>
                </p:cNvSpPr>
                <p:nvPr/>
              </p:nvSpPr>
              <p:spPr bwMode="auto">
                <a:xfrm flipV="1">
                  <a:off x="1477"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64" name="Line 20"/>
                <p:cNvSpPr>
                  <a:spLocks noChangeShapeType="1"/>
                </p:cNvSpPr>
                <p:nvPr/>
              </p:nvSpPr>
              <p:spPr bwMode="auto">
                <a:xfrm flipV="1">
                  <a:off x="1629"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65" name="Line 21"/>
                <p:cNvSpPr>
                  <a:spLocks noChangeShapeType="1"/>
                </p:cNvSpPr>
                <p:nvPr/>
              </p:nvSpPr>
              <p:spPr bwMode="auto">
                <a:xfrm flipV="1">
                  <a:off x="1779"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66" name="Line 22"/>
                <p:cNvSpPr>
                  <a:spLocks noChangeShapeType="1"/>
                </p:cNvSpPr>
                <p:nvPr/>
              </p:nvSpPr>
              <p:spPr bwMode="auto">
                <a:xfrm flipV="1">
                  <a:off x="2081"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67" name="Line 23"/>
                <p:cNvSpPr>
                  <a:spLocks noChangeShapeType="1"/>
                </p:cNvSpPr>
                <p:nvPr/>
              </p:nvSpPr>
              <p:spPr bwMode="auto">
                <a:xfrm flipV="1">
                  <a:off x="2232"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68" name="Line 24"/>
                <p:cNvSpPr>
                  <a:spLocks noChangeShapeType="1"/>
                </p:cNvSpPr>
                <p:nvPr/>
              </p:nvSpPr>
              <p:spPr bwMode="auto">
                <a:xfrm flipV="1">
                  <a:off x="2383" y="1189"/>
                  <a:ext cx="0" cy="571"/>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nvGrpSpPr>
            <p:cNvPr id="57379" name="Group 35"/>
            <p:cNvGrpSpPr>
              <a:grpSpLocks/>
            </p:cNvGrpSpPr>
            <p:nvPr/>
          </p:nvGrpSpPr>
          <p:grpSpPr bwMode="auto">
            <a:xfrm>
              <a:off x="799" y="1769"/>
              <a:ext cx="528" cy="1250"/>
              <a:chOff x="799" y="1769"/>
              <a:chExt cx="528" cy="1250"/>
            </a:xfrm>
          </p:grpSpPr>
          <p:sp>
            <p:nvSpPr>
              <p:cNvPr id="57371" name="Rectangle 27"/>
              <p:cNvSpPr>
                <a:spLocks noChangeArrowheads="1"/>
              </p:cNvSpPr>
              <p:nvPr/>
            </p:nvSpPr>
            <p:spPr bwMode="auto">
              <a:xfrm>
                <a:off x="807" y="1769"/>
                <a:ext cx="512" cy="1250"/>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2" name="Line 28"/>
              <p:cNvSpPr>
                <a:spLocks noChangeShapeType="1"/>
              </p:cNvSpPr>
              <p:nvPr/>
            </p:nvSpPr>
            <p:spPr bwMode="auto">
              <a:xfrm flipH="1">
                <a:off x="799" y="2856"/>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3" name="Line 29"/>
              <p:cNvSpPr>
                <a:spLocks noChangeShapeType="1"/>
              </p:cNvSpPr>
              <p:nvPr/>
            </p:nvSpPr>
            <p:spPr bwMode="auto">
              <a:xfrm flipH="1">
                <a:off x="799" y="2698"/>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4" name="Line 30"/>
              <p:cNvSpPr>
                <a:spLocks noChangeShapeType="1"/>
              </p:cNvSpPr>
              <p:nvPr/>
            </p:nvSpPr>
            <p:spPr bwMode="auto">
              <a:xfrm flipH="1">
                <a:off x="799" y="2542"/>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5" name="Line 31"/>
              <p:cNvSpPr>
                <a:spLocks noChangeShapeType="1"/>
              </p:cNvSpPr>
              <p:nvPr/>
            </p:nvSpPr>
            <p:spPr bwMode="auto">
              <a:xfrm flipH="1">
                <a:off x="799" y="2385"/>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6" name="Line 32"/>
              <p:cNvSpPr>
                <a:spLocks noChangeShapeType="1"/>
              </p:cNvSpPr>
              <p:nvPr/>
            </p:nvSpPr>
            <p:spPr bwMode="auto">
              <a:xfrm flipH="1">
                <a:off x="799" y="2232"/>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7" name="Line 33"/>
              <p:cNvSpPr>
                <a:spLocks noChangeShapeType="1"/>
              </p:cNvSpPr>
              <p:nvPr/>
            </p:nvSpPr>
            <p:spPr bwMode="auto">
              <a:xfrm flipH="1">
                <a:off x="799" y="2074"/>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78" name="Line 34"/>
              <p:cNvSpPr>
                <a:spLocks noChangeShapeType="1"/>
              </p:cNvSpPr>
              <p:nvPr/>
            </p:nvSpPr>
            <p:spPr bwMode="auto">
              <a:xfrm flipH="1">
                <a:off x="799" y="1918"/>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sp>
          <p:nvSpPr>
            <p:cNvPr id="57380" name="AutoShape 36"/>
            <p:cNvSpPr>
              <a:spLocks noChangeArrowheads="1"/>
            </p:cNvSpPr>
            <p:nvPr/>
          </p:nvSpPr>
          <p:spPr bwMode="auto">
            <a:xfrm rot="3180000">
              <a:off x="2466" y="1664"/>
              <a:ext cx="738" cy="146"/>
            </a:xfrm>
            <a:prstGeom prst="rightArrow">
              <a:avLst>
                <a:gd name="adj1" fmla="val 50000"/>
                <a:gd name="adj2" fmla="val 252763"/>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81" name="AutoShape 37"/>
            <p:cNvSpPr>
              <a:spLocks noChangeArrowheads="1"/>
            </p:cNvSpPr>
            <p:nvPr/>
          </p:nvSpPr>
          <p:spPr bwMode="auto">
            <a:xfrm rot="7620000">
              <a:off x="2466" y="2952"/>
              <a:ext cx="738" cy="147"/>
            </a:xfrm>
            <a:prstGeom prst="leftArrow">
              <a:avLst>
                <a:gd name="adj1" fmla="val 50000"/>
                <a:gd name="adj2" fmla="val 250997"/>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82" name="Rectangle 38"/>
            <p:cNvSpPr>
              <a:spLocks noChangeArrowheads="1"/>
            </p:cNvSpPr>
            <p:nvPr/>
          </p:nvSpPr>
          <p:spPr bwMode="auto">
            <a:xfrm rot="16200000">
              <a:off x="2852" y="2253"/>
              <a:ext cx="5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WHATs</a:t>
              </a:r>
            </a:p>
          </p:txBody>
        </p:sp>
        <p:sp>
          <p:nvSpPr>
            <p:cNvPr id="57383" name="Rectangle 39"/>
            <p:cNvSpPr>
              <a:spLocks noChangeArrowheads="1"/>
            </p:cNvSpPr>
            <p:nvPr/>
          </p:nvSpPr>
          <p:spPr bwMode="auto">
            <a:xfrm>
              <a:off x="3107" y="3167"/>
              <a:ext cx="56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HOW MUCH</a:t>
              </a:r>
            </a:p>
          </p:txBody>
        </p:sp>
        <p:sp>
          <p:nvSpPr>
            <p:cNvPr id="57384" name="Rectangle 40"/>
            <p:cNvSpPr>
              <a:spLocks noChangeArrowheads="1"/>
            </p:cNvSpPr>
            <p:nvPr/>
          </p:nvSpPr>
          <p:spPr bwMode="auto">
            <a:xfrm>
              <a:off x="3153" y="1254"/>
              <a:ext cx="5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HOWs</a:t>
              </a:r>
            </a:p>
          </p:txBody>
        </p:sp>
        <p:grpSp>
          <p:nvGrpSpPr>
            <p:cNvPr id="57415" name="Group 71"/>
            <p:cNvGrpSpPr>
              <a:grpSpLocks/>
            </p:cNvGrpSpPr>
            <p:nvPr/>
          </p:nvGrpSpPr>
          <p:grpSpPr bwMode="auto">
            <a:xfrm>
              <a:off x="3229" y="1159"/>
              <a:ext cx="1744" cy="2407"/>
              <a:chOff x="3229" y="1159"/>
              <a:chExt cx="1744" cy="2407"/>
            </a:xfrm>
          </p:grpSpPr>
          <p:sp>
            <p:nvSpPr>
              <p:cNvPr id="57385" name="Line 41"/>
              <p:cNvSpPr>
                <a:spLocks noChangeShapeType="1"/>
              </p:cNvSpPr>
              <p:nvPr/>
            </p:nvSpPr>
            <p:spPr bwMode="auto">
              <a:xfrm>
                <a:off x="4973" y="1706"/>
                <a:ext cx="0" cy="13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57395" name="Group 51"/>
              <p:cNvGrpSpPr>
                <a:grpSpLocks/>
              </p:cNvGrpSpPr>
              <p:nvPr/>
            </p:nvGrpSpPr>
            <p:grpSpPr bwMode="auto">
              <a:xfrm>
                <a:off x="3765" y="2994"/>
                <a:ext cx="1190" cy="572"/>
                <a:chOff x="3765" y="2994"/>
                <a:chExt cx="1190" cy="572"/>
              </a:xfrm>
            </p:grpSpPr>
            <p:sp>
              <p:nvSpPr>
                <p:cNvPr id="57386" name="Line 42"/>
                <p:cNvSpPr>
                  <a:spLocks noChangeShapeType="1"/>
                </p:cNvSpPr>
                <p:nvPr/>
              </p:nvSpPr>
              <p:spPr bwMode="auto">
                <a:xfrm flipV="1">
                  <a:off x="4361"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57394" name="Group 50"/>
                <p:cNvGrpSpPr>
                  <a:grpSpLocks/>
                </p:cNvGrpSpPr>
                <p:nvPr/>
              </p:nvGrpSpPr>
              <p:grpSpPr bwMode="auto">
                <a:xfrm>
                  <a:off x="3765" y="2994"/>
                  <a:ext cx="1190" cy="572"/>
                  <a:chOff x="3765" y="2994"/>
                  <a:chExt cx="1190" cy="572"/>
                </a:xfrm>
              </p:grpSpPr>
              <p:sp>
                <p:nvSpPr>
                  <p:cNvPr id="57387" name="Rectangle 43"/>
                  <p:cNvSpPr>
                    <a:spLocks noChangeArrowheads="1"/>
                  </p:cNvSpPr>
                  <p:nvPr/>
                </p:nvSpPr>
                <p:spPr bwMode="auto">
                  <a:xfrm>
                    <a:off x="3765" y="3002"/>
                    <a:ext cx="1190" cy="556"/>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88" name="Line 44"/>
                  <p:cNvSpPr>
                    <a:spLocks noChangeShapeType="1"/>
                  </p:cNvSpPr>
                  <p:nvPr/>
                </p:nvSpPr>
                <p:spPr bwMode="auto">
                  <a:xfrm flipV="1">
                    <a:off x="3907"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89" name="Line 45"/>
                  <p:cNvSpPr>
                    <a:spLocks noChangeShapeType="1"/>
                  </p:cNvSpPr>
                  <p:nvPr/>
                </p:nvSpPr>
                <p:spPr bwMode="auto">
                  <a:xfrm flipV="1">
                    <a:off x="4059"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90" name="Line 46"/>
                  <p:cNvSpPr>
                    <a:spLocks noChangeShapeType="1"/>
                  </p:cNvSpPr>
                  <p:nvPr/>
                </p:nvSpPr>
                <p:spPr bwMode="auto">
                  <a:xfrm flipV="1">
                    <a:off x="4209"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91" name="Line 47"/>
                  <p:cNvSpPr>
                    <a:spLocks noChangeShapeType="1"/>
                  </p:cNvSpPr>
                  <p:nvPr/>
                </p:nvSpPr>
                <p:spPr bwMode="auto">
                  <a:xfrm flipV="1">
                    <a:off x="4511"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92" name="Line 48"/>
                  <p:cNvSpPr>
                    <a:spLocks noChangeShapeType="1"/>
                  </p:cNvSpPr>
                  <p:nvPr/>
                </p:nvSpPr>
                <p:spPr bwMode="auto">
                  <a:xfrm flipV="1">
                    <a:off x="4661"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93" name="Line 49"/>
                  <p:cNvSpPr>
                    <a:spLocks noChangeShapeType="1"/>
                  </p:cNvSpPr>
                  <p:nvPr/>
                </p:nvSpPr>
                <p:spPr bwMode="auto">
                  <a:xfrm flipV="1">
                    <a:off x="4813" y="2994"/>
                    <a:ext cx="0" cy="5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nvGrpSpPr>
              <p:cNvPr id="57405" name="Group 61"/>
              <p:cNvGrpSpPr>
                <a:grpSpLocks/>
              </p:cNvGrpSpPr>
              <p:nvPr/>
            </p:nvGrpSpPr>
            <p:grpSpPr bwMode="auto">
              <a:xfrm>
                <a:off x="3765" y="1159"/>
                <a:ext cx="1190" cy="570"/>
                <a:chOff x="3765" y="1159"/>
                <a:chExt cx="1190" cy="570"/>
              </a:xfrm>
            </p:grpSpPr>
            <p:sp>
              <p:nvSpPr>
                <p:cNvPr id="57396" name="Line 52"/>
                <p:cNvSpPr>
                  <a:spLocks noChangeShapeType="1"/>
                </p:cNvSpPr>
                <p:nvPr/>
              </p:nvSpPr>
              <p:spPr bwMode="auto">
                <a:xfrm flipV="1">
                  <a:off x="4361"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57404" name="Group 60"/>
                <p:cNvGrpSpPr>
                  <a:grpSpLocks/>
                </p:cNvGrpSpPr>
                <p:nvPr/>
              </p:nvGrpSpPr>
              <p:grpSpPr bwMode="auto">
                <a:xfrm>
                  <a:off x="3765" y="1159"/>
                  <a:ext cx="1190" cy="570"/>
                  <a:chOff x="3765" y="1159"/>
                  <a:chExt cx="1190" cy="570"/>
                </a:xfrm>
              </p:grpSpPr>
              <p:sp>
                <p:nvSpPr>
                  <p:cNvPr id="57397" name="Rectangle 53"/>
                  <p:cNvSpPr>
                    <a:spLocks noChangeArrowheads="1"/>
                  </p:cNvSpPr>
                  <p:nvPr/>
                </p:nvSpPr>
                <p:spPr bwMode="auto">
                  <a:xfrm>
                    <a:off x="3765" y="1167"/>
                    <a:ext cx="1190" cy="554"/>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98" name="Line 54"/>
                  <p:cNvSpPr>
                    <a:spLocks noChangeShapeType="1"/>
                  </p:cNvSpPr>
                  <p:nvPr/>
                </p:nvSpPr>
                <p:spPr bwMode="auto">
                  <a:xfrm flipV="1">
                    <a:off x="3907"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99" name="Line 55"/>
                  <p:cNvSpPr>
                    <a:spLocks noChangeShapeType="1"/>
                  </p:cNvSpPr>
                  <p:nvPr/>
                </p:nvSpPr>
                <p:spPr bwMode="auto">
                  <a:xfrm flipV="1">
                    <a:off x="4059"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0" name="Line 56"/>
                  <p:cNvSpPr>
                    <a:spLocks noChangeShapeType="1"/>
                  </p:cNvSpPr>
                  <p:nvPr/>
                </p:nvSpPr>
                <p:spPr bwMode="auto">
                  <a:xfrm flipV="1">
                    <a:off x="4209"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1" name="Line 57"/>
                  <p:cNvSpPr>
                    <a:spLocks noChangeShapeType="1"/>
                  </p:cNvSpPr>
                  <p:nvPr/>
                </p:nvSpPr>
                <p:spPr bwMode="auto">
                  <a:xfrm flipV="1">
                    <a:off x="4511"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2" name="Line 58"/>
                  <p:cNvSpPr>
                    <a:spLocks noChangeShapeType="1"/>
                  </p:cNvSpPr>
                  <p:nvPr/>
                </p:nvSpPr>
                <p:spPr bwMode="auto">
                  <a:xfrm flipV="1">
                    <a:off x="4661"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3" name="Line 59"/>
                  <p:cNvSpPr>
                    <a:spLocks noChangeShapeType="1"/>
                  </p:cNvSpPr>
                  <p:nvPr/>
                </p:nvSpPr>
                <p:spPr bwMode="auto">
                  <a:xfrm flipV="1">
                    <a:off x="4813" y="1159"/>
                    <a:ext cx="0" cy="57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nvGrpSpPr>
              <p:cNvPr id="57414" name="Group 70"/>
              <p:cNvGrpSpPr>
                <a:grpSpLocks/>
              </p:cNvGrpSpPr>
              <p:nvPr/>
            </p:nvGrpSpPr>
            <p:grpSpPr bwMode="auto">
              <a:xfrm>
                <a:off x="3229" y="1740"/>
                <a:ext cx="528" cy="1249"/>
                <a:chOff x="3229" y="1740"/>
                <a:chExt cx="528" cy="1249"/>
              </a:xfrm>
            </p:grpSpPr>
            <p:sp>
              <p:nvSpPr>
                <p:cNvPr id="57406" name="Rectangle 62"/>
                <p:cNvSpPr>
                  <a:spLocks noChangeArrowheads="1"/>
                </p:cNvSpPr>
                <p:nvPr/>
              </p:nvSpPr>
              <p:spPr bwMode="auto">
                <a:xfrm>
                  <a:off x="3237" y="1740"/>
                  <a:ext cx="512" cy="1249"/>
                </a:xfrm>
                <a:prstGeom prst="rect">
                  <a:avLst/>
                </a:prstGeom>
                <a:noFill/>
                <a:ln w="254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7" name="Line 63"/>
                <p:cNvSpPr>
                  <a:spLocks noChangeShapeType="1"/>
                </p:cNvSpPr>
                <p:nvPr/>
              </p:nvSpPr>
              <p:spPr bwMode="auto">
                <a:xfrm flipH="1">
                  <a:off x="3229" y="2826"/>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8" name="Line 64"/>
                <p:cNvSpPr>
                  <a:spLocks noChangeShapeType="1"/>
                </p:cNvSpPr>
                <p:nvPr/>
              </p:nvSpPr>
              <p:spPr bwMode="auto">
                <a:xfrm flipH="1">
                  <a:off x="3229" y="2668"/>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09" name="Line 65"/>
                <p:cNvSpPr>
                  <a:spLocks noChangeShapeType="1"/>
                </p:cNvSpPr>
                <p:nvPr/>
              </p:nvSpPr>
              <p:spPr bwMode="auto">
                <a:xfrm flipH="1">
                  <a:off x="3229" y="2512"/>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10" name="Line 66"/>
                <p:cNvSpPr>
                  <a:spLocks noChangeShapeType="1"/>
                </p:cNvSpPr>
                <p:nvPr/>
              </p:nvSpPr>
              <p:spPr bwMode="auto">
                <a:xfrm flipH="1">
                  <a:off x="3229" y="2356"/>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11" name="Line 67"/>
                <p:cNvSpPr>
                  <a:spLocks noChangeShapeType="1"/>
                </p:cNvSpPr>
                <p:nvPr/>
              </p:nvSpPr>
              <p:spPr bwMode="auto">
                <a:xfrm flipH="1">
                  <a:off x="3229" y="2201"/>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12" name="Line 68"/>
                <p:cNvSpPr>
                  <a:spLocks noChangeShapeType="1"/>
                </p:cNvSpPr>
                <p:nvPr/>
              </p:nvSpPr>
              <p:spPr bwMode="auto">
                <a:xfrm flipH="1">
                  <a:off x="3229" y="2043"/>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413" name="Line 69"/>
                <p:cNvSpPr>
                  <a:spLocks noChangeShapeType="1"/>
                </p:cNvSpPr>
                <p:nvPr/>
              </p:nvSpPr>
              <p:spPr bwMode="auto">
                <a:xfrm flipH="1">
                  <a:off x="3229" y="1888"/>
                  <a:ext cx="528"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spTree>
    <p:extLst>
      <p:ext uri="{BB962C8B-B14F-4D97-AF65-F5344CB8AC3E}">
        <p14:creationId xmlns:p14="http://schemas.microsoft.com/office/powerpoint/2010/main" val="396183613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QFD Charts</a:t>
            </a:r>
          </a:p>
        </p:txBody>
      </p:sp>
      <p:grpSp>
        <p:nvGrpSpPr>
          <p:cNvPr id="2" name="Group 66"/>
          <p:cNvGrpSpPr>
            <a:grpSpLocks/>
          </p:cNvGrpSpPr>
          <p:nvPr/>
        </p:nvGrpSpPr>
        <p:grpSpPr bwMode="auto">
          <a:xfrm>
            <a:off x="1739900" y="2263775"/>
            <a:ext cx="1323975" cy="2117725"/>
            <a:chOff x="161" y="1277"/>
            <a:chExt cx="862" cy="1349"/>
          </a:xfrm>
        </p:grpSpPr>
        <p:sp>
          <p:nvSpPr>
            <p:cNvPr id="525316" name="Rectangle 4"/>
            <p:cNvSpPr>
              <a:spLocks noChangeArrowheads="1"/>
            </p:cNvSpPr>
            <p:nvPr/>
          </p:nvSpPr>
          <p:spPr bwMode="auto">
            <a:xfrm>
              <a:off x="328" y="1808"/>
              <a:ext cx="572" cy="5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515" name="Text Box 5"/>
            <p:cNvSpPr txBox="1">
              <a:spLocks noChangeArrowheads="1"/>
            </p:cNvSpPr>
            <p:nvPr/>
          </p:nvSpPr>
          <p:spPr bwMode="auto">
            <a:xfrm>
              <a:off x="328" y="1604"/>
              <a:ext cx="57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Specifications</a:t>
              </a:r>
            </a:p>
            <a:p>
              <a:pPr>
                <a:spcBef>
                  <a:spcPct val="50000"/>
                </a:spcBef>
              </a:pPr>
              <a:endParaRPr lang="en-US" sz="800" b="1" i="0" dirty="0" smtClean="0">
                <a:solidFill>
                  <a:srgbClr val="006699"/>
                </a:solidFill>
                <a:latin typeface="Abadi MT Condensed Light" pitchFamily="34" charset="0"/>
              </a:endParaRPr>
            </a:p>
            <a:p>
              <a:pPr>
                <a:spcBef>
                  <a:spcPct val="50000"/>
                </a:spcBef>
              </a:pPr>
              <a:endParaRPr lang="en-US" sz="800" b="1" i="0" dirty="0">
                <a:solidFill>
                  <a:srgbClr val="006699"/>
                </a:solidFill>
                <a:latin typeface="Abadi MT Condensed Light" pitchFamily="34" charset="0"/>
              </a:endParaRPr>
            </a:p>
            <a:p>
              <a:pPr>
                <a:spcBef>
                  <a:spcPct val="50000"/>
                </a:spcBef>
              </a:pPr>
              <a:r>
                <a:rPr lang="en-US" sz="1000" b="1" i="0" dirty="0" smtClean="0">
                  <a:solidFill>
                    <a:srgbClr val="000000"/>
                  </a:solidFill>
                  <a:latin typeface="Abadi MT Condensed Light" pitchFamily="34" charset="0"/>
                </a:rPr>
                <a:t>House #1</a:t>
              </a:r>
            </a:p>
            <a:p>
              <a:pPr>
                <a:spcBef>
                  <a:spcPct val="50000"/>
                </a:spcBef>
              </a:pPr>
              <a:r>
                <a:rPr lang="en-US" sz="1000" b="1" i="0" dirty="0" smtClean="0">
                  <a:solidFill>
                    <a:srgbClr val="000000"/>
                  </a:solidFill>
                  <a:latin typeface="Abadi MT Condensed Light" pitchFamily="34" charset="0"/>
                </a:rPr>
                <a:t>Customers House</a:t>
              </a:r>
              <a:endParaRPr lang="en-US" sz="1000" b="1" i="0" dirty="0">
                <a:solidFill>
                  <a:srgbClr val="000000"/>
                </a:solidFill>
                <a:latin typeface="Abadi MT Condensed Light" pitchFamily="34" charset="0"/>
              </a:endParaRPr>
            </a:p>
          </p:txBody>
        </p:sp>
        <p:sp>
          <p:nvSpPr>
            <p:cNvPr id="525318" name="Rectangle 6"/>
            <p:cNvSpPr>
              <a:spLocks noChangeArrowheads="1"/>
            </p:cNvSpPr>
            <p:nvPr/>
          </p:nvSpPr>
          <p:spPr bwMode="auto">
            <a:xfrm>
              <a:off x="328" y="1563"/>
              <a:ext cx="572" cy="245"/>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517" name="Text Box 7"/>
            <p:cNvSpPr txBox="1">
              <a:spLocks noChangeArrowheads="1"/>
            </p:cNvSpPr>
            <p:nvPr/>
          </p:nvSpPr>
          <p:spPr bwMode="auto">
            <a:xfrm rot="-5400000">
              <a:off x="-55" y="2018"/>
              <a:ext cx="572"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a:solidFill>
                    <a:srgbClr val="006699"/>
                  </a:solidFill>
                  <a:latin typeface="Abadi MT Condensed Light" pitchFamily="34" charset="0"/>
                </a:rPr>
                <a:t>Requirements</a:t>
              </a:r>
            </a:p>
          </p:txBody>
        </p:sp>
        <p:sp>
          <p:nvSpPr>
            <p:cNvPr id="525320" name="Rectangle 8"/>
            <p:cNvSpPr>
              <a:spLocks noChangeArrowheads="1"/>
            </p:cNvSpPr>
            <p:nvPr/>
          </p:nvSpPr>
          <p:spPr bwMode="auto">
            <a:xfrm rot="-5400000">
              <a:off x="-39" y="2012"/>
              <a:ext cx="572" cy="163"/>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21" name="AutoShape 9"/>
            <p:cNvSpPr>
              <a:spLocks noChangeArrowheads="1"/>
            </p:cNvSpPr>
            <p:nvPr/>
          </p:nvSpPr>
          <p:spPr bwMode="auto">
            <a:xfrm>
              <a:off x="328" y="1277"/>
              <a:ext cx="572" cy="286"/>
            </a:xfrm>
            <a:prstGeom prst="triangle">
              <a:avLst>
                <a:gd name="adj" fmla="val 50000"/>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22" name="Rectangle 10"/>
            <p:cNvSpPr>
              <a:spLocks noChangeArrowheads="1"/>
            </p:cNvSpPr>
            <p:nvPr/>
          </p:nvSpPr>
          <p:spPr bwMode="auto">
            <a:xfrm>
              <a:off x="328" y="2380"/>
              <a:ext cx="572" cy="8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23" name="Rectangle 11"/>
            <p:cNvSpPr>
              <a:spLocks noChangeArrowheads="1"/>
            </p:cNvSpPr>
            <p:nvPr/>
          </p:nvSpPr>
          <p:spPr bwMode="auto">
            <a:xfrm>
              <a:off x="328" y="2462"/>
              <a:ext cx="572" cy="8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24" name="Rectangle 12"/>
            <p:cNvSpPr>
              <a:spLocks noChangeArrowheads="1"/>
            </p:cNvSpPr>
            <p:nvPr/>
          </p:nvSpPr>
          <p:spPr bwMode="auto">
            <a:xfrm>
              <a:off x="328" y="2544"/>
              <a:ext cx="572" cy="8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25" name="Rectangle 13"/>
            <p:cNvSpPr>
              <a:spLocks noChangeArrowheads="1"/>
            </p:cNvSpPr>
            <p:nvPr/>
          </p:nvSpPr>
          <p:spPr bwMode="auto">
            <a:xfrm>
              <a:off x="900" y="1808"/>
              <a:ext cx="123" cy="5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3" name="Group 14"/>
          <p:cNvGrpSpPr>
            <a:grpSpLocks/>
          </p:cNvGrpSpPr>
          <p:nvPr/>
        </p:nvGrpSpPr>
        <p:grpSpPr bwMode="auto">
          <a:xfrm>
            <a:off x="3217863" y="3001963"/>
            <a:ext cx="1233487" cy="1730375"/>
            <a:chOff x="1296" y="1104"/>
            <a:chExt cx="1008" cy="1296"/>
          </a:xfrm>
        </p:grpSpPr>
        <p:sp>
          <p:nvSpPr>
            <p:cNvPr id="525327" name="Rectangle 15"/>
            <p:cNvSpPr>
              <a:spLocks noChangeArrowheads="1"/>
            </p:cNvSpPr>
            <p:nvPr/>
          </p:nvSpPr>
          <p:spPr bwMode="auto">
            <a:xfrm>
              <a:off x="1488" y="1440"/>
              <a:ext cx="672"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506" name="Text Box 16"/>
            <p:cNvSpPr txBox="1">
              <a:spLocks noChangeArrowheads="1"/>
            </p:cNvSpPr>
            <p:nvPr/>
          </p:nvSpPr>
          <p:spPr bwMode="auto">
            <a:xfrm>
              <a:off x="1486" y="1104"/>
              <a:ext cx="672"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Conceptual Designs</a:t>
              </a:r>
            </a:p>
            <a:p>
              <a:pPr>
                <a:spcBef>
                  <a:spcPct val="50000"/>
                </a:spcBef>
              </a:pPr>
              <a:endParaRPr lang="en-US" sz="800" b="1" i="0" dirty="0">
                <a:solidFill>
                  <a:srgbClr val="006699"/>
                </a:solidFill>
                <a:latin typeface="Abadi MT Condensed Light" pitchFamily="34" charset="0"/>
              </a:endParaRPr>
            </a:p>
            <a:p>
              <a:pPr>
                <a:spcBef>
                  <a:spcPct val="50000"/>
                </a:spcBef>
              </a:pPr>
              <a:endParaRPr lang="en-US" sz="800" b="1" i="0" dirty="0" smtClean="0">
                <a:solidFill>
                  <a:srgbClr val="006699"/>
                </a:solidFill>
                <a:latin typeface="Abadi MT Condensed Light" pitchFamily="34" charset="0"/>
              </a:endParaRPr>
            </a:p>
            <a:p>
              <a:pPr>
                <a:spcBef>
                  <a:spcPct val="50000"/>
                </a:spcBef>
              </a:pPr>
              <a:r>
                <a:rPr lang="en-US" sz="1000" b="1" i="0" dirty="0">
                  <a:solidFill>
                    <a:srgbClr val="000000"/>
                  </a:solidFill>
                  <a:latin typeface="Abadi MT Condensed Light" pitchFamily="34" charset="0"/>
                </a:rPr>
                <a:t>House </a:t>
              </a:r>
              <a:r>
                <a:rPr lang="en-US" sz="1000" b="1" i="0" dirty="0" smtClean="0">
                  <a:solidFill>
                    <a:srgbClr val="000000"/>
                  </a:solidFill>
                  <a:latin typeface="Abadi MT Condensed Light" pitchFamily="34" charset="0"/>
                </a:rPr>
                <a:t>#2</a:t>
              </a:r>
              <a:endParaRPr lang="en-US" sz="1000" b="1" i="0" dirty="0">
                <a:solidFill>
                  <a:srgbClr val="000000"/>
                </a:solidFill>
                <a:latin typeface="Abadi MT Condensed Light" pitchFamily="34" charset="0"/>
              </a:endParaRPr>
            </a:p>
            <a:p>
              <a:pPr>
                <a:spcBef>
                  <a:spcPct val="50000"/>
                </a:spcBef>
              </a:pPr>
              <a:r>
                <a:rPr lang="en-US" sz="1000" b="1" i="0" dirty="0" smtClean="0">
                  <a:solidFill>
                    <a:srgbClr val="000000"/>
                  </a:solidFill>
                  <a:latin typeface="Abadi MT Condensed Light" pitchFamily="34" charset="0"/>
                </a:rPr>
                <a:t>Company </a:t>
              </a:r>
              <a:r>
                <a:rPr lang="en-US" sz="1000" b="1" i="0" dirty="0">
                  <a:solidFill>
                    <a:srgbClr val="000000"/>
                  </a:solidFill>
                  <a:latin typeface="Abadi MT Condensed Light" pitchFamily="34" charset="0"/>
                </a:rPr>
                <a:t>House</a:t>
              </a:r>
            </a:p>
            <a:p>
              <a:pPr>
                <a:spcBef>
                  <a:spcPct val="50000"/>
                </a:spcBef>
              </a:pPr>
              <a:endParaRPr lang="en-US" sz="800" b="1" i="0" dirty="0">
                <a:solidFill>
                  <a:srgbClr val="006699"/>
                </a:solidFill>
                <a:latin typeface="Abadi MT Condensed Light" pitchFamily="34" charset="0"/>
              </a:endParaRPr>
            </a:p>
          </p:txBody>
        </p:sp>
        <p:sp>
          <p:nvSpPr>
            <p:cNvPr id="525329" name="Rectangle 17"/>
            <p:cNvSpPr>
              <a:spLocks noChangeArrowheads="1"/>
            </p:cNvSpPr>
            <p:nvPr/>
          </p:nvSpPr>
          <p:spPr bwMode="auto">
            <a:xfrm>
              <a:off x="1488" y="1104"/>
              <a:ext cx="672" cy="33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508" name="Text Box 18"/>
            <p:cNvSpPr txBox="1">
              <a:spLocks noChangeArrowheads="1"/>
            </p:cNvSpPr>
            <p:nvPr/>
          </p:nvSpPr>
          <p:spPr bwMode="auto">
            <a:xfrm rot="-5400000">
              <a:off x="1058" y="1671"/>
              <a:ext cx="6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Specifications</a:t>
              </a:r>
              <a:endParaRPr lang="en-US" sz="800" b="1" i="0" dirty="0">
                <a:solidFill>
                  <a:srgbClr val="006699"/>
                </a:solidFill>
                <a:latin typeface="Abadi MT Condensed Light" pitchFamily="34" charset="0"/>
              </a:endParaRPr>
            </a:p>
          </p:txBody>
        </p:sp>
        <p:sp>
          <p:nvSpPr>
            <p:cNvPr id="525331" name="Rectangle 19"/>
            <p:cNvSpPr>
              <a:spLocks noChangeArrowheads="1"/>
            </p:cNvSpPr>
            <p:nvPr/>
          </p:nvSpPr>
          <p:spPr bwMode="auto">
            <a:xfrm rot="-5400000">
              <a:off x="1056" y="1680"/>
              <a:ext cx="672" cy="19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32" name="Rectangle 20"/>
            <p:cNvSpPr>
              <a:spLocks noChangeArrowheads="1"/>
            </p:cNvSpPr>
            <p:nvPr/>
          </p:nvSpPr>
          <p:spPr bwMode="auto">
            <a:xfrm>
              <a:off x="1488" y="2112"/>
              <a:ext cx="672"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33" name="Rectangle 21"/>
            <p:cNvSpPr>
              <a:spLocks noChangeArrowheads="1"/>
            </p:cNvSpPr>
            <p:nvPr/>
          </p:nvSpPr>
          <p:spPr bwMode="auto">
            <a:xfrm>
              <a:off x="1488" y="2209"/>
              <a:ext cx="672" cy="95"/>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34" name="Rectangle 22"/>
            <p:cNvSpPr>
              <a:spLocks noChangeArrowheads="1"/>
            </p:cNvSpPr>
            <p:nvPr/>
          </p:nvSpPr>
          <p:spPr bwMode="auto">
            <a:xfrm>
              <a:off x="1488" y="2304"/>
              <a:ext cx="672"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35" name="Rectangle 23"/>
            <p:cNvSpPr>
              <a:spLocks noChangeArrowheads="1"/>
            </p:cNvSpPr>
            <p:nvPr/>
          </p:nvSpPr>
          <p:spPr bwMode="auto">
            <a:xfrm>
              <a:off x="2160" y="1440"/>
              <a:ext cx="144"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4" name="Group 24"/>
          <p:cNvGrpSpPr>
            <a:grpSpLocks/>
          </p:cNvGrpSpPr>
          <p:nvPr/>
        </p:nvGrpSpPr>
        <p:grpSpPr bwMode="auto">
          <a:xfrm>
            <a:off x="4623990" y="3335338"/>
            <a:ext cx="1325958" cy="1731962"/>
            <a:chOff x="2380" y="1296"/>
            <a:chExt cx="1028" cy="1296"/>
          </a:xfrm>
        </p:grpSpPr>
        <p:sp>
          <p:nvSpPr>
            <p:cNvPr id="525337" name="Rectangle 25"/>
            <p:cNvSpPr>
              <a:spLocks noChangeArrowheads="1"/>
            </p:cNvSpPr>
            <p:nvPr/>
          </p:nvSpPr>
          <p:spPr bwMode="auto">
            <a:xfrm>
              <a:off x="2592" y="1632"/>
              <a:ext cx="672"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497" name="Text Box 26"/>
            <p:cNvSpPr txBox="1">
              <a:spLocks noChangeArrowheads="1"/>
            </p:cNvSpPr>
            <p:nvPr/>
          </p:nvSpPr>
          <p:spPr bwMode="auto">
            <a:xfrm>
              <a:off x="2594" y="1344"/>
              <a:ext cx="669"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Embodiments</a:t>
              </a:r>
            </a:p>
            <a:p>
              <a:pPr>
                <a:spcBef>
                  <a:spcPct val="50000"/>
                </a:spcBef>
              </a:pPr>
              <a:endParaRPr lang="en-US" sz="800" b="1" i="0" dirty="0">
                <a:solidFill>
                  <a:srgbClr val="006699"/>
                </a:solidFill>
                <a:latin typeface="Abadi MT Condensed Light" pitchFamily="34" charset="0"/>
              </a:endParaRPr>
            </a:p>
            <a:p>
              <a:pPr>
                <a:spcBef>
                  <a:spcPct val="50000"/>
                </a:spcBef>
              </a:pPr>
              <a:endParaRPr lang="en-US" sz="800" b="1" i="0" dirty="0" smtClean="0">
                <a:solidFill>
                  <a:srgbClr val="006699"/>
                </a:solidFill>
                <a:latin typeface="Abadi MT Condensed Light" pitchFamily="34" charset="0"/>
              </a:endParaRPr>
            </a:p>
            <a:p>
              <a:pPr>
                <a:spcBef>
                  <a:spcPct val="50000"/>
                </a:spcBef>
              </a:pPr>
              <a:r>
                <a:rPr lang="en-US" sz="1000" b="1" i="0" dirty="0">
                  <a:solidFill>
                    <a:srgbClr val="000000"/>
                  </a:solidFill>
                  <a:latin typeface="Abadi MT Condensed Light" pitchFamily="34" charset="0"/>
                </a:rPr>
                <a:t>House </a:t>
              </a:r>
              <a:r>
                <a:rPr lang="en-US" sz="1000" b="1" i="0" dirty="0" smtClean="0">
                  <a:solidFill>
                    <a:srgbClr val="000000"/>
                  </a:solidFill>
                  <a:latin typeface="Abadi MT Condensed Light" pitchFamily="34" charset="0"/>
                </a:rPr>
                <a:t>#3</a:t>
              </a:r>
              <a:endParaRPr lang="en-US" sz="1000" b="1" i="0" dirty="0">
                <a:solidFill>
                  <a:srgbClr val="000000"/>
                </a:solidFill>
                <a:latin typeface="Abadi MT Condensed Light" pitchFamily="34" charset="0"/>
              </a:endParaRPr>
            </a:p>
            <a:p>
              <a:pPr>
                <a:spcBef>
                  <a:spcPct val="50000"/>
                </a:spcBef>
              </a:pPr>
              <a:r>
                <a:rPr lang="en-US" sz="1000" b="1" i="0" dirty="0" smtClean="0">
                  <a:solidFill>
                    <a:srgbClr val="000000"/>
                  </a:solidFill>
                  <a:latin typeface="Abadi MT Condensed Light" pitchFamily="34" charset="0"/>
                </a:rPr>
                <a:t>Process </a:t>
              </a:r>
              <a:r>
                <a:rPr lang="en-US" sz="1000" b="1" i="0" dirty="0">
                  <a:solidFill>
                    <a:srgbClr val="000000"/>
                  </a:solidFill>
                  <a:latin typeface="Abadi MT Condensed Light" pitchFamily="34" charset="0"/>
                </a:rPr>
                <a:t>House</a:t>
              </a:r>
            </a:p>
            <a:p>
              <a:pPr>
                <a:spcBef>
                  <a:spcPct val="50000"/>
                </a:spcBef>
              </a:pPr>
              <a:endParaRPr lang="en-US" sz="800" b="1" i="0" dirty="0">
                <a:solidFill>
                  <a:srgbClr val="006699"/>
                </a:solidFill>
                <a:latin typeface="Abadi MT Condensed Light" pitchFamily="34" charset="0"/>
              </a:endParaRPr>
            </a:p>
          </p:txBody>
        </p:sp>
        <p:sp>
          <p:nvSpPr>
            <p:cNvPr id="525339" name="Rectangle 27"/>
            <p:cNvSpPr>
              <a:spLocks noChangeArrowheads="1"/>
            </p:cNvSpPr>
            <p:nvPr/>
          </p:nvSpPr>
          <p:spPr bwMode="auto">
            <a:xfrm>
              <a:off x="2592" y="1296"/>
              <a:ext cx="672" cy="33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499" name="Text Box 28"/>
            <p:cNvSpPr txBox="1">
              <a:spLocks noChangeArrowheads="1"/>
            </p:cNvSpPr>
            <p:nvPr/>
          </p:nvSpPr>
          <p:spPr bwMode="auto">
            <a:xfrm rot="16200000">
              <a:off x="2152" y="1840"/>
              <a:ext cx="6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Conceptual</a:t>
              </a:r>
              <a:r>
                <a:rPr lang="en-US" sz="1200" b="1" i="0" dirty="0" smtClean="0">
                  <a:solidFill>
                    <a:srgbClr val="006699"/>
                  </a:solidFill>
                  <a:latin typeface="Abadi MT Condensed Light" pitchFamily="34" charset="0"/>
                </a:rPr>
                <a:t>...</a:t>
              </a:r>
              <a:endParaRPr lang="en-US" sz="1200" b="1" i="0" dirty="0">
                <a:solidFill>
                  <a:srgbClr val="006699"/>
                </a:solidFill>
                <a:latin typeface="Abadi MT Condensed Light" pitchFamily="34" charset="0"/>
              </a:endParaRPr>
            </a:p>
          </p:txBody>
        </p:sp>
        <p:sp>
          <p:nvSpPr>
            <p:cNvPr id="525341" name="Rectangle 29"/>
            <p:cNvSpPr>
              <a:spLocks noChangeArrowheads="1"/>
            </p:cNvSpPr>
            <p:nvPr/>
          </p:nvSpPr>
          <p:spPr bwMode="auto">
            <a:xfrm rot="-5400000">
              <a:off x="2160" y="1872"/>
              <a:ext cx="672" cy="19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42" name="Rectangle 30"/>
            <p:cNvSpPr>
              <a:spLocks noChangeArrowheads="1"/>
            </p:cNvSpPr>
            <p:nvPr/>
          </p:nvSpPr>
          <p:spPr bwMode="auto">
            <a:xfrm>
              <a:off x="2592" y="2305"/>
              <a:ext cx="672" cy="95"/>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43" name="Rectangle 31"/>
            <p:cNvSpPr>
              <a:spLocks noChangeArrowheads="1"/>
            </p:cNvSpPr>
            <p:nvPr/>
          </p:nvSpPr>
          <p:spPr bwMode="auto">
            <a:xfrm>
              <a:off x="2592" y="2400"/>
              <a:ext cx="672"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44" name="Rectangle 32"/>
            <p:cNvSpPr>
              <a:spLocks noChangeArrowheads="1"/>
            </p:cNvSpPr>
            <p:nvPr/>
          </p:nvSpPr>
          <p:spPr bwMode="auto">
            <a:xfrm>
              <a:off x="2592" y="2496"/>
              <a:ext cx="672"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45" name="Rectangle 33"/>
            <p:cNvSpPr>
              <a:spLocks noChangeArrowheads="1"/>
            </p:cNvSpPr>
            <p:nvPr/>
          </p:nvSpPr>
          <p:spPr bwMode="auto">
            <a:xfrm>
              <a:off x="3264" y="1632"/>
              <a:ext cx="144"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5" name="Group 34"/>
          <p:cNvGrpSpPr>
            <a:grpSpLocks/>
          </p:cNvGrpSpPr>
          <p:nvPr/>
        </p:nvGrpSpPr>
        <p:grpSpPr bwMode="auto">
          <a:xfrm>
            <a:off x="6124575" y="3630613"/>
            <a:ext cx="1292225" cy="1793875"/>
            <a:chOff x="3504" y="1440"/>
            <a:chExt cx="1056" cy="1344"/>
          </a:xfrm>
        </p:grpSpPr>
        <p:sp>
          <p:nvSpPr>
            <p:cNvPr id="525347" name="Rectangle 35"/>
            <p:cNvSpPr>
              <a:spLocks noChangeArrowheads="1"/>
            </p:cNvSpPr>
            <p:nvPr/>
          </p:nvSpPr>
          <p:spPr bwMode="auto">
            <a:xfrm>
              <a:off x="3696" y="1824"/>
              <a:ext cx="720"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488" name="Text Box 36"/>
            <p:cNvSpPr txBox="1">
              <a:spLocks noChangeArrowheads="1"/>
            </p:cNvSpPr>
            <p:nvPr/>
          </p:nvSpPr>
          <p:spPr bwMode="auto">
            <a:xfrm>
              <a:off x="3687" y="1479"/>
              <a:ext cx="769" cy="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Materials &amp; Mfg. Processes</a:t>
              </a:r>
            </a:p>
            <a:p>
              <a:pPr>
                <a:spcBef>
                  <a:spcPct val="50000"/>
                </a:spcBef>
              </a:pPr>
              <a:endParaRPr lang="en-US" sz="800" b="1" i="0" dirty="0">
                <a:solidFill>
                  <a:srgbClr val="006699"/>
                </a:solidFill>
                <a:latin typeface="Abadi MT Condensed Light" pitchFamily="34" charset="0"/>
              </a:endParaRPr>
            </a:p>
            <a:p>
              <a:pPr>
                <a:spcBef>
                  <a:spcPct val="50000"/>
                </a:spcBef>
              </a:pPr>
              <a:r>
                <a:rPr lang="en-US" sz="1000" b="1" i="0" dirty="0" smtClean="0">
                  <a:solidFill>
                    <a:srgbClr val="000000"/>
                  </a:solidFill>
                  <a:latin typeface="Abadi MT Condensed Light" pitchFamily="34" charset="0"/>
                </a:rPr>
                <a:t>House #4</a:t>
              </a:r>
              <a:endParaRPr lang="en-US" sz="1000" b="1" i="0" dirty="0">
                <a:solidFill>
                  <a:srgbClr val="000000"/>
                </a:solidFill>
                <a:latin typeface="Abadi MT Condensed Light" pitchFamily="34" charset="0"/>
              </a:endParaRPr>
            </a:p>
            <a:p>
              <a:pPr>
                <a:spcBef>
                  <a:spcPct val="50000"/>
                </a:spcBef>
              </a:pPr>
              <a:r>
                <a:rPr lang="en-US" sz="1000" b="1" i="0" dirty="0" smtClean="0">
                  <a:solidFill>
                    <a:srgbClr val="000000"/>
                  </a:solidFill>
                  <a:latin typeface="Abadi MT Condensed Light" pitchFamily="34" charset="0"/>
                </a:rPr>
                <a:t>Process Control House</a:t>
              </a:r>
              <a:endParaRPr lang="en-US" sz="1000" b="1" i="0" dirty="0">
                <a:solidFill>
                  <a:srgbClr val="000000"/>
                </a:solidFill>
                <a:latin typeface="Abadi MT Condensed Light" pitchFamily="34" charset="0"/>
              </a:endParaRPr>
            </a:p>
          </p:txBody>
        </p:sp>
        <p:sp>
          <p:nvSpPr>
            <p:cNvPr id="525349" name="Rectangle 37"/>
            <p:cNvSpPr>
              <a:spLocks noChangeArrowheads="1"/>
            </p:cNvSpPr>
            <p:nvPr/>
          </p:nvSpPr>
          <p:spPr bwMode="auto">
            <a:xfrm>
              <a:off x="3696" y="1440"/>
              <a:ext cx="720" cy="384"/>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490" name="Text Box 38"/>
            <p:cNvSpPr txBox="1">
              <a:spLocks noChangeArrowheads="1"/>
            </p:cNvSpPr>
            <p:nvPr/>
          </p:nvSpPr>
          <p:spPr bwMode="auto">
            <a:xfrm rot="-5400000">
              <a:off x="3262" y="2054"/>
              <a:ext cx="67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smtClean="0">
                  <a:solidFill>
                    <a:srgbClr val="006699"/>
                  </a:solidFill>
                  <a:latin typeface="Abadi MT Condensed Light" pitchFamily="34" charset="0"/>
                </a:rPr>
                <a:t>Embodiments</a:t>
              </a:r>
              <a:endParaRPr lang="en-US" sz="800" b="1" i="0" dirty="0">
                <a:solidFill>
                  <a:srgbClr val="006699"/>
                </a:solidFill>
                <a:latin typeface="Abadi MT Condensed Light" pitchFamily="34" charset="0"/>
              </a:endParaRPr>
            </a:p>
          </p:txBody>
        </p:sp>
        <p:sp>
          <p:nvSpPr>
            <p:cNvPr id="525351" name="Rectangle 39"/>
            <p:cNvSpPr>
              <a:spLocks noChangeArrowheads="1"/>
            </p:cNvSpPr>
            <p:nvPr/>
          </p:nvSpPr>
          <p:spPr bwMode="auto">
            <a:xfrm rot="-5400000">
              <a:off x="3264" y="2064"/>
              <a:ext cx="672" cy="19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52" name="Rectangle 40"/>
            <p:cNvSpPr>
              <a:spLocks noChangeArrowheads="1"/>
            </p:cNvSpPr>
            <p:nvPr/>
          </p:nvSpPr>
          <p:spPr bwMode="auto">
            <a:xfrm>
              <a:off x="3696" y="2496"/>
              <a:ext cx="720"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53" name="Rectangle 41"/>
            <p:cNvSpPr>
              <a:spLocks noChangeArrowheads="1"/>
            </p:cNvSpPr>
            <p:nvPr/>
          </p:nvSpPr>
          <p:spPr bwMode="auto">
            <a:xfrm>
              <a:off x="3696" y="2593"/>
              <a:ext cx="720" cy="95"/>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54" name="Rectangle 42"/>
            <p:cNvSpPr>
              <a:spLocks noChangeArrowheads="1"/>
            </p:cNvSpPr>
            <p:nvPr/>
          </p:nvSpPr>
          <p:spPr bwMode="auto">
            <a:xfrm>
              <a:off x="3696" y="2688"/>
              <a:ext cx="720"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55" name="Rectangle 43"/>
            <p:cNvSpPr>
              <a:spLocks noChangeArrowheads="1"/>
            </p:cNvSpPr>
            <p:nvPr/>
          </p:nvSpPr>
          <p:spPr bwMode="auto">
            <a:xfrm>
              <a:off x="4416" y="1824"/>
              <a:ext cx="144"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6" name="Group 44"/>
          <p:cNvGrpSpPr>
            <a:grpSpLocks/>
          </p:cNvGrpSpPr>
          <p:nvPr/>
        </p:nvGrpSpPr>
        <p:grpSpPr bwMode="auto">
          <a:xfrm>
            <a:off x="7623175" y="4051300"/>
            <a:ext cx="1233488" cy="1730375"/>
            <a:chOff x="4656" y="1680"/>
            <a:chExt cx="1008" cy="1296"/>
          </a:xfrm>
        </p:grpSpPr>
        <p:sp>
          <p:nvSpPr>
            <p:cNvPr id="525357" name="Rectangle 45"/>
            <p:cNvSpPr>
              <a:spLocks noChangeArrowheads="1"/>
            </p:cNvSpPr>
            <p:nvPr/>
          </p:nvSpPr>
          <p:spPr bwMode="auto">
            <a:xfrm>
              <a:off x="4848" y="2016"/>
              <a:ext cx="672"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479" name="Text Box 46"/>
            <p:cNvSpPr txBox="1">
              <a:spLocks noChangeArrowheads="1"/>
            </p:cNvSpPr>
            <p:nvPr/>
          </p:nvSpPr>
          <p:spPr bwMode="auto">
            <a:xfrm>
              <a:off x="4847" y="1680"/>
              <a:ext cx="6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dirty="0">
                  <a:solidFill>
                    <a:srgbClr val="006699"/>
                  </a:solidFill>
                  <a:latin typeface="Abadi MT Condensed Light" pitchFamily="34" charset="0"/>
                </a:rPr>
                <a:t>Production Plans</a:t>
              </a:r>
            </a:p>
          </p:txBody>
        </p:sp>
        <p:sp>
          <p:nvSpPr>
            <p:cNvPr id="525359" name="Rectangle 47"/>
            <p:cNvSpPr>
              <a:spLocks noChangeArrowheads="1"/>
            </p:cNvSpPr>
            <p:nvPr/>
          </p:nvSpPr>
          <p:spPr bwMode="auto">
            <a:xfrm>
              <a:off x="4848" y="1680"/>
              <a:ext cx="672" cy="33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9481" name="Text Box 48"/>
            <p:cNvSpPr txBox="1">
              <a:spLocks noChangeArrowheads="1"/>
            </p:cNvSpPr>
            <p:nvPr/>
          </p:nvSpPr>
          <p:spPr bwMode="auto">
            <a:xfrm rot="-5400000">
              <a:off x="4437" y="2235"/>
              <a:ext cx="67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algn="ctr" eaLnBrk="0" fontAlgn="base" hangingPunct="0">
                <a:spcBef>
                  <a:spcPct val="0"/>
                </a:spcBef>
                <a:spcAft>
                  <a:spcPct val="0"/>
                </a:spcAft>
                <a:defRPr sz="2000" i="1">
                  <a:solidFill>
                    <a:schemeClr val="tx1"/>
                  </a:solidFill>
                  <a:latin typeface="Times New Roman" pitchFamily="18" charset="0"/>
                </a:defRPr>
              </a:lvl6pPr>
              <a:lvl7pPr marL="2971800" indent="-228600" algn="ctr" eaLnBrk="0" fontAlgn="base" hangingPunct="0">
                <a:spcBef>
                  <a:spcPct val="0"/>
                </a:spcBef>
                <a:spcAft>
                  <a:spcPct val="0"/>
                </a:spcAft>
                <a:defRPr sz="2000" i="1">
                  <a:solidFill>
                    <a:schemeClr val="tx1"/>
                  </a:solidFill>
                  <a:latin typeface="Times New Roman" pitchFamily="18" charset="0"/>
                </a:defRPr>
              </a:lvl7pPr>
              <a:lvl8pPr marL="3429000" indent="-228600" algn="ctr" eaLnBrk="0" fontAlgn="base" hangingPunct="0">
                <a:spcBef>
                  <a:spcPct val="0"/>
                </a:spcBef>
                <a:spcAft>
                  <a:spcPct val="0"/>
                </a:spcAft>
                <a:defRPr sz="2000" i="1">
                  <a:solidFill>
                    <a:schemeClr val="tx1"/>
                  </a:solidFill>
                  <a:latin typeface="Times New Roman" pitchFamily="18" charset="0"/>
                </a:defRPr>
              </a:lvl8pPr>
              <a:lvl9pPr marL="3886200" indent="-228600" algn="ctr" eaLnBrk="0" fontAlgn="base" hangingPunct="0">
                <a:spcBef>
                  <a:spcPct val="0"/>
                </a:spcBef>
                <a:spcAft>
                  <a:spcPct val="0"/>
                </a:spcAft>
                <a:defRPr sz="2000" i="1">
                  <a:solidFill>
                    <a:schemeClr val="tx1"/>
                  </a:solidFill>
                  <a:latin typeface="Times New Roman" pitchFamily="18" charset="0"/>
                </a:defRPr>
              </a:lvl9pPr>
            </a:lstStyle>
            <a:p>
              <a:pPr>
                <a:spcBef>
                  <a:spcPct val="50000"/>
                </a:spcBef>
              </a:pPr>
              <a:r>
                <a:rPr lang="en-US" sz="800" b="1" i="0">
                  <a:solidFill>
                    <a:srgbClr val="006699"/>
                  </a:solidFill>
                  <a:latin typeface="Abadi MT Condensed Light" pitchFamily="34" charset="0"/>
                </a:rPr>
                <a:t>Materials</a:t>
              </a:r>
              <a:r>
                <a:rPr lang="en-US" sz="1200" b="1" i="0">
                  <a:solidFill>
                    <a:srgbClr val="006699"/>
                  </a:solidFill>
                  <a:latin typeface="Abadi MT Condensed Light" pitchFamily="34" charset="0"/>
                </a:rPr>
                <a:t>...</a:t>
              </a:r>
            </a:p>
          </p:txBody>
        </p:sp>
        <p:sp>
          <p:nvSpPr>
            <p:cNvPr id="525361" name="Rectangle 49"/>
            <p:cNvSpPr>
              <a:spLocks noChangeArrowheads="1"/>
            </p:cNvSpPr>
            <p:nvPr/>
          </p:nvSpPr>
          <p:spPr bwMode="auto">
            <a:xfrm rot="-5400000">
              <a:off x="4416" y="2256"/>
              <a:ext cx="672" cy="19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62" name="Rectangle 50"/>
            <p:cNvSpPr>
              <a:spLocks noChangeArrowheads="1"/>
            </p:cNvSpPr>
            <p:nvPr/>
          </p:nvSpPr>
          <p:spPr bwMode="auto">
            <a:xfrm>
              <a:off x="4848" y="2688"/>
              <a:ext cx="672"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63" name="Rectangle 51"/>
            <p:cNvSpPr>
              <a:spLocks noChangeArrowheads="1"/>
            </p:cNvSpPr>
            <p:nvPr/>
          </p:nvSpPr>
          <p:spPr bwMode="auto">
            <a:xfrm>
              <a:off x="4848" y="2785"/>
              <a:ext cx="672" cy="95"/>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64" name="Rectangle 52"/>
            <p:cNvSpPr>
              <a:spLocks noChangeArrowheads="1"/>
            </p:cNvSpPr>
            <p:nvPr/>
          </p:nvSpPr>
          <p:spPr bwMode="auto">
            <a:xfrm>
              <a:off x="4848" y="2880"/>
              <a:ext cx="672" cy="96"/>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65" name="Rectangle 53"/>
            <p:cNvSpPr>
              <a:spLocks noChangeArrowheads="1"/>
            </p:cNvSpPr>
            <p:nvPr/>
          </p:nvSpPr>
          <p:spPr bwMode="auto">
            <a:xfrm>
              <a:off x="5520" y="2016"/>
              <a:ext cx="144" cy="672"/>
            </a:xfrm>
            <a:prstGeom prst="rect">
              <a:avLst/>
            </a:prstGeom>
            <a:noFill/>
            <a:ln w="2857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7" name="Group 54"/>
          <p:cNvGrpSpPr>
            <a:grpSpLocks/>
          </p:cNvGrpSpPr>
          <p:nvPr/>
        </p:nvGrpSpPr>
        <p:grpSpPr bwMode="auto">
          <a:xfrm>
            <a:off x="2946400" y="2919413"/>
            <a:ext cx="352425" cy="449262"/>
            <a:chOff x="1056" y="1104"/>
            <a:chExt cx="288" cy="336"/>
          </a:xfrm>
        </p:grpSpPr>
        <p:sp>
          <p:nvSpPr>
            <p:cNvPr id="525367" name="Line 55"/>
            <p:cNvSpPr>
              <a:spLocks noChangeShapeType="1"/>
            </p:cNvSpPr>
            <p:nvPr/>
          </p:nvSpPr>
          <p:spPr bwMode="auto">
            <a:xfrm>
              <a:off x="1344" y="1104"/>
              <a:ext cx="0" cy="336"/>
            </a:xfrm>
            <a:prstGeom prst="line">
              <a:avLst/>
            </a:prstGeom>
            <a:noFill/>
            <a:ln w="38100">
              <a:solidFill>
                <a:srgbClr val="99CC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68" name="Line 56"/>
            <p:cNvSpPr>
              <a:spLocks noChangeShapeType="1"/>
            </p:cNvSpPr>
            <p:nvPr/>
          </p:nvSpPr>
          <p:spPr bwMode="auto">
            <a:xfrm>
              <a:off x="1056" y="1104"/>
              <a:ext cx="288" cy="0"/>
            </a:xfrm>
            <a:prstGeom prst="line">
              <a:avLst/>
            </a:prstGeom>
            <a:noFill/>
            <a:ln w="38100">
              <a:solidFill>
                <a:srgbClr val="99CC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8" name="Group 57"/>
          <p:cNvGrpSpPr>
            <a:grpSpLocks/>
          </p:cNvGrpSpPr>
          <p:nvPr/>
        </p:nvGrpSpPr>
        <p:grpSpPr bwMode="auto">
          <a:xfrm>
            <a:off x="4348163" y="3224213"/>
            <a:ext cx="352425" cy="449262"/>
            <a:chOff x="1056" y="1104"/>
            <a:chExt cx="288" cy="336"/>
          </a:xfrm>
        </p:grpSpPr>
        <p:sp>
          <p:nvSpPr>
            <p:cNvPr id="525370" name="Line 58"/>
            <p:cNvSpPr>
              <a:spLocks noChangeShapeType="1"/>
            </p:cNvSpPr>
            <p:nvPr/>
          </p:nvSpPr>
          <p:spPr bwMode="auto">
            <a:xfrm>
              <a:off x="1344" y="1104"/>
              <a:ext cx="0" cy="336"/>
            </a:xfrm>
            <a:prstGeom prst="line">
              <a:avLst/>
            </a:prstGeom>
            <a:noFill/>
            <a:ln w="38100">
              <a:solidFill>
                <a:srgbClr val="99CC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71" name="Line 59"/>
            <p:cNvSpPr>
              <a:spLocks noChangeShapeType="1"/>
            </p:cNvSpPr>
            <p:nvPr/>
          </p:nvSpPr>
          <p:spPr bwMode="auto">
            <a:xfrm>
              <a:off x="1056" y="1104"/>
              <a:ext cx="288" cy="0"/>
            </a:xfrm>
            <a:prstGeom prst="line">
              <a:avLst/>
            </a:prstGeom>
            <a:noFill/>
            <a:ln w="38100">
              <a:solidFill>
                <a:srgbClr val="99CC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9" name="Group 60"/>
          <p:cNvGrpSpPr>
            <a:grpSpLocks/>
          </p:cNvGrpSpPr>
          <p:nvPr/>
        </p:nvGrpSpPr>
        <p:grpSpPr bwMode="auto">
          <a:xfrm>
            <a:off x="5781675" y="3592513"/>
            <a:ext cx="352425" cy="450850"/>
            <a:chOff x="1056" y="1104"/>
            <a:chExt cx="288" cy="336"/>
          </a:xfrm>
        </p:grpSpPr>
        <p:sp>
          <p:nvSpPr>
            <p:cNvPr id="525373" name="Line 61"/>
            <p:cNvSpPr>
              <a:spLocks noChangeShapeType="1"/>
            </p:cNvSpPr>
            <p:nvPr/>
          </p:nvSpPr>
          <p:spPr bwMode="auto">
            <a:xfrm>
              <a:off x="1344" y="1104"/>
              <a:ext cx="0" cy="336"/>
            </a:xfrm>
            <a:prstGeom prst="line">
              <a:avLst/>
            </a:prstGeom>
            <a:noFill/>
            <a:ln w="38100">
              <a:solidFill>
                <a:srgbClr val="99CC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74" name="Line 62"/>
            <p:cNvSpPr>
              <a:spLocks noChangeShapeType="1"/>
            </p:cNvSpPr>
            <p:nvPr/>
          </p:nvSpPr>
          <p:spPr bwMode="auto">
            <a:xfrm>
              <a:off x="1056" y="1104"/>
              <a:ext cx="288" cy="0"/>
            </a:xfrm>
            <a:prstGeom prst="line">
              <a:avLst/>
            </a:prstGeom>
            <a:noFill/>
            <a:ln w="38100">
              <a:solidFill>
                <a:srgbClr val="99CC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0" name="Group 63"/>
          <p:cNvGrpSpPr>
            <a:grpSpLocks/>
          </p:cNvGrpSpPr>
          <p:nvPr/>
        </p:nvGrpSpPr>
        <p:grpSpPr bwMode="auto">
          <a:xfrm>
            <a:off x="7310438" y="3929063"/>
            <a:ext cx="352425" cy="450850"/>
            <a:chOff x="1056" y="1104"/>
            <a:chExt cx="288" cy="336"/>
          </a:xfrm>
        </p:grpSpPr>
        <p:sp>
          <p:nvSpPr>
            <p:cNvPr id="525376" name="Line 64"/>
            <p:cNvSpPr>
              <a:spLocks noChangeShapeType="1"/>
            </p:cNvSpPr>
            <p:nvPr/>
          </p:nvSpPr>
          <p:spPr bwMode="auto">
            <a:xfrm>
              <a:off x="1344" y="1104"/>
              <a:ext cx="0" cy="336"/>
            </a:xfrm>
            <a:prstGeom prst="line">
              <a:avLst/>
            </a:prstGeom>
            <a:noFill/>
            <a:ln w="38100">
              <a:solidFill>
                <a:srgbClr val="99CC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25377" name="Line 65"/>
            <p:cNvSpPr>
              <a:spLocks noChangeShapeType="1"/>
            </p:cNvSpPr>
            <p:nvPr/>
          </p:nvSpPr>
          <p:spPr bwMode="auto">
            <a:xfrm>
              <a:off x="1056" y="1104"/>
              <a:ext cx="288" cy="0"/>
            </a:xfrm>
            <a:prstGeom prst="line">
              <a:avLst/>
            </a:prstGeom>
            <a:noFill/>
            <a:ln w="38100">
              <a:solidFill>
                <a:srgbClr val="99CC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25380" name="Text Box 68"/>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
        <p:nvSpPr>
          <p:cNvPr id="13" name="Slide Number Placeholder 12"/>
          <p:cNvSpPr>
            <a:spLocks noGrp="1"/>
          </p:cNvSpPr>
          <p:nvPr>
            <p:ph type="sldNum" sz="quarter" idx="11"/>
          </p:nvPr>
        </p:nvSpPr>
        <p:spPr/>
        <p:txBody>
          <a:bodyPr/>
          <a:lstStyle/>
          <a:p>
            <a:pPr>
              <a:defRPr/>
            </a:pPr>
            <a:fld id="{711F65EB-6557-4ED5-9A86-97C36D31871B}" type="slidenum">
              <a:rPr lang="en-US" smtClean="0"/>
              <a:pPr>
                <a:defRPr/>
              </a:pPr>
              <a:t>31</a:t>
            </a:fld>
            <a:endParaRPr lang="en-US"/>
          </a:p>
        </p:txBody>
      </p:sp>
      <p:sp>
        <p:nvSpPr>
          <p:cNvPr id="14" name="Footer Placeholder 13"/>
          <p:cNvSpPr>
            <a:spLocks noGrp="1"/>
          </p:cNvSpPr>
          <p:nvPr>
            <p:ph type="ftr" sz="quarter" idx="12"/>
          </p:nvPr>
        </p:nvSpPr>
        <p:spPr>
          <a:xfrm>
            <a:off x="1765300" y="6381751"/>
            <a:ext cx="2895600" cy="336549"/>
          </a:xfrm>
        </p:spPr>
        <p:txBody>
          <a:bodyPr/>
          <a:lstStyle/>
          <a:p>
            <a:r>
              <a:rPr lang="en-US" smtClean="0"/>
              <a:t>Dr. Mohammad O. Hamdan</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nodeType="afterGroup">
                            <p:stCondLst>
                              <p:cond delay="500"/>
                            </p:stCondLst>
                            <p:childTnLst>
                              <p:par>
                                <p:cTn id="41" presetID="9"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CA">
                <a:cs typeface="Times New Roman" pitchFamily="18" charset="0"/>
              </a:rPr>
              <a:t>Benefits Of Adopting QFD </a:t>
            </a:r>
            <a:endParaRPr lang="en-US">
              <a:cs typeface="Times New Roman" pitchFamily="18" charset="0"/>
            </a:endParaRPr>
          </a:p>
        </p:txBody>
      </p:sp>
      <p:sp>
        <p:nvSpPr>
          <p:cNvPr id="78851" name="Rectangle 3"/>
          <p:cNvSpPr>
            <a:spLocks noGrp="1" noChangeArrowheads="1"/>
          </p:cNvSpPr>
          <p:nvPr>
            <p:ph type="body" idx="1"/>
          </p:nvPr>
        </p:nvSpPr>
        <p:spPr/>
        <p:txBody>
          <a:bodyPr/>
          <a:lstStyle/>
          <a:p>
            <a:r>
              <a:rPr lang="en-CA">
                <a:cs typeface="Times New Roman" pitchFamily="18" charset="0"/>
              </a:rPr>
              <a:t>Reduced time to market</a:t>
            </a:r>
            <a:r>
              <a:rPr lang="en-US"/>
              <a:t> </a:t>
            </a:r>
          </a:p>
          <a:p>
            <a:r>
              <a:rPr lang="en-CA">
                <a:cs typeface="Times New Roman" pitchFamily="18" charset="0"/>
              </a:rPr>
              <a:t>Reduction in design changes </a:t>
            </a:r>
          </a:p>
          <a:p>
            <a:r>
              <a:rPr lang="en-CA">
                <a:cs typeface="Times New Roman" pitchFamily="18" charset="0"/>
              </a:rPr>
              <a:t>Decreased design and manufacturing costs </a:t>
            </a:r>
          </a:p>
          <a:p>
            <a:r>
              <a:rPr lang="en-CA">
                <a:cs typeface="Times New Roman" pitchFamily="18" charset="0"/>
              </a:rPr>
              <a:t>Improved quality </a:t>
            </a:r>
          </a:p>
          <a:p>
            <a:r>
              <a:rPr lang="en-CA">
                <a:cs typeface="Times New Roman" pitchFamily="18" charset="0"/>
              </a:rPr>
              <a:t>Increased customer satisfaction</a:t>
            </a:r>
            <a:r>
              <a:rPr lang="en-US">
                <a:cs typeface="Times New Roman" pitchFamily="18" charset="0"/>
              </a:rPr>
              <a:t> </a:t>
            </a:r>
          </a:p>
        </p:txBody>
      </p:sp>
      <p:sp>
        <p:nvSpPr>
          <p:cNvPr id="4" name="Text Box 68"/>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QFD</a:t>
            </a:r>
            <a:endParaRPr lang="en-US" sz="1600" b="1" dirty="0">
              <a:effectLst>
                <a:outerShdw blurRad="38100" dist="38100" dir="2700000" algn="tl">
                  <a:srgbClr val="C0C0C0"/>
                </a:outerShdw>
              </a:effectLst>
              <a:latin typeface="Arial Narrow" pitchFamily="34" charset="0"/>
              <a:cs typeface="Arial" charset="0"/>
            </a:endParaRPr>
          </a:p>
        </p:txBody>
      </p:sp>
    </p:spTree>
    <p:extLst>
      <p:ext uri="{BB962C8B-B14F-4D97-AF65-F5344CB8AC3E}">
        <p14:creationId xmlns:p14="http://schemas.microsoft.com/office/powerpoint/2010/main" val="3504046263"/>
      </p:ext>
    </p:extLst>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smtClean="0"/>
              <a:t>Ethics &amp; the early stages of design</a:t>
            </a:r>
          </a:p>
        </p:txBody>
      </p:sp>
      <p:sp>
        <p:nvSpPr>
          <p:cNvPr id="23555" name="Rectangle 3"/>
          <p:cNvSpPr>
            <a:spLocks noGrp="1" noChangeArrowheads="1"/>
          </p:cNvSpPr>
          <p:nvPr>
            <p:ph type="body" idx="1"/>
          </p:nvPr>
        </p:nvSpPr>
        <p:spPr>
          <a:xfrm>
            <a:off x="1828801" y="1611313"/>
            <a:ext cx="7006106" cy="4765675"/>
          </a:xfrm>
        </p:spPr>
        <p:txBody>
          <a:bodyPr/>
          <a:lstStyle/>
          <a:p>
            <a:pPr>
              <a:lnSpc>
                <a:spcPct val="80000"/>
              </a:lnSpc>
              <a:spcAft>
                <a:spcPct val="35000"/>
              </a:spcAft>
            </a:pPr>
            <a:r>
              <a:rPr lang="en-US" sz="2000" dirty="0" smtClean="0"/>
              <a:t>Try to identify what ethical issues could arise during the requirements and specifications stage of the design process.</a:t>
            </a:r>
          </a:p>
          <a:p>
            <a:pPr>
              <a:lnSpc>
                <a:spcPct val="80000"/>
              </a:lnSpc>
              <a:spcAft>
                <a:spcPct val="35000"/>
              </a:spcAft>
            </a:pPr>
            <a:r>
              <a:rPr lang="en-US" sz="2000" dirty="0" smtClean="0"/>
              <a:t>Discuss ethical issues related to the QFD.</a:t>
            </a:r>
          </a:p>
          <a:p>
            <a:pPr>
              <a:lnSpc>
                <a:spcPct val="80000"/>
              </a:lnSpc>
              <a:spcAft>
                <a:spcPct val="35000"/>
              </a:spcAft>
            </a:pPr>
            <a:r>
              <a:rPr lang="en-US" sz="2000" dirty="0" smtClean="0"/>
              <a:t>In </a:t>
            </a:r>
            <a:r>
              <a:rPr lang="en-US" sz="2000" dirty="0"/>
              <a:t>your groups, identify and list these </a:t>
            </a:r>
            <a:r>
              <a:rPr lang="en-US" sz="2000" dirty="0" smtClean="0"/>
              <a:t>down.</a:t>
            </a:r>
            <a:endParaRPr lang="en-US" sz="2000" dirty="0"/>
          </a:p>
          <a:p>
            <a:pPr>
              <a:lnSpc>
                <a:spcPct val="80000"/>
              </a:lnSpc>
              <a:spcAft>
                <a:spcPct val="35000"/>
              </a:spcAft>
            </a:pPr>
            <a:endParaRPr lang="en-US" sz="2000" dirty="0" smtClean="0"/>
          </a:p>
        </p:txBody>
      </p:sp>
      <p:sp>
        <p:nvSpPr>
          <p:cNvPr id="536580" name="Text Box 4"/>
          <p:cNvSpPr txBox="1">
            <a:spLocks noChangeArrowheads="1"/>
          </p:cNvSpPr>
          <p:nvPr/>
        </p:nvSpPr>
        <p:spPr bwMode="auto">
          <a:xfrm>
            <a:off x="223838" y="1362075"/>
            <a:ext cx="1392237" cy="5326063"/>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Importance of Design</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Difficulty of Design</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Identifying Customers</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Conventional Design</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smtClean="0">
                <a:solidFill>
                  <a:schemeClr val="folHlink"/>
                </a:solidFill>
                <a:effectLst>
                  <a:outerShdw blurRad="38100" dist="38100" dir="2700000" algn="tl">
                    <a:srgbClr val="C0C0C0"/>
                  </a:outerShdw>
                </a:effectLst>
                <a:latin typeface="Arial Narrow" pitchFamily="34" charset="0"/>
                <a:cs typeface="Arial" charset="0"/>
              </a:rPr>
              <a:t>QFD</a:t>
            </a:r>
            <a:endParaRPr lang="en-US" sz="1600" b="1" dirty="0">
              <a:solidFill>
                <a:schemeClr val="folHlink"/>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33</a:t>
            </a:fld>
            <a:endParaRPr lang="en-US"/>
          </a:p>
        </p:txBody>
      </p:sp>
    </p:spTree>
    <p:extLst>
      <p:ext uri="{BB962C8B-B14F-4D97-AF65-F5344CB8AC3E}">
        <p14:creationId xmlns:p14="http://schemas.microsoft.com/office/powerpoint/2010/main" val="1873204873"/>
      </p:ext>
    </p:extLst>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smtClean="0"/>
              <a:t>Ethics &amp; the early stages of design</a:t>
            </a:r>
          </a:p>
        </p:txBody>
      </p:sp>
      <p:sp>
        <p:nvSpPr>
          <p:cNvPr id="23555" name="Rectangle 3"/>
          <p:cNvSpPr>
            <a:spLocks noGrp="1" noChangeArrowheads="1"/>
          </p:cNvSpPr>
          <p:nvPr>
            <p:ph type="body" idx="1"/>
          </p:nvPr>
        </p:nvSpPr>
        <p:spPr>
          <a:xfrm>
            <a:off x="1755307" y="1143707"/>
            <a:ext cx="7006106" cy="5714293"/>
          </a:xfrm>
        </p:spPr>
        <p:txBody>
          <a:bodyPr/>
          <a:lstStyle/>
          <a:p>
            <a:pPr marL="0" indent="0">
              <a:lnSpc>
                <a:spcPct val="150000"/>
              </a:lnSpc>
              <a:spcBef>
                <a:spcPts val="600"/>
              </a:spcBef>
              <a:spcAft>
                <a:spcPct val="35000"/>
              </a:spcAft>
              <a:buNone/>
            </a:pPr>
            <a:r>
              <a:rPr lang="en-US" sz="2000" dirty="0" smtClean="0">
                <a:solidFill>
                  <a:srgbClr val="FF0000"/>
                </a:solidFill>
              </a:rPr>
              <a:t>Ethics Case Study: An engineering working on designing an automobile. The engineer used QFD method to evaluate the product and come up with the most important specification in design. He found out that “providing robust engine” ranked </a:t>
            </a: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 </a:t>
            </a:r>
            <a:r>
              <a:rPr lang="en-US" sz="2000" dirty="0" smtClean="0">
                <a:solidFill>
                  <a:srgbClr val="FF0000"/>
                </a:solidFill>
              </a:rPr>
              <a:t>and “Allow smooth transmission” ranked </a:t>
            </a:r>
            <a:r>
              <a:rPr lang="en-US" sz="2000" dirty="0" smtClean="0">
                <a:solidFill>
                  <a:srgbClr val="FF0000"/>
                </a:solidFill>
              </a:rPr>
              <a:t>2</a:t>
            </a:r>
            <a:r>
              <a:rPr lang="en-US" sz="2000" baseline="30000" dirty="0" smtClean="0">
                <a:solidFill>
                  <a:srgbClr val="FF0000"/>
                </a:solidFill>
              </a:rPr>
              <a:t>nd</a:t>
            </a:r>
            <a:r>
              <a:rPr lang="en-US" sz="2000" dirty="0" smtClean="0">
                <a:solidFill>
                  <a:srgbClr val="FF0000"/>
                </a:solidFill>
              </a:rPr>
              <a:t> </a:t>
            </a:r>
            <a:r>
              <a:rPr lang="en-US" sz="2000" dirty="0" smtClean="0">
                <a:solidFill>
                  <a:srgbClr val="FF0000"/>
                </a:solidFill>
              </a:rPr>
              <a:t>during QFD study. The engineer works for transmission department and have been asked by the CEO </a:t>
            </a:r>
            <a:r>
              <a:rPr lang="en-US" sz="1800" dirty="0" smtClean="0">
                <a:solidFill>
                  <a:srgbClr val="FF0000"/>
                </a:solidFill>
              </a:rPr>
              <a:t>(</a:t>
            </a:r>
            <a:r>
              <a:rPr lang="en-US" sz="1800" dirty="0"/>
              <a:t>chief executive officer </a:t>
            </a:r>
            <a:r>
              <a:rPr lang="en-US" sz="1800" dirty="0" smtClean="0"/>
              <a:t>)</a:t>
            </a:r>
            <a:r>
              <a:rPr lang="en-US" sz="2000" dirty="0" smtClean="0">
                <a:solidFill>
                  <a:srgbClr val="FF0000"/>
                </a:solidFill>
              </a:rPr>
              <a:t>of </a:t>
            </a:r>
            <a:r>
              <a:rPr lang="en-US" sz="2000" dirty="0" smtClean="0">
                <a:solidFill>
                  <a:srgbClr val="FF0000"/>
                </a:solidFill>
              </a:rPr>
              <a:t>the company to modify the numbers so the QFD lead to redesign of the of transmission.</a:t>
            </a:r>
          </a:p>
          <a:p>
            <a:pPr marL="457200" indent="-457200">
              <a:lnSpc>
                <a:spcPct val="80000"/>
              </a:lnSpc>
              <a:spcAft>
                <a:spcPct val="35000"/>
              </a:spcAft>
              <a:buFont typeface="+mj-lt"/>
              <a:buAutoNum type="arabicParenR"/>
            </a:pPr>
            <a:r>
              <a:rPr lang="en-US" sz="2000" dirty="0" smtClean="0">
                <a:solidFill>
                  <a:srgbClr val="FF0000"/>
                </a:solidFill>
              </a:rPr>
              <a:t>What is the ethical dilemma to the engineer and the CEO?</a:t>
            </a:r>
          </a:p>
          <a:p>
            <a:pPr marL="457200" indent="-457200">
              <a:lnSpc>
                <a:spcPct val="80000"/>
              </a:lnSpc>
              <a:spcAft>
                <a:spcPct val="35000"/>
              </a:spcAft>
              <a:buFont typeface="+mj-lt"/>
              <a:buAutoNum type="arabicParenR"/>
            </a:pPr>
            <a:r>
              <a:rPr lang="en-US" sz="2000" dirty="0" smtClean="0">
                <a:solidFill>
                  <a:srgbClr val="FF0000"/>
                </a:solidFill>
              </a:rPr>
              <a:t>What the claim should be for the engineer and the CEO?</a:t>
            </a:r>
          </a:p>
          <a:p>
            <a:pPr marL="457200" indent="-457200">
              <a:lnSpc>
                <a:spcPct val="80000"/>
              </a:lnSpc>
              <a:spcAft>
                <a:spcPct val="35000"/>
              </a:spcAft>
              <a:buFont typeface="+mj-lt"/>
              <a:buAutoNum type="arabicParenR"/>
            </a:pPr>
            <a:r>
              <a:rPr lang="en-US" sz="2000" dirty="0" smtClean="0">
                <a:solidFill>
                  <a:srgbClr val="FF0000"/>
                </a:solidFill>
              </a:rPr>
              <a:t>What moral frameworks and NSPE code that support your answer.</a:t>
            </a:r>
          </a:p>
          <a:p>
            <a:pPr>
              <a:lnSpc>
                <a:spcPct val="80000"/>
              </a:lnSpc>
              <a:spcAft>
                <a:spcPct val="35000"/>
              </a:spcAft>
            </a:pPr>
            <a:endParaRPr lang="en-US" sz="2400" dirty="0"/>
          </a:p>
          <a:p>
            <a:pPr>
              <a:lnSpc>
                <a:spcPct val="80000"/>
              </a:lnSpc>
              <a:spcAft>
                <a:spcPct val="35000"/>
              </a:spcAft>
            </a:pPr>
            <a:endParaRPr lang="en-US" sz="2400" dirty="0" smtClean="0"/>
          </a:p>
        </p:txBody>
      </p:sp>
      <p:sp>
        <p:nvSpPr>
          <p:cNvPr id="536580" name="Text Box 4"/>
          <p:cNvSpPr txBox="1">
            <a:spLocks noChangeArrowheads="1"/>
          </p:cNvSpPr>
          <p:nvPr/>
        </p:nvSpPr>
        <p:spPr bwMode="auto">
          <a:xfrm>
            <a:off x="223838" y="1362075"/>
            <a:ext cx="1392237" cy="5326063"/>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Importance of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Difficulty of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Identifying Customers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Conventional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QFD</a:t>
            </a:r>
            <a:endParaRPr lang="en-US" sz="1600" b="1" dirty="0">
              <a:solidFill>
                <a:schemeClr val="folHlink"/>
              </a:solidFill>
              <a:effectLst>
                <a:outerShdw blurRad="38100" dist="38100" dir="2700000" algn="tl">
                  <a:srgbClr val="C0C0C0"/>
                </a:outerShdw>
              </a:effectLst>
              <a:latin typeface="Arial Narrow" pitchFamily="34" charset="0"/>
              <a:cs typeface="Arial" charset="0"/>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34</a:t>
            </a:fld>
            <a:endParaRPr lang="en-US"/>
          </a:p>
        </p:txBody>
      </p:sp>
    </p:spTree>
  </p:cSld>
  <p:clrMapOvr>
    <a:masterClrMapping/>
  </p:clrMapOvr>
  <p:transition>
    <p:wipe dir="u"/>
  </p:transition>
  <p:timing>
    <p:tnLst>
      <p:par>
        <p:cTn id="1" dur="indefinite" restart="never" nodeType="tmRoot"/>
      </p:par>
    </p:tnLst>
    <p:bldLst>
      <p:bldP spid="2355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Further Reading and References</a:t>
            </a:r>
          </a:p>
        </p:txBody>
      </p:sp>
      <p:sp>
        <p:nvSpPr>
          <p:cNvPr id="24579" name="Rectangle 3"/>
          <p:cNvSpPr>
            <a:spLocks noGrp="1" noChangeArrowheads="1"/>
          </p:cNvSpPr>
          <p:nvPr>
            <p:ph type="body" idx="1"/>
          </p:nvPr>
        </p:nvSpPr>
        <p:spPr/>
        <p:txBody>
          <a:bodyPr/>
          <a:lstStyle/>
          <a:p>
            <a:pPr>
              <a:spcAft>
                <a:spcPct val="35000"/>
              </a:spcAft>
            </a:pPr>
            <a:r>
              <a:rPr lang="en-US" sz="2000" dirty="0">
                <a:hlinkClick r:id="rId2"/>
              </a:rPr>
              <a:t>http://</a:t>
            </a:r>
            <a:r>
              <a:rPr lang="en-US" sz="2000" dirty="0" smtClean="0">
                <a:hlinkClick r:id="rId2"/>
              </a:rPr>
              <a:t>www.clemson.edu/ces/cedar/images/6/6e/Systematic_Design_Process.pdf</a:t>
            </a:r>
            <a:endParaRPr lang="en-US" sz="2000" dirty="0" smtClean="0"/>
          </a:p>
          <a:p>
            <a:pPr>
              <a:spcAft>
                <a:spcPct val="35000"/>
              </a:spcAft>
            </a:pPr>
            <a:r>
              <a:rPr lang="en-US" sz="2000" dirty="0" smtClean="0">
                <a:hlinkClick r:id="rId3"/>
              </a:rPr>
              <a:t>http</a:t>
            </a:r>
            <a:r>
              <a:rPr lang="en-US" sz="2000" dirty="0">
                <a:hlinkClick r:id="rId3"/>
              </a:rPr>
              <a:t>://</a:t>
            </a:r>
            <a:r>
              <a:rPr lang="en-US" sz="2000" dirty="0" smtClean="0">
                <a:hlinkClick r:id="rId3"/>
              </a:rPr>
              <a:t>www.sciencebuddies.org/engineering-design-process/engineering-design-process-steps.shtml#theengineeringdesignprocess</a:t>
            </a:r>
            <a:endParaRPr lang="en-US" sz="2000" dirty="0" smtClean="0"/>
          </a:p>
          <a:p>
            <a:pPr>
              <a:spcAft>
                <a:spcPct val="35000"/>
              </a:spcAft>
            </a:pPr>
            <a:r>
              <a:rPr lang="en-US" sz="2000" dirty="0" smtClean="0"/>
              <a:t>For QFD: </a:t>
            </a:r>
            <a:r>
              <a:rPr lang="en-US" sz="2000" dirty="0" smtClean="0">
                <a:hlinkClick r:id="rId4"/>
              </a:rPr>
              <a:t>http</a:t>
            </a:r>
            <a:r>
              <a:rPr lang="en-US" sz="2000" dirty="0">
                <a:hlinkClick r:id="rId4"/>
              </a:rPr>
              <a:t>://www.isixsigma.com/tools-templates/qfd-house-of-quality/quality-function-deployment-competitive-advantage</a:t>
            </a:r>
            <a:r>
              <a:rPr lang="en-US" sz="2000" dirty="0" smtClean="0">
                <a:hlinkClick r:id="rId4"/>
              </a:rPr>
              <a:t>/</a:t>
            </a:r>
            <a:endParaRPr lang="en-US" sz="2000" dirty="0" smtClean="0"/>
          </a:p>
          <a:p>
            <a:pPr>
              <a:spcAft>
                <a:spcPct val="35000"/>
              </a:spcAft>
            </a:pPr>
            <a:r>
              <a:rPr lang="en-US" sz="2000" dirty="0" smtClean="0">
                <a:hlinkClick r:id="rId5"/>
              </a:rPr>
              <a:t>http://en.wikipedia.org/wiki/Engineering_design_process</a:t>
            </a:r>
            <a:endParaRPr lang="en-US" sz="2000" dirty="0" smtClean="0"/>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35</a:t>
            </a:fld>
            <a:endParaRPr lang="en-US"/>
          </a:p>
        </p:txBody>
      </p:sp>
      <p:sp>
        <p:nvSpPr>
          <p:cNvPr id="7" name="Text Box 4"/>
          <p:cNvSpPr txBox="1">
            <a:spLocks noChangeArrowheads="1"/>
          </p:cNvSpPr>
          <p:nvPr/>
        </p:nvSpPr>
        <p:spPr bwMode="auto">
          <a:xfrm>
            <a:off x="223838" y="1362075"/>
            <a:ext cx="1392237" cy="5326063"/>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Importance of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Difficulty of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Identifying Customers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Conventional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QFD</a:t>
            </a:r>
            <a:endParaRPr lang="en-US" sz="1600" b="1" dirty="0">
              <a:solidFill>
                <a:schemeClr val="folHlink"/>
              </a:solidFill>
              <a:effectLst>
                <a:outerShdw blurRad="38100" dist="38100" dir="2700000" algn="tl">
                  <a:srgbClr val="C0C0C0"/>
                </a:outerShdw>
              </a:effectLst>
              <a:latin typeface="Arial Narrow" pitchFamily="34" charset="0"/>
              <a:cs typeface="Arial" charset="0"/>
            </a:endParaRPr>
          </a:p>
        </p:txBody>
      </p:sp>
    </p:spTree>
  </p:cSld>
  <p:clrMapOvr>
    <a:masterClrMapping/>
  </p:clrMapOvr>
  <p:transition>
    <p:wipe dir="u"/>
  </p:transition>
  <p:timing>
    <p:tnLst>
      <p:par>
        <p:cTn id="1" dur="indefinite" restart="never" nodeType="tmRoot"/>
      </p:par>
    </p:tnLst>
    <p:bldLst>
      <p:bldP spid="2457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GB" smtClean="0"/>
              <a:t>Conclusions</a:t>
            </a:r>
            <a:endParaRPr lang="en-US" smtClean="0"/>
          </a:p>
        </p:txBody>
      </p:sp>
      <p:sp>
        <p:nvSpPr>
          <p:cNvPr id="482307" name="Rectangle 3"/>
          <p:cNvSpPr>
            <a:spLocks noGrp="1" noChangeArrowheads="1"/>
          </p:cNvSpPr>
          <p:nvPr>
            <p:ph idx="1"/>
          </p:nvPr>
        </p:nvSpPr>
        <p:spPr/>
        <p:txBody>
          <a:bodyPr/>
          <a:lstStyle/>
          <a:p>
            <a:pPr>
              <a:lnSpc>
                <a:spcPct val="90000"/>
              </a:lnSpc>
              <a:spcAft>
                <a:spcPct val="25000"/>
              </a:spcAft>
              <a:buFontTx/>
              <a:buNone/>
            </a:pPr>
            <a:r>
              <a:rPr lang="en-GB" sz="1800" b="1" dirty="0" smtClean="0"/>
              <a:t>You should now be able to:</a:t>
            </a:r>
          </a:p>
          <a:p>
            <a:pPr>
              <a:lnSpc>
                <a:spcPct val="90000"/>
              </a:lnSpc>
              <a:spcAft>
                <a:spcPct val="25000"/>
              </a:spcAft>
            </a:pPr>
            <a:r>
              <a:rPr lang="en-GB" sz="1800" dirty="0" smtClean="0"/>
              <a:t>Understand the importance and challenges of design</a:t>
            </a:r>
          </a:p>
          <a:p>
            <a:pPr>
              <a:lnSpc>
                <a:spcPct val="90000"/>
              </a:lnSpc>
              <a:spcAft>
                <a:spcPct val="30000"/>
              </a:spcAft>
            </a:pPr>
            <a:r>
              <a:rPr lang="en-GB" sz="1800" dirty="0" smtClean="0"/>
              <a:t>Appreciate the difference between conventional and systematic design</a:t>
            </a:r>
          </a:p>
          <a:p>
            <a:pPr>
              <a:lnSpc>
                <a:spcPct val="90000"/>
              </a:lnSpc>
              <a:spcAft>
                <a:spcPct val="30000"/>
              </a:spcAft>
            </a:pPr>
            <a:r>
              <a:rPr lang="en-GB" sz="1800" dirty="0" smtClean="0"/>
              <a:t>Describe the systematic design process</a:t>
            </a:r>
          </a:p>
          <a:p>
            <a:pPr>
              <a:lnSpc>
                <a:spcPct val="90000"/>
              </a:lnSpc>
              <a:spcAft>
                <a:spcPct val="30000"/>
              </a:spcAft>
            </a:pPr>
            <a:r>
              <a:rPr lang="en-GB" sz="1800" dirty="0" smtClean="0"/>
              <a:t>Identify all types of Customers and their requirements </a:t>
            </a:r>
          </a:p>
          <a:p>
            <a:pPr>
              <a:lnSpc>
                <a:spcPct val="90000"/>
              </a:lnSpc>
              <a:spcAft>
                <a:spcPct val="30000"/>
              </a:spcAft>
            </a:pPr>
            <a:r>
              <a:rPr lang="en-GB" sz="1800" dirty="0" smtClean="0"/>
              <a:t>Identify engineering specifications and constraints</a:t>
            </a:r>
          </a:p>
          <a:p>
            <a:pPr>
              <a:lnSpc>
                <a:spcPct val="90000"/>
              </a:lnSpc>
              <a:spcAft>
                <a:spcPct val="30000"/>
              </a:spcAft>
            </a:pPr>
            <a:r>
              <a:rPr lang="en-GB" sz="1800" dirty="0" smtClean="0"/>
              <a:t>Create a stage 1 ‘QFD’ Chart and calculate the importance ratings</a:t>
            </a:r>
          </a:p>
          <a:p>
            <a:pPr>
              <a:lnSpc>
                <a:spcPct val="90000"/>
              </a:lnSpc>
              <a:spcAft>
                <a:spcPct val="30000"/>
              </a:spcAft>
            </a:pPr>
            <a:r>
              <a:rPr lang="en-GB" sz="1800" dirty="0" smtClean="0"/>
              <a:t>Understand that the design process is there to help you but it will not make the design for you.</a:t>
            </a:r>
          </a:p>
          <a:p>
            <a:pPr>
              <a:lnSpc>
                <a:spcPct val="90000"/>
              </a:lnSpc>
              <a:spcAft>
                <a:spcPct val="30000"/>
              </a:spcAft>
            </a:pPr>
            <a:r>
              <a:rPr lang="en-GB" sz="1800" dirty="0" smtClean="0"/>
              <a:t>Your problem solving skills and creativity are STILL NEEDED!</a:t>
            </a:r>
          </a:p>
          <a:p>
            <a:pPr>
              <a:lnSpc>
                <a:spcPct val="90000"/>
              </a:lnSpc>
              <a:spcAft>
                <a:spcPct val="30000"/>
              </a:spcAft>
            </a:pPr>
            <a:endParaRPr lang="en-US" sz="1800" dirty="0" smtClean="0"/>
          </a:p>
          <a:p>
            <a:pPr>
              <a:lnSpc>
                <a:spcPct val="90000"/>
              </a:lnSpc>
            </a:pPr>
            <a:endParaRPr lang="en-US" sz="1800" dirty="0" smtClean="0"/>
          </a:p>
        </p:txBody>
      </p:sp>
      <p:sp>
        <p:nvSpPr>
          <p:cNvPr id="4" name="Slide Number Placeholder 3"/>
          <p:cNvSpPr>
            <a:spLocks noGrp="1"/>
          </p:cNvSpPr>
          <p:nvPr>
            <p:ph type="sldNum" sz="quarter" idx="11"/>
          </p:nvPr>
        </p:nvSpPr>
        <p:spPr/>
        <p:txBody>
          <a:bodyPr/>
          <a:lstStyle/>
          <a:p>
            <a:pPr>
              <a:defRPr/>
            </a:pPr>
            <a:fld id="{26954BA0-1C14-4100-BC8D-BC602F4B005F}" type="slidenum">
              <a:rPr lang="en-US" smtClean="0"/>
              <a:pPr>
                <a:defRPr/>
              </a:pPr>
              <a:t>36</a:t>
            </a:fld>
            <a:endParaRPr lang="en-US"/>
          </a:p>
        </p:txBody>
      </p:sp>
      <p:sp>
        <p:nvSpPr>
          <p:cNvPr id="482310" name="Text Box 6"/>
          <p:cNvSpPr txBox="1">
            <a:spLocks noChangeArrowheads="1"/>
          </p:cNvSpPr>
          <p:nvPr/>
        </p:nvSpPr>
        <p:spPr bwMode="auto">
          <a:xfrm>
            <a:off x="223838" y="1362075"/>
            <a:ext cx="1392237" cy="5326063"/>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Importance of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Difficulty of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Identifying Customers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Conventional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chemeClr val="folHlink"/>
                </a:solidFill>
                <a:effectLst>
                  <a:outerShdw blurRad="38100" dist="38100" dir="2700000" algn="tl">
                    <a:srgbClr val="C0C0C0"/>
                  </a:outerShdw>
                </a:effectLst>
                <a:latin typeface="Arial Narrow" pitchFamily="34" charset="0"/>
                <a:cs typeface="Arial" charset="0"/>
              </a:rPr>
              <a:t>QFD</a:t>
            </a:r>
            <a:endParaRPr lang="en-US" sz="1600" b="1" dirty="0">
              <a:solidFill>
                <a:schemeClr val="folHlink"/>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2306"/>
                                        </p:tgtEl>
                                        <p:attrNameLst>
                                          <p:attrName>style.visibility</p:attrName>
                                        </p:attrNameLst>
                                      </p:cBhvr>
                                      <p:to>
                                        <p:strVal val="visible"/>
                                      </p:to>
                                    </p:set>
                                    <p:anim calcmode="lin" valueType="num">
                                      <p:cBhvr additive="base">
                                        <p:cTn id="7" dur="500" fill="hold"/>
                                        <p:tgtEl>
                                          <p:spTgt spid="482306"/>
                                        </p:tgtEl>
                                        <p:attrNameLst>
                                          <p:attrName>ppt_x</p:attrName>
                                        </p:attrNameLst>
                                      </p:cBhvr>
                                      <p:tavLst>
                                        <p:tav tm="0">
                                          <p:val>
                                            <p:strVal val="#ppt_x"/>
                                          </p:val>
                                        </p:tav>
                                        <p:tav tm="100000">
                                          <p:val>
                                            <p:strVal val="#ppt_x"/>
                                          </p:val>
                                        </p:tav>
                                      </p:tavLst>
                                    </p:anim>
                                    <p:anim calcmode="lin" valueType="num">
                                      <p:cBhvr additive="base">
                                        <p:cTn id="8" dur="500" fill="hold"/>
                                        <p:tgtEl>
                                          <p:spTgt spid="4823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82307">
                                            <p:txEl>
                                              <p:pRg st="0" end="0"/>
                                            </p:txEl>
                                          </p:spTgt>
                                        </p:tgtEl>
                                        <p:attrNameLst>
                                          <p:attrName>style.visibility</p:attrName>
                                        </p:attrNameLst>
                                      </p:cBhvr>
                                      <p:to>
                                        <p:strVal val="visible"/>
                                      </p:to>
                                    </p:set>
                                    <p:animEffect transition="in" filter="dissolve">
                                      <p:cBhvr>
                                        <p:cTn id="13" dur="500"/>
                                        <p:tgtEl>
                                          <p:spTgt spid="48230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82307">
                                            <p:txEl>
                                              <p:pRg st="1" end="1"/>
                                            </p:txEl>
                                          </p:spTgt>
                                        </p:tgtEl>
                                        <p:attrNameLst>
                                          <p:attrName>style.visibility</p:attrName>
                                        </p:attrNameLst>
                                      </p:cBhvr>
                                      <p:to>
                                        <p:strVal val="visible"/>
                                      </p:to>
                                    </p:set>
                                    <p:animEffect transition="in" filter="dissolve">
                                      <p:cBhvr>
                                        <p:cTn id="18" dur="500"/>
                                        <p:tgtEl>
                                          <p:spTgt spid="48230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82307">
                                            <p:txEl>
                                              <p:pRg st="2" end="2"/>
                                            </p:txEl>
                                          </p:spTgt>
                                        </p:tgtEl>
                                        <p:attrNameLst>
                                          <p:attrName>style.visibility</p:attrName>
                                        </p:attrNameLst>
                                      </p:cBhvr>
                                      <p:to>
                                        <p:strVal val="visible"/>
                                      </p:to>
                                    </p:set>
                                    <p:animEffect transition="in" filter="dissolve">
                                      <p:cBhvr>
                                        <p:cTn id="23" dur="500"/>
                                        <p:tgtEl>
                                          <p:spTgt spid="4823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82307">
                                            <p:txEl>
                                              <p:pRg st="3" end="3"/>
                                            </p:txEl>
                                          </p:spTgt>
                                        </p:tgtEl>
                                        <p:attrNameLst>
                                          <p:attrName>style.visibility</p:attrName>
                                        </p:attrNameLst>
                                      </p:cBhvr>
                                      <p:to>
                                        <p:strVal val="visible"/>
                                      </p:to>
                                    </p:set>
                                    <p:animEffect transition="in" filter="dissolve">
                                      <p:cBhvr>
                                        <p:cTn id="28" dur="500"/>
                                        <p:tgtEl>
                                          <p:spTgt spid="48230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82307">
                                            <p:txEl>
                                              <p:pRg st="4" end="4"/>
                                            </p:txEl>
                                          </p:spTgt>
                                        </p:tgtEl>
                                        <p:attrNameLst>
                                          <p:attrName>style.visibility</p:attrName>
                                        </p:attrNameLst>
                                      </p:cBhvr>
                                      <p:to>
                                        <p:strVal val="visible"/>
                                      </p:to>
                                    </p:set>
                                    <p:animEffect transition="in" filter="dissolve">
                                      <p:cBhvr>
                                        <p:cTn id="33" dur="500"/>
                                        <p:tgtEl>
                                          <p:spTgt spid="48230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82307">
                                            <p:txEl>
                                              <p:pRg st="5" end="5"/>
                                            </p:txEl>
                                          </p:spTgt>
                                        </p:tgtEl>
                                        <p:attrNameLst>
                                          <p:attrName>style.visibility</p:attrName>
                                        </p:attrNameLst>
                                      </p:cBhvr>
                                      <p:to>
                                        <p:strVal val="visible"/>
                                      </p:to>
                                    </p:set>
                                    <p:animEffect transition="in" filter="dissolve">
                                      <p:cBhvr>
                                        <p:cTn id="38" dur="500"/>
                                        <p:tgtEl>
                                          <p:spTgt spid="48230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82307">
                                            <p:txEl>
                                              <p:pRg st="6" end="6"/>
                                            </p:txEl>
                                          </p:spTgt>
                                        </p:tgtEl>
                                        <p:attrNameLst>
                                          <p:attrName>style.visibility</p:attrName>
                                        </p:attrNameLst>
                                      </p:cBhvr>
                                      <p:to>
                                        <p:strVal val="visible"/>
                                      </p:to>
                                    </p:set>
                                    <p:animEffect transition="in" filter="dissolve">
                                      <p:cBhvr>
                                        <p:cTn id="43" dur="500"/>
                                        <p:tgtEl>
                                          <p:spTgt spid="482307">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82307">
                                            <p:txEl>
                                              <p:pRg st="7" end="7"/>
                                            </p:txEl>
                                          </p:spTgt>
                                        </p:tgtEl>
                                        <p:attrNameLst>
                                          <p:attrName>style.visibility</p:attrName>
                                        </p:attrNameLst>
                                      </p:cBhvr>
                                      <p:to>
                                        <p:strVal val="visible"/>
                                      </p:to>
                                    </p:set>
                                    <p:animEffect transition="in" filter="dissolve">
                                      <p:cBhvr>
                                        <p:cTn id="48" dur="500"/>
                                        <p:tgtEl>
                                          <p:spTgt spid="482307">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82307">
                                            <p:txEl>
                                              <p:pRg st="8" end="8"/>
                                            </p:txEl>
                                          </p:spTgt>
                                        </p:tgtEl>
                                        <p:attrNameLst>
                                          <p:attrName>style.visibility</p:attrName>
                                        </p:attrNameLst>
                                      </p:cBhvr>
                                      <p:to>
                                        <p:strVal val="visible"/>
                                      </p:to>
                                    </p:set>
                                    <p:animEffect transition="in" filter="dissolve">
                                      <p:cBhvr>
                                        <p:cTn id="53" dur="500"/>
                                        <p:tgtEl>
                                          <p:spTgt spid="482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autoUpdateAnimBg="0"/>
      <p:bldP spid="48230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54592"/>
            <a:ext cx="8229600" cy="1143000"/>
          </a:xfrm>
          <a:noFill/>
          <a:ln/>
        </p:spPr>
        <p:txBody>
          <a:bodyPr/>
          <a:lstStyle/>
          <a:p>
            <a:r>
              <a:rPr lang="en-US" altLang="en-US" dirty="0" err="1"/>
              <a:t>QFD</a:t>
            </a:r>
            <a:r>
              <a:rPr lang="en-US" altLang="en-US" dirty="0"/>
              <a:t> Summary</a:t>
            </a:r>
          </a:p>
        </p:txBody>
      </p:sp>
      <p:sp>
        <p:nvSpPr>
          <p:cNvPr id="67587" name="Rectangle 3"/>
          <p:cNvSpPr>
            <a:spLocks noGrp="1" noChangeArrowheads="1"/>
          </p:cNvSpPr>
          <p:nvPr>
            <p:ph type="body" idx="1"/>
          </p:nvPr>
        </p:nvSpPr>
        <p:spPr>
          <a:xfrm>
            <a:off x="457200" y="1219200"/>
            <a:ext cx="8610600" cy="4114800"/>
          </a:xfrm>
          <a:noFill/>
          <a:ln/>
        </p:spPr>
        <p:txBody>
          <a:bodyPr/>
          <a:lstStyle/>
          <a:p>
            <a:r>
              <a:rPr lang="en-US" altLang="en-US" sz="2800"/>
              <a:t>Orderly Way Of Obtaining Information &amp; Presenting It</a:t>
            </a:r>
          </a:p>
          <a:p>
            <a:r>
              <a:rPr lang="en-US" altLang="en-US" sz="2800"/>
              <a:t>Shorter Product Development Cycle</a:t>
            </a:r>
          </a:p>
          <a:p>
            <a:r>
              <a:rPr lang="en-US" altLang="en-US" sz="2800"/>
              <a:t>Considerably Reduced Start-Up Costs</a:t>
            </a:r>
          </a:p>
          <a:p>
            <a:r>
              <a:rPr lang="en-US" altLang="en-US" sz="2800"/>
              <a:t>Fewer Engineering Changes</a:t>
            </a:r>
          </a:p>
          <a:p>
            <a:r>
              <a:rPr lang="en-US" altLang="en-US" sz="2800"/>
              <a:t>Reduced Chance Of Oversights During Design Process</a:t>
            </a:r>
          </a:p>
          <a:p>
            <a:r>
              <a:rPr lang="en-US" altLang="en-US" sz="2800"/>
              <a:t>Environment Of Teamwork</a:t>
            </a:r>
          </a:p>
          <a:p>
            <a:r>
              <a:rPr lang="en-US" altLang="en-US" sz="2800"/>
              <a:t>Consensus Decisions</a:t>
            </a:r>
          </a:p>
          <a:p>
            <a:r>
              <a:rPr lang="en-US" altLang="en-US" sz="2800"/>
              <a:t>Preserves Everything In Writing</a:t>
            </a:r>
          </a:p>
        </p:txBody>
      </p:sp>
    </p:spTree>
    <p:extLst>
      <p:ext uri="{BB962C8B-B14F-4D97-AF65-F5344CB8AC3E}">
        <p14:creationId xmlns:p14="http://schemas.microsoft.com/office/powerpoint/2010/main" val="258277377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Advanced Example</a:t>
            </a:r>
            <a:endParaRPr lang="en-US" dirty="0"/>
          </a:p>
        </p:txBody>
      </p:sp>
      <p:sp>
        <p:nvSpPr>
          <p:cNvPr id="4" name="Slide Number Placeholder 3"/>
          <p:cNvSpPr>
            <a:spLocks noGrp="1"/>
          </p:cNvSpPr>
          <p:nvPr>
            <p:ph type="sldNum" sz="quarter" idx="11"/>
          </p:nvPr>
        </p:nvSpPr>
        <p:spPr/>
        <p:txBody>
          <a:bodyPr/>
          <a:lstStyle/>
          <a:p>
            <a:pPr>
              <a:defRPr/>
            </a:pPr>
            <a:fld id="{85A93E0C-4A07-4FA8-8456-8F892097E582}" type="slidenum">
              <a:rPr lang="en-US" smtClean="0"/>
              <a:pPr>
                <a:defRPr/>
              </a:pPr>
              <a:t>38</a:t>
            </a:fld>
            <a:endParaRPr lang="en-US"/>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365161"/>
            <a:ext cx="8124825" cy="501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6487"/>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Last Lecture</a:t>
            </a:r>
            <a:endParaRPr lang="en-US" dirty="0"/>
          </a:p>
        </p:txBody>
      </p:sp>
      <p:sp>
        <p:nvSpPr>
          <p:cNvPr id="3" name="Content Placeholder 2"/>
          <p:cNvSpPr>
            <a:spLocks noGrp="1"/>
          </p:cNvSpPr>
          <p:nvPr>
            <p:ph idx="1"/>
          </p:nvPr>
        </p:nvSpPr>
        <p:spPr/>
        <p:txBody>
          <a:bodyPr/>
          <a:lstStyle/>
          <a:p>
            <a:r>
              <a:rPr lang="en-US" sz="2400" dirty="0" smtClean="0"/>
              <a:t>Why Design is important?</a:t>
            </a:r>
          </a:p>
          <a:p>
            <a:r>
              <a:rPr lang="en-US" sz="2400" dirty="0" smtClean="0"/>
              <a:t>Why Design is difficult?</a:t>
            </a:r>
          </a:p>
          <a:p>
            <a:r>
              <a:rPr lang="en-US" sz="2400" dirty="0" smtClean="0"/>
              <a:t>What are the Design Schools of thoughts?</a:t>
            </a:r>
          </a:p>
          <a:p>
            <a:r>
              <a:rPr lang="en-US" sz="2400" dirty="0" smtClean="0"/>
              <a:t>What are the pitfalls </a:t>
            </a:r>
            <a:r>
              <a:rPr lang="en-US" sz="2400" dirty="0"/>
              <a:t>of </a:t>
            </a:r>
            <a:r>
              <a:rPr lang="en-US" sz="2400" dirty="0" smtClean="0"/>
              <a:t>classical Brainstorming?</a:t>
            </a:r>
          </a:p>
          <a:p>
            <a:endParaRPr lang="en-US" sz="2400" dirty="0" smtClean="0"/>
          </a:p>
          <a:p>
            <a:r>
              <a:rPr lang="en-US" sz="2400" dirty="0" smtClean="0"/>
              <a:t>Answer by </a:t>
            </a:r>
            <a:r>
              <a:rPr lang="en-US" sz="2400" dirty="0" smtClean="0">
                <a:solidFill>
                  <a:srgbClr val="000000"/>
                </a:solidFill>
              </a:rPr>
              <a:t>True</a:t>
            </a:r>
            <a:r>
              <a:rPr lang="en-US" sz="2400" dirty="0" smtClean="0"/>
              <a:t> or </a:t>
            </a:r>
            <a:r>
              <a:rPr lang="en-US" sz="2400" dirty="0" smtClean="0">
                <a:solidFill>
                  <a:srgbClr val="000000"/>
                </a:solidFill>
              </a:rPr>
              <a:t>False</a:t>
            </a:r>
            <a:r>
              <a:rPr lang="en-US" sz="2400" dirty="0" smtClean="0"/>
              <a:t>:</a:t>
            </a:r>
            <a:endParaRPr lang="en-US" sz="2400" dirty="0"/>
          </a:p>
          <a:p>
            <a:pPr lvl="1"/>
            <a:r>
              <a:rPr lang="en-US" sz="2000" dirty="0" smtClean="0"/>
              <a:t>[      ] The customers of a product are only the </a:t>
            </a:r>
            <a:r>
              <a:rPr lang="en-US" sz="2000" dirty="0" smtClean="0">
                <a:solidFill>
                  <a:srgbClr val="FF0000"/>
                </a:solidFill>
              </a:rPr>
              <a:t>end-users</a:t>
            </a:r>
            <a:r>
              <a:rPr lang="en-US" sz="2000" dirty="0" smtClean="0"/>
              <a:t>.</a:t>
            </a:r>
          </a:p>
          <a:p>
            <a:pPr lvl="1"/>
            <a:r>
              <a:rPr lang="en-US" sz="2000" dirty="0" smtClean="0"/>
              <a:t>[      ] Conventional design has more </a:t>
            </a:r>
            <a:r>
              <a:rPr lang="en-US" sz="2000" dirty="0"/>
              <a:t>opportunities for weakness </a:t>
            </a:r>
            <a:r>
              <a:rPr lang="en-US" sz="2000" dirty="0" smtClean="0">
                <a:solidFill>
                  <a:srgbClr val="FF0000"/>
                </a:solidFill>
              </a:rPr>
              <a:t>Identification.</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pPr>
              <a:defRPr/>
            </a:pPr>
            <a:fld id="{85A93E0C-4A07-4FA8-8456-8F892097E582}" type="slidenum">
              <a:rPr lang="en-US" smtClean="0"/>
              <a:pPr>
                <a:defRPr/>
              </a:pPr>
              <a:t>4</a:t>
            </a:fld>
            <a:endParaRPr lang="en-US"/>
          </a:p>
        </p:txBody>
      </p:sp>
      <p:sp>
        <p:nvSpPr>
          <p:cNvPr id="5" name="Footer Placeholder 4"/>
          <p:cNvSpPr>
            <a:spLocks noGrp="1"/>
          </p:cNvSpPr>
          <p:nvPr>
            <p:ph type="ftr" sz="quarter" idx="12"/>
          </p:nvPr>
        </p:nvSpPr>
        <p:spPr/>
        <p:txBody>
          <a:bodyPr/>
          <a:lstStyle/>
          <a:p>
            <a:r>
              <a:rPr lang="en-US" i="0" dirty="0" smtClean="0">
                <a:solidFill>
                  <a:srgbClr val="FF0000"/>
                </a:solidFill>
              </a:rPr>
              <a:t>Dr. Mohammad O. Hamdan</a:t>
            </a:r>
            <a:endParaRPr lang="en-US" i="0" dirty="0">
              <a:solidFill>
                <a:srgbClr val="FF0000"/>
              </a:solidFill>
            </a:endParaRPr>
          </a:p>
        </p:txBody>
      </p:sp>
      <p:sp>
        <p:nvSpPr>
          <p:cNvPr id="6" name="Text Box 7"/>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Tree>
    <p:extLst>
      <p:ext uri="{BB962C8B-B14F-4D97-AF65-F5344CB8AC3E}">
        <p14:creationId xmlns:p14="http://schemas.microsoft.com/office/powerpoint/2010/main" val="1577730774"/>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20" name="Rectangle 8"/>
          <p:cNvSpPr>
            <a:spLocks noChangeArrowheads="1"/>
          </p:cNvSpPr>
          <p:nvPr/>
        </p:nvSpPr>
        <p:spPr bwMode="auto">
          <a:xfrm>
            <a:off x="1835377" y="1552575"/>
            <a:ext cx="3792691" cy="955675"/>
          </a:xfrm>
          <a:prstGeom prst="rect">
            <a:avLst/>
          </a:prstGeom>
          <a:solidFill>
            <a:schemeClr val="hlink"/>
          </a:solidFill>
          <a:ln w="2857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9715" name="Rectangle 3"/>
          <p:cNvSpPr>
            <a:spLocks noGrp="1" noChangeArrowheads="1"/>
          </p:cNvSpPr>
          <p:nvPr>
            <p:ph type="body" idx="1"/>
          </p:nvPr>
        </p:nvSpPr>
        <p:spPr>
          <a:xfrm>
            <a:off x="1847158" y="1584325"/>
            <a:ext cx="4591050" cy="2876550"/>
          </a:xfrm>
        </p:spPr>
        <p:txBody>
          <a:bodyPr/>
          <a:lstStyle/>
          <a:p>
            <a:pPr marL="457200" indent="-457200">
              <a:buFont typeface="+mj-lt"/>
              <a:buAutoNum type="arabicParenR"/>
            </a:pPr>
            <a:r>
              <a:rPr lang="en-GB" sz="2400" dirty="0" smtClean="0"/>
              <a:t>Requirements</a:t>
            </a:r>
          </a:p>
          <a:p>
            <a:pPr marL="457200" indent="-457200">
              <a:buFont typeface="+mj-lt"/>
              <a:buAutoNum type="arabicParenR"/>
            </a:pPr>
            <a:r>
              <a:rPr lang="en-GB" sz="2400" dirty="0" smtClean="0"/>
              <a:t>Specifications</a:t>
            </a:r>
          </a:p>
          <a:p>
            <a:pPr marL="457200" indent="-457200">
              <a:buFont typeface="+mj-lt"/>
              <a:buAutoNum type="arabicParenR"/>
            </a:pPr>
            <a:r>
              <a:rPr lang="en-GB" sz="2400" dirty="0" smtClean="0"/>
              <a:t>Conceptual Design</a:t>
            </a:r>
          </a:p>
          <a:p>
            <a:pPr marL="457200" indent="-457200">
              <a:buFont typeface="+mj-lt"/>
              <a:buAutoNum type="arabicParenR"/>
            </a:pPr>
            <a:r>
              <a:rPr lang="en-GB" sz="2400" dirty="0" smtClean="0"/>
              <a:t>Embodiment Design</a:t>
            </a:r>
          </a:p>
          <a:p>
            <a:pPr marL="457200" indent="-457200">
              <a:buFont typeface="+mj-lt"/>
              <a:buAutoNum type="arabicParenR"/>
            </a:pPr>
            <a:r>
              <a:rPr lang="en-GB" sz="2400" dirty="0" smtClean="0"/>
              <a:t>Detailed Design</a:t>
            </a:r>
          </a:p>
          <a:p>
            <a:pPr marL="0" indent="0">
              <a:buNone/>
            </a:pPr>
            <a:endParaRPr lang="en-GB" sz="2400" dirty="0" smtClean="0"/>
          </a:p>
          <a:p>
            <a:pPr marL="0" indent="0">
              <a:buNone/>
            </a:pPr>
            <a:r>
              <a:rPr lang="en-GB" sz="1800" dirty="0" err="1" smtClean="0"/>
              <a:t>QFD</a:t>
            </a:r>
            <a:r>
              <a:rPr lang="en-GB" sz="1800" dirty="0"/>
              <a:t>: Quality function deployment </a:t>
            </a:r>
            <a:endParaRPr lang="en-GB" sz="1800" dirty="0" smtClean="0"/>
          </a:p>
          <a:p>
            <a:pPr marL="457200" indent="-457200">
              <a:buFont typeface="+mj-lt"/>
              <a:buAutoNum type="arabicParenR"/>
            </a:pPr>
            <a:endParaRPr lang="en-GB" sz="2400" dirty="0" smtClean="0">
              <a:latin typeface="Arial Narrow" pitchFamily="34" charset="0"/>
            </a:endParaRPr>
          </a:p>
        </p:txBody>
      </p:sp>
      <p:sp>
        <p:nvSpPr>
          <p:cNvPr id="499716" name="Rectangle 4"/>
          <p:cNvSpPr>
            <a:spLocks noGrp="1" noChangeArrowheads="1"/>
          </p:cNvSpPr>
          <p:nvPr>
            <p:ph type="title"/>
          </p:nvPr>
        </p:nvSpPr>
        <p:spPr>
          <a:xfrm>
            <a:off x="479425" y="125413"/>
            <a:ext cx="7772400" cy="1143000"/>
          </a:xfrm>
        </p:spPr>
        <p:txBody>
          <a:bodyPr/>
          <a:lstStyle/>
          <a:p>
            <a:r>
              <a:rPr lang="en-GB" sz="3200" dirty="0"/>
              <a:t>Systematic </a:t>
            </a:r>
            <a:r>
              <a:rPr lang="en-GB" sz="3200" dirty="0" smtClean="0"/>
              <a:t>Design Process - </a:t>
            </a:r>
            <a:r>
              <a:rPr lang="en-GB" sz="2400" dirty="0" smtClean="0">
                <a:solidFill>
                  <a:srgbClr val="FFFF00"/>
                </a:solidFill>
              </a:rPr>
              <a:t>Steps</a:t>
            </a:r>
          </a:p>
        </p:txBody>
      </p:sp>
      <p:sp>
        <p:nvSpPr>
          <p:cNvPr id="499719" name="Text Box 7"/>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5</a:t>
            </a:fld>
            <a:endParaRPr lang="en-US"/>
          </a:p>
        </p:txBody>
      </p:sp>
      <p:grpSp>
        <p:nvGrpSpPr>
          <p:cNvPr id="8" name="Group 7"/>
          <p:cNvGrpSpPr/>
          <p:nvPr/>
        </p:nvGrpSpPr>
        <p:grpSpPr>
          <a:xfrm>
            <a:off x="5074276" y="1552574"/>
            <a:ext cx="3142444" cy="960793"/>
            <a:chOff x="5074276" y="1552574"/>
            <a:chExt cx="3142444" cy="960793"/>
          </a:xfrm>
        </p:grpSpPr>
        <p:sp>
          <p:nvSpPr>
            <p:cNvPr id="9" name="Right Arrow 8"/>
            <p:cNvSpPr/>
            <p:nvPr/>
          </p:nvSpPr>
          <p:spPr bwMode="auto">
            <a:xfrm>
              <a:off x="5074276" y="1552574"/>
              <a:ext cx="1558344" cy="960793"/>
            </a:xfrm>
            <a:prstGeom prst="rightArrow">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TextBox 9"/>
            <p:cNvSpPr txBox="1"/>
            <p:nvPr/>
          </p:nvSpPr>
          <p:spPr>
            <a:xfrm>
              <a:off x="6542467" y="1629849"/>
              <a:ext cx="1674253" cy="830997"/>
            </a:xfrm>
            <a:prstGeom prst="rect">
              <a:avLst/>
            </a:prstGeom>
            <a:noFill/>
          </p:spPr>
          <p:txBody>
            <a:bodyPr wrap="square" rtlCol="0">
              <a:spAutoFit/>
            </a:bodyPr>
            <a:lstStyle/>
            <a:p>
              <a:r>
                <a:rPr lang="en-US" sz="4800" b="1" i="0" dirty="0" smtClean="0">
                  <a:solidFill>
                    <a:srgbClr val="FF0000"/>
                  </a:solidFill>
                  <a:latin typeface="+mj-lt"/>
                </a:rPr>
                <a:t>QFD</a:t>
              </a:r>
              <a:endParaRPr lang="en-US" sz="4800" b="1" i="0" dirty="0">
                <a:solidFill>
                  <a:srgbClr val="FF0000"/>
                </a:solidFill>
                <a:latin typeface="+mj-lt"/>
              </a:endParaRPr>
            </a:p>
          </p:txBody>
        </p:sp>
      </p:grpSp>
      <p:sp>
        <p:nvSpPr>
          <p:cNvPr id="15" name="Rectangle 44"/>
          <p:cNvSpPr>
            <a:spLocks noChangeArrowheads="1"/>
          </p:cNvSpPr>
          <p:nvPr/>
        </p:nvSpPr>
        <p:spPr bwMode="auto">
          <a:xfrm>
            <a:off x="5345160" y="4469288"/>
            <a:ext cx="939730" cy="695140"/>
          </a:xfrm>
          <a:prstGeom prst="rect">
            <a:avLst/>
          </a:prstGeom>
          <a:solidFill>
            <a:srgbClr val="FFFF99"/>
          </a:solidFill>
          <a:ln w="12700" algn="ctr">
            <a:solidFill>
              <a:schemeClr val="tx1"/>
            </a:solidFill>
            <a:miter lim="800000"/>
            <a:headEnd/>
            <a:tailEnd/>
          </a:ln>
          <a:effectLst/>
        </p:spPr>
        <p:txBody>
          <a:bodyPr wrap="none" anchor="ctr"/>
          <a:lstStyle/>
          <a:p>
            <a:pPr>
              <a:defRPr/>
            </a:pPr>
            <a:r>
              <a:rPr lang="en-US" sz="2400" i="0" dirty="0">
                <a:solidFill>
                  <a:srgbClr val="FF0000"/>
                </a:solidFill>
                <a:latin typeface="+mn-lt"/>
              </a:rPr>
              <a:t>Requirements</a:t>
            </a:r>
          </a:p>
        </p:txBody>
      </p:sp>
      <p:sp>
        <p:nvSpPr>
          <p:cNvPr id="16" name="Rectangle 46"/>
          <p:cNvSpPr>
            <a:spLocks noChangeArrowheads="1"/>
          </p:cNvSpPr>
          <p:nvPr/>
        </p:nvSpPr>
        <p:spPr bwMode="auto">
          <a:xfrm>
            <a:off x="6413677" y="3296993"/>
            <a:ext cx="1913598" cy="1172295"/>
          </a:xfrm>
          <a:prstGeom prst="rect">
            <a:avLst/>
          </a:prstGeom>
          <a:solidFill>
            <a:schemeClr val="bg1">
              <a:lumMod val="95000"/>
            </a:schemeClr>
          </a:solidFill>
          <a:ln w="12700" algn="ctr">
            <a:solidFill>
              <a:schemeClr val="tx1"/>
            </a:solidFill>
            <a:miter lim="800000"/>
            <a:headEnd/>
            <a:tailEnd/>
          </a:ln>
          <a:effectLst/>
        </p:spPr>
        <p:txBody>
          <a:bodyPr wrap="none" anchor="ctr"/>
          <a:lstStyle/>
          <a:p>
            <a:pPr>
              <a:defRPr/>
            </a:pPr>
            <a:r>
              <a:rPr lang="en-US" sz="2400" i="0" dirty="0">
                <a:solidFill>
                  <a:srgbClr val="FF0000"/>
                </a:solidFill>
                <a:latin typeface="+mn-lt"/>
              </a:rPr>
              <a:t>Specifications</a:t>
            </a:r>
          </a:p>
        </p:txBody>
      </p:sp>
      <p:cxnSp>
        <p:nvCxnSpPr>
          <p:cNvPr id="7" name="Straight Arrow Connector 6"/>
          <p:cNvCxnSpPr/>
          <p:nvPr/>
        </p:nvCxnSpPr>
        <p:spPr bwMode="auto">
          <a:xfrm>
            <a:off x="6887733" y="4417772"/>
            <a:ext cx="0" cy="914081"/>
          </a:xfrm>
          <a:prstGeom prst="straightConnector1">
            <a:avLst/>
          </a:prstGeom>
          <a:solidFill>
            <a:schemeClr val="accent1"/>
          </a:solidFill>
          <a:ln w="63500" cap="flat" cmpd="sng" algn="ctr">
            <a:solidFill>
              <a:schemeClr val="tx1"/>
            </a:solidFill>
            <a:prstDash val="solid"/>
            <a:round/>
            <a:headEnd type="triangle" w="med" len="med"/>
            <a:tailEnd type="oval"/>
          </a:ln>
          <a:effectLst/>
        </p:spPr>
      </p:cxnSp>
      <p:grpSp>
        <p:nvGrpSpPr>
          <p:cNvPr id="2" name="Group 1"/>
          <p:cNvGrpSpPr/>
          <p:nvPr/>
        </p:nvGrpSpPr>
        <p:grpSpPr>
          <a:xfrm>
            <a:off x="5345160" y="2324486"/>
            <a:ext cx="3624615" cy="3467704"/>
            <a:chOff x="5345160" y="2324486"/>
            <a:chExt cx="3624615" cy="3467704"/>
          </a:xfrm>
        </p:grpSpPr>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60" y="2324486"/>
              <a:ext cx="3007873" cy="346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12152" y="2735049"/>
              <a:ext cx="3257623" cy="461665"/>
            </a:xfrm>
            <a:prstGeom prst="rect">
              <a:avLst/>
            </a:prstGeom>
          </p:spPr>
          <p:txBody>
            <a:bodyPr wrap="none">
              <a:spAutoFit/>
            </a:bodyPr>
            <a:lstStyle/>
            <a:p>
              <a:r>
                <a:rPr lang="en-GB" sz="2400" i="0" dirty="0" smtClean="0">
                  <a:solidFill>
                    <a:srgbClr val="FF0000"/>
                  </a:solidFill>
                  <a:latin typeface="+mn-lt"/>
                </a:rPr>
                <a:t>Prioritize Specifications</a:t>
              </a:r>
              <a:endParaRPr lang="en-GB" sz="2400" i="0" dirty="0">
                <a:solidFill>
                  <a:srgbClr val="FF000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99716"/>
                                        </p:tgtEl>
                                        <p:attrNameLst>
                                          <p:attrName>style.visibility</p:attrName>
                                        </p:attrNameLst>
                                      </p:cBhvr>
                                      <p:to>
                                        <p:strVal val="visible"/>
                                      </p:to>
                                    </p:set>
                                    <p:anim calcmode="lin" valueType="num">
                                      <p:cBhvr additive="base">
                                        <p:cTn id="7" dur="500" fill="hold"/>
                                        <p:tgtEl>
                                          <p:spTgt spid="499716"/>
                                        </p:tgtEl>
                                        <p:attrNameLst>
                                          <p:attrName>ppt_x</p:attrName>
                                        </p:attrNameLst>
                                      </p:cBhvr>
                                      <p:tavLst>
                                        <p:tav tm="0">
                                          <p:val>
                                            <p:strVal val="#ppt_x"/>
                                          </p:val>
                                        </p:tav>
                                        <p:tav tm="100000">
                                          <p:val>
                                            <p:strVal val="#ppt_x"/>
                                          </p:val>
                                        </p:tav>
                                      </p:tavLst>
                                    </p:anim>
                                    <p:anim calcmode="lin" valueType="num">
                                      <p:cBhvr additive="base">
                                        <p:cTn id="8" dur="500" fill="hold"/>
                                        <p:tgtEl>
                                          <p:spTgt spid="499716"/>
                                        </p:tgtEl>
                                        <p:attrNameLst>
                                          <p:attrName>ppt_y</p:attrName>
                                        </p:attrNameLst>
                                      </p:cBhvr>
                                      <p:tavLst>
                                        <p:tav tm="0">
                                          <p:val>
                                            <p:strVal val="0-#ppt_h/2"/>
                                          </p:val>
                                        </p:tav>
                                        <p:tav tm="100000">
                                          <p:val>
                                            <p:strVal val="#ppt_y"/>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499719">
                                            <p:txEl>
                                              <p:pRg st="0" end="0"/>
                                            </p:txEl>
                                          </p:spTgt>
                                        </p:tgtEl>
                                        <p:attrNameLst>
                                          <p:attrName>ppt_x</p:attrName>
                                          <p:attrName>ppt_y</p:attrName>
                                        </p:attrNameLst>
                                      </p:cBhvr>
                                    </p:animMotion>
                                    <p:animRot by="1500000">
                                      <p:cBhvr>
                                        <p:cTn id="11" dur="125" fill="hold">
                                          <p:stCondLst>
                                            <p:cond delay="0"/>
                                          </p:stCondLst>
                                        </p:cTn>
                                        <p:tgtEl>
                                          <p:spTgt spid="499719">
                                            <p:txEl>
                                              <p:pRg st="0" end="0"/>
                                            </p:txEl>
                                          </p:spTgt>
                                        </p:tgtEl>
                                        <p:attrNameLst>
                                          <p:attrName>r</p:attrName>
                                        </p:attrNameLst>
                                      </p:cBhvr>
                                    </p:animRot>
                                    <p:animRot by="-1500000">
                                      <p:cBhvr>
                                        <p:cTn id="12" dur="125" fill="hold">
                                          <p:stCondLst>
                                            <p:cond delay="125"/>
                                          </p:stCondLst>
                                        </p:cTn>
                                        <p:tgtEl>
                                          <p:spTgt spid="499719">
                                            <p:txEl>
                                              <p:pRg st="0" end="0"/>
                                            </p:txEl>
                                          </p:spTgt>
                                        </p:tgtEl>
                                        <p:attrNameLst>
                                          <p:attrName>r</p:attrName>
                                        </p:attrNameLst>
                                      </p:cBhvr>
                                    </p:animRot>
                                    <p:animRot by="-1500000">
                                      <p:cBhvr>
                                        <p:cTn id="13" dur="125" fill="hold">
                                          <p:stCondLst>
                                            <p:cond delay="250"/>
                                          </p:stCondLst>
                                        </p:cTn>
                                        <p:tgtEl>
                                          <p:spTgt spid="499719">
                                            <p:txEl>
                                              <p:pRg st="0" end="0"/>
                                            </p:txEl>
                                          </p:spTgt>
                                        </p:tgtEl>
                                        <p:attrNameLst>
                                          <p:attrName>r</p:attrName>
                                        </p:attrNameLst>
                                      </p:cBhvr>
                                    </p:animRot>
                                    <p:animRot by="1500000">
                                      <p:cBhvr>
                                        <p:cTn id="14" dur="125" fill="hold">
                                          <p:stCondLst>
                                            <p:cond delay="375"/>
                                          </p:stCondLst>
                                        </p:cTn>
                                        <p:tgtEl>
                                          <p:spTgt spid="499719">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iterate type="lt">
                                    <p:tmPct val="0"/>
                                  </p:iterate>
                                  <p:childTnLst>
                                    <p:set>
                                      <p:cBhvr>
                                        <p:cTn id="18" dur="1" fill="hold">
                                          <p:stCondLst>
                                            <p:cond delay="0"/>
                                          </p:stCondLst>
                                        </p:cTn>
                                        <p:tgtEl>
                                          <p:spTgt spid="499715">
                                            <p:txEl>
                                              <p:pRg st="0" end="0"/>
                                            </p:txEl>
                                          </p:spTgt>
                                        </p:tgtEl>
                                        <p:attrNameLst>
                                          <p:attrName>style.visibility</p:attrName>
                                        </p:attrNameLst>
                                      </p:cBhvr>
                                      <p:to>
                                        <p:strVal val="visible"/>
                                      </p:to>
                                    </p:set>
                                    <p:animEffect transition="in" filter="dissolve">
                                      <p:cBhvr>
                                        <p:cTn id="19" dur="500"/>
                                        <p:tgtEl>
                                          <p:spTgt spid="499715">
                                            <p:txEl>
                                              <p:pRg st="0" end="0"/>
                                            </p:txEl>
                                          </p:spTgt>
                                        </p:tgtEl>
                                      </p:cBhvr>
                                    </p:animEffect>
                                  </p:childTnLst>
                                </p:cTn>
                              </p:par>
                              <p:par>
                                <p:cTn id="20" presetID="9" presetClass="entr" presetSubtype="0" fill="hold" grpId="0" nodeType="withEffect">
                                  <p:stCondLst>
                                    <p:cond delay="0"/>
                                  </p:stCondLst>
                                  <p:iterate type="lt">
                                    <p:tmPct val="0"/>
                                  </p:iterate>
                                  <p:childTnLst>
                                    <p:set>
                                      <p:cBhvr>
                                        <p:cTn id="21" dur="1" fill="hold">
                                          <p:stCondLst>
                                            <p:cond delay="0"/>
                                          </p:stCondLst>
                                        </p:cTn>
                                        <p:tgtEl>
                                          <p:spTgt spid="499715">
                                            <p:txEl>
                                              <p:pRg st="1" end="1"/>
                                            </p:txEl>
                                          </p:spTgt>
                                        </p:tgtEl>
                                        <p:attrNameLst>
                                          <p:attrName>style.visibility</p:attrName>
                                        </p:attrNameLst>
                                      </p:cBhvr>
                                      <p:to>
                                        <p:strVal val="visible"/>
                                      </p:to>
                                    </p:set>
                                    <p:animEffect transition="in" filter="dissolve">
                                      <p:cBhvr>
                                        <p:cTn id="22" dur="500"/>
                                        <p:tgtEl>
                                          <p:spTgt spid="499715">
                                            <p:txEl>
                                              <p:pRg st="1" end="1"/>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99715">
                                            <p:txEl>
                                              <p:pRg st="2" end="2"/>
                                            </p:txEl>
                                          </p:spTgt>
                                        </p:tgtEl>
                                        <p:attrNameLst>
                                          <p:attrName>style.visibility</p:attrName>
                                        </p:attrNameLst>
                                      </p:cBhvr>
                                      <p:to>
                                        <p:strVal val="visible"/>
                                      </p:to>
                                    </p:set>
                                    <p:animEffect transition="in" filter="dissolve">
                                      <p:cBhvr>
                                        <p:cTn id="25" dur="500"/>
                                        <p:tgtEl>
                                          <p:spTgt spid="499715">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99715">
                                            <p:txEl>
                                              <p:pRg st="3" end="3"/>
                                            </p:txEl>
                                          </p:spTgt>
                                        </p:tgtEl>
                                        <p:attrNameLst>
                                          <p:attrName>style.visibility</p:attrName>
                                        </p:attrNameLst>
                                      </p:cBhvr>
                                      <p:to>
                                        <p:strVal val="visible"/>
                                      </p:to>
                                    </p:set>
                                    <p:animEffect transition="in" filter="dissolve">
                                      <p:cBhvr>
                                        <p:cTn id="28" dur="500"/>
                                        <p:tgtEl>
                                          <p:spTgt spid="499715">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99715">
                                            <p:txEl>
                                              <p:pRg st="4" end="4"/>
                                            </p:txEl>
                                          </p:spTgt>
                                        </p:tgtEl>
                                        <p:attrNameLst>
                                          <p:attrName>style.visibility</p:attrName>
                                        </p:attrNameLst>
                                      </p:cBhvr>
                                      <p:to>
                                        <p:strVal val="visible"/>
                                      </p:to>
                                    </p:set>
                                    <p:animEffect transition="in" filter="dissolve">
                                      <p:cBhvr>
                                        <p:cTn id="31" dur="500"/>
                                        <p:tgtEl>
                                          <p:spTgt spid="4997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99715">
                                            <p:txEl>
                                              <p:pRg st="6" end="6"/>
                                            </p:txEl>
                                          </p:spTgt>
                                        </p:tgtEl>
                                        <p:attrNameLst>
                                          <p:attrName>style.visibility</p:attrName>
                                        </p:attrNameLst>
                                      </p:cBhvr>
                                      <p:to>
                                        <p:strVal val="visible"/>
                                      </p:to>
                                    </p:set>
                                    <p:animEffect transition="in" filter="dissolve">
                                      <p:cBhvr>
                                        <p:cTn id="36" dur="500"/>
                                        <p:tgtEl>
                                          <p:spTgt spid="499715">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99720"/>
                                        </p:tgtEl>
                                        <p:attrNameLst>
                                          <p:attrName>style.visibility</p:attrName>
                                        </p:attrNameLst>
                                      </p:cBhvr>
                                      <p:to>
                                        <p:strVal val="visible"/>
                                      </p:to>
                                    </p:set>
                                    <p:anim calcmode="lin" valueType="num">
                                      <p:cBhvr>
                                        <p:cTn id="41" dur="500" fill="hold"/>
                                        <p:tgtEl>
                                          <p:spTgt spid="499720"/>
                                        </p:tgtEl>
                                        <p:attrNameLst>
                                          <p:attrName>ppt_w</p:attrName>
                                        </p:attrNameLst>
                                      </p:cBhvr>
                                      <p:tavLst>
                                        <p:tav tm="0">
                                          <p:val>
                                            <p:fltVal val="0"/>
                                          </p:val>
                                        </p:tav>
                                        <p:tav tm="100000">
                                          <p:val>
                                            <p:strVal val="#ppt_w"/>
                                          </p:val>
                                        </p:tav>
                                      </p:tavLst>
                                    </p:anim>
                                    <p:anim calcmode="lin" valueType="num">
                                      <p:cBhvr>
                                        <p:cTn id="42" dur="500" fill="hold"/>
                                        <p:tgtEl>
                                          <p:spTgt spid="499720"/>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15" presetClass="emph" presetSubtype="0" nodeType="afterEffect">
                                  <p:stCondLst>
                                    <p:cond delay="0"/>
                                  </p:stCondLst>
                                  <p:iterate type="lt">
                                    <p:tmAbs val="25"/>
                                  </p:iterate>
                                  <p:childTnLst>
                                    <p:set>
                                      <p:cBhvr override="childStyle">
                                        <p:cTn id="45" dur="indefinite"/>
                                        <p:tgtEl>
                                          <p:spTgt spid="499715">
                                            <p:txEl>
                                              <p:pRg st="0" end="0"/>
                                            </p:txEl>
                                          </p:spTgt>
                                        </p:tgtEl>
                                        <p:attrNameLst>
                                          <p:attrName>style.fontWeight</p:attrName>
                                        </p:attrNameLst>
                                      </p:cBhvr>
                                      <p:to>
                                        <p:strVal val="bold"/>
                                      </p:to>
                                    </p:set>
                                  </p:childTnLst>
                                </p:cTn>
                              </p:par>
                              <p:par>
                                <p:cTn id="46" presetID="15" presetClass="emph" presetSubtype="0" nodeType="withEffect">
                                  <p:stCondLst>
                                    <p:cond delay="0"/>
                                  </p:stCondLst>
                                  <p:iterate type="lt">
                                    <p:tmAbs val="25"/>
                                  </p:iterate>
                                  <p:childTnLst>
                                    <p:set>
                                      <p:cBhvr override="childStyle">
                                        <p:cTn id="47" dur="indefinite"/>
                                        <p:tgtEl>
                                          <p:spTgt spid="499715">
                                            <p:txEl>
                                              <p:pRg st="1" end="1"/>
                                            </p:txEl>
                                          </p:spTgt>
                                        </p:tgtEl>
                                        <p:attrNameLst>
                                          <p:attrName>style.fontWeight</p:attrName>
                                        </p:attrNameLst>
                                      </p:cBhvr>
                                      <p:to>
                                        <p:strVal val="bold"/>
                                      </p:to>
                                    </p:set>
                                  </p:childTnLst>
                                </p:cTn>
                              </p:par>
                              <p:par>
                                <p:cTn id="48" presetID="36" presetClass="emph" presetSubtype="0" fill="hold" nodeType="withEffect">
                                  <p:stCondLst>
                                    <p:cond delay="0"/>
                                  </p:stCondLst>
                                  <p:iterate type="lt">
                                    <p:tmPct val="10000"/>
                                  </p:iterate>
                                  <p:childTnLst>
                                    <p:animScale>
                                      <p:cBhvr>
                                        <p:cTn id="49" dur="250" autoRev="1" fill="hold">
                                          <p:stCondLst>
                                            <p:cond delay="0"/>
                                          </p:stCondLst>
                                        </p:cTn>
                                        <p:tgtEl>
                                          <p:spTgt spid="499715">
                                            <p:txEl>
                                              <p:pRg st="0" end="0"/>
                                            </p:txEl>
                                          </p:spTgt>
                                        </p:tgtEl>
                                      </p:cBhvr>
                                      <p:to x="80000" y="100000"/>
                                    </p:animScale>
                                    <p:anim by="(#ppt_w*0.10)" calcmode="lin" valueType="num">
                                      <p:cBhvr>
                                        <p:cTn id="50" dur="250" autoRev="1" fill="hold">
                                          <p:stCondLst>
                                            <p:cond delay="0"/>
                                          </p:stCondLst>
                                        </p:cTn>
                                        <p:tgtEl>
                                          <p:spTgt spid="499715">
                                            <p:txEl>
                                              <p:pRg st="0" end="0"/>
                                            </p:txEl>
                                          </p:spTgt>
                                        </p:tgtEl>
                                        <p:attrNameLst>
                                          <p:attrName>ppt_x</p:attrName>
                                        </p:attrNameLst>
                                      </p:cBhvr>
                                    </p:anim>
                                    <p:anim by="(-#ppt_w*0.10)" calcmode="lin" valueType="num">
                                      <p:cBhvr>
                                        <p:cTn id="51" dur="250" autoRev="1" fill="hold">
                                          <p:stCondLst>
                                            <p:cond delay="0"/>
                                          </p:stCondLst>
                                        </p:cTn>
                                        <p:tgtEl>
                                          <p:spTgt spid="499715">
                                            <p:txEl>
                                              <p:pRg st="0" end="0"/>
                                            </p:txEl>
                                          </p:spTgt>
                                        </p:tgtEl>
                                        <p:attrNameLst>
                                          <p:attrName>ppt_y</p:attrName>
                                        </p:attrNameLst>
                                      </p:cBhvr>
                                    </p:anim>
                                    <p:animRot by="-480000">
                                      <p:cBhvr>
                                        <p:cTn id="52" dur="250" autoRev="1" fill="hold">
                                          <p:stCondLst>
                                            <p:cond delay="0"/>
                                          </p:stCondLst>
                                        </p:cTn>
                                        <p:tgtEl>
                                          <p:spTgt spid="499715">
                                            <p:txEl>
                                              <p:pRg st="0" end="0"/>
                                            </p:txEl>
                                          </p:spTgt>
                                        </p:tgtEl>
                                        <p:attrNameLst>
                                          <p:attrName>r</p:attrName>
                                        </p:attrNameLst>
                                      </p:cBhvr>
                                    </p:animRot>
                                  </p:childTnLst>
                                </p:cTn>
                              </p:par>
                              <p:par>
                                <p:cTn id="53" presetID="36" presetClass="emph" presetSubtype="0" fill="hold" nodeType="withEffect">
                                  <p:stCondLst>
                                    <p:cond delay="0"/>
                                  </p:stCondLst>
                                  <p:iterate type="lt">
                                    <p:tmPct val="10000"/>
                                  </p:iterate>
                                  <p:childTnLst>
                                    <p:animScale>
                                      <p:cBhvr>
                                        <p:cTn id="54" dur="250" autoRev="1" fill="hold">
                                          <p:stCondLst>
                                            <p:cond delay="0"/>
                                          </p:stCondLst>
                                        </p:cTn>
                                        <p:tgtEl>
                                          <p:spTgt spid="499715">
                                            <p:txEl>
                                              <p:pRg st="1" end="1"/>
                                            </p:txEl>
                                          </p:spTgt>
                                        </p:tgtEl>
                                      </p:cBhvr>
                                      <p:to x="80000" y="100000"/>
                                    </p:animScale>
                                    <p:anim by="(#ppt_w*0.10)" calcmode="lin" valueType="num">
                                      <p:cBhvr>
                                        <p:cTn id="55" dur="250" autoRev="1" fill="hold">
                                          <p:stCondLst>
                                            <p:cond delay="0"/>
                                          </p:stCondLst>
                                        </p:cTn>
                                        <p:tgtEl>
                                          <p:spTgt spid="499715">
                                            <p:txEl>
                                              <p:pRg st="1" end="1"/>
                                            </p:txEl>
                                          </p:spTgt>
                                        </p:tgtEl>
                                        <p:attrNameLst>
                                          <p:attrName>ppt_x</p:attrName>
                                        </p:attrNameLst>
                                      </p:cBhvr>
                                    </p:anim>
                                    <p:anim by="(-#ppt_w*0.10)" calcmode="lin" valueType="num">
                                      <p:cBhvr>
                                        <p:cTn id="56" dur="250" autoRev="1" fill="hold">
                                          <p:stCondLst>
                                            <p:cond delay="0"/>
                                          </p:stCondLst>
                                        </p:cTn>
                                        <p:tgtEl>
                                          <p:spTgt spid="499715">
                                            <p:txEl>
                                              <p:pRg st="1" end="1"/>
                                            </p:txEl>
                                          </p:spTgt>
                                        </p:tgtEl>
                                        <p:attrNameLst>
                                          <p:attrName>ppt_y</p:attrName>
                                        </p:attrNameLst>
                                      </p:cBhvr>
                                    </p:anim>
                                    <p:animRot by="-480000">
                                      <p:cBhvr>
                                        <p:cTn id="57" dur="250" autoRev="1" fill="hold">
                                          <p:stCondLst>
                                            <p:cond delay="0"/>
                                          </p:stCondLst>
                                        </p:cTn>
                                        <p:tgtEl>
                                          <p:spTgt spid="499715">
                                            <p:txEl>
                                              <p:pRg st="1" end="1"/>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1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2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2000"/>
                                        <p:tgtEl>
                                          <p:spTgt spid="15"/>
                                        </p:tgtEl>
                                      </p:cBhvr>
                                    </p:animEffect>
                                    <p:set>
                                      <p:cBhvr>
                                        <p:cTn id="77" dur="1" fill="hold">
                                          <p:stCondLst>
                                            <p:cond delay="1999"/>
                                          </p:stCondLst>
                                        </p:cTn>
                                        <p:tgtEl>
                                          <p:spTgt spid="1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1000"/>
                                        <p:tgtEl>
                                          <p:spTgt spid="7"/>
                                        </p:tgtEl>
                                      </p:cBhvr>
                                    </p:animEffect>
                                    <p:anim calcmode="lin" valueType="num">
                                      <p:cBhvr>
                                        <p:cTn id="93" dur="1000" fill="hold"/>
                                        <p:tgtEl>
                                          <p:spTgt spid="7"/>
                                        </p:tgtEl>
                                        <p:attrNameLst>
                                          <p:attrName>ppt_x</p:attrName>
                                        </p:attrNameLst>
                                      </p:cBhvr>
                                      <p:tavLst>
                                        <p:tav tm="0">
                                          <p:val>
                                            <p:strVal val="#ppt_x"/>
                                          </p:val>
                                        </p:tav>
                                        <p:tav tm="100000">
                                          <p:val>
                                            <p:strVal val="#ppt_x"/>
                                          </p:val>
                                        </p:tav>
                                      </p:tavLst>
                                    </p:anim>
                                    <p:anim calcmode="lin" valueType="num">
                                      <p:cBhvr>
                                        <p:cTn id="9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20" grpId="0" animBg="1"/>
      <p:bldP spid="499715" grpId="0" uiExpand="1" build="p" bldLvl="3" autoUpdateAnimBg="0"/>
      <p:bldP spid="499716" grpId="0" autoUpdateAnimBg="0"/>
      <p:bldP spid="15" grpId="0" animBg="1"/>
      <p:bldP spid="15"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algn="l"/>
            <a:r>
              <a:rPr lang="en-US" dirty="0" smtClean="0"/>
              <a:t>(1) Requirements</a:t>
            </a:r>
          </a:p>
        </p:txBody>
      </p:sp>
      <p:sp>
        <p:nvSpPr>
          <p:cNvPr id="501763" name="Rectangle 3"/>
          <p:cNvSpPr>
            <a:spLocks noGrp="1" noChangeArrowheads="1"/>
          </p:cNvSpPr>
          <p:nvPr>
            <p:ph type="body" idx="1"/>
          </p:nvPr>
        </p:nvSpPr>
        <p:spPr>
          <a:xfrm>
            <a:off x="1935163" y="1625600"/>
            <a:ext cx="6432550" cy="4511675"/>
          </a:xfrm>
        </p:spPr>
        <p:txBody>
          <a:bodyPr/>
          <a:lstStyle/>
          <a:p>
            <a:pPr>
              <a:lnSpc>
                <a:spcPct val="90000"/>
              </a:lnSpc>
              <a:spcAft>
                <a:spcPct val="25000"/>
              </a:spcAft>
            </a:pPr>
            <a:r>
              <a:rPr lang="en-US" sz="2400" dirty="0" smtClean="0"/>
              <a:t>Requirements are a ‘</a:t>
            </a:r>
            <a:r>
              <a:rPr lang="en-US" sz="2400" dirty="0" smtClean="0">
                <a:solidFill>
                  <a:srgbClr val="FF0000"/>
                </a:solidFill>
              </a:rPr>
              <a:t>wish list</a:t>
            </a:r>
            <a:r>
              <a:rPr lang="en-US" sz="2400" dirty="0" smtClean="0"/>
              <a:t>’ that the product needs </a:t>
            </a:r>
            <a:r>
              <a:rPr lang="en-US" sz="2400" dirty="0"/>
              <a:t>to do (</a:t>
            </a:r>
            <a:r>
              <a:rPr lang="en-US" sz="2400" cap="all" dirty="0"/>
              <a:t>Expected</a:t>
            </a:r>
            <a:r>
              <a:rPr lang="en-US" sz="2400" dirty="0"/>
              <a:t>).</a:t>
            </a:r>
            <a:endParaRPr lang="en-US" sz="2400" dirty="0" smtClean="0"/>
          </a:p>
          <a:p>
            <a:pPr>
              <a:lnSpc>
                <a:spcPct val="90000"/>
              </a:lnSpc>
              <a:spcAft>
                <a:spcPct val="25000"/>
              </a:spcAft>
            </a:pPr>
            <a:r>
              <a:rPr lang="en-US" sz="2400" dirty="0" smtClean="0"/>
              <a:t>This is usually given by the </a:t>
            </a:r>
            <a:r>
              <a:rPr lang="en-US" sz="2400" dirty="0" smtClean="0">
                <a:solidFill>
                  <a:srgbClr val="FF0000"/>
                </a:solidFill>
              </a:rPr>
              <a:t>customers</a:t>
            </a:r>
            <a:r>
              <a:rPr lang="en-US" sz="2400" dirty="0" smtClean="0"/>
              <a:t> or </a:t>
            </a:r>
            <a:r>
              <a:rPr lang="en-US" sz="2400" dirty="0" smtClean="0">
                <a:solidFill>
                  <a:srgbClr val="FF0000"/>
                </a:solidFill>
              </a:rPr>
              <a:t>sponsors</a:t>
            </a:r>
            <a:r>
              <a:rPr lang="en-US" sz="2400" dirty="0" smtClean="0"/>
              <a:t> or even as a list of requirements in the </a:t>
            </a:r>
            <a:r>
              <a:rPr lang="en-US" sz="2400" dirty="0" smtClean="0">
                <a:solidFill>
                  <a:srgbClr val="FF0000"/>
                </a:solidFill>
              </a:rPr>
              <a:t>designer’s mind</a:t>
            </a:r>
            <a:r>
              <a:rPr lang="en-US" sz="2400" dirty="0" smtClean="0"/>
              <a:t>.</a:t>
            </a:r>
          </a:p>
          <a:p>
            <a:pPr>
              <a:lnSpc>
                <a:spcPct val="90000"/>
              </a:lnSpc>
              <a:spcAft>
                <a:spcPct val="25000"/>
              </a:spcAft>
            </a:pPr>
            <a:r>
              <a:rPr lang="en-US" sz="2400" dirty="0" smtClean="0"/>
              <a:t>They are not usually technical.</a:t>
            </a:r>
          </a:p>
          <a:p>
            <a:pPr>
              <a:lnSpc>
                <a:spcPct val="90000"/>
              </a:lnSpc>
              <a:spcAft>
                <a:spcPct val="25000"/>
              </a:spcAft>
            </a:pPr>
            <a:r>
              <a:rPr lang="en-US" sz="2400" dirty="0" smtClean="0"/>
              <a:t>E.g. </a:t>
            </a:r>
            <a:r>
              <a:rPr lang="en-US" sz="2400" dirty="0" smtClean="0">
                <a:solidFill>
                  <a:srgbClr val="000000"/>
                </a:solidFill>
              </a:rPr>
              <a:t>for a coffee cup … </a:t>
            </a:r>
            <a:r>
              <a:rPr lang="en-US" sz="2400" dirty="0" smtClean="0"/>
              <a:t>‘</a:t>
            </a:r>
            <a:r>
              <a:rPr lang="en-US" sz="2400" dirty="0" smtClean="0">
                <a:solidFill>
                  <a:srgbClr val="000000"/>
                </a:solidFill>
              </a:rPr>
              <a:t>something that will hold coffee</a:t>
            </a:r>
            <a:r>
              <a:rPr lang="en-US" sz="2400" dirty="0" smtClean="0"/>
              <a:t>’ etc…</a:t>
            </a:r>
          </a:p>
          <a:p>
            <a:pPr>
              <a:lnSpc>
                <a:spcPct val="90000"/>
              </a:lnSpc>
              <a:spcAft>
                <a:spcPct val="25000"/>
              </a:spcAft>
            </a:pPr>
            <a:r>
              <a:rPr lang="en-US" sz="2400" dirty="0" smtClean="0"/>
              <a:t>Let us find requirement for a “</a:t>
            </a:r>
            <a:r>
              <a:rPr lang="en-US" sz="2400" dirty="0" smtClean="0">
                <a:solidFill>
                  <a:srgbClr val="000000"/>
                </a:solidFill>
              </a:rPr>
              <a:t>kettle</a:t>
            </a:r>
            <a:r>
              <a:rPr lang="en-US" sz="2400" dirty="0" smtClean="0"/>
              <a:t>”.</a:t>
            </a:r>
          </a:p>
          <a:p>
            <a:pPr>
              <a:lnSpc>
                <a:spcPct val="90000"/>
              </a:lnSpc>
              <a:buFontTx/>
              <a:buNone/>
            </a:pPr>
            <a:endParaRPr lang="en-US" sz="2400" dirty="0" smtClean="0"/>
          </a:p>
        </p:txBody>
      </p:sp>
      <p:sp>
        <p:nvSpPr>
          <p:cNvPr id="501764"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6</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62"/>
                                        </p:tgtEl>
                                        <p:attrNameLst>
                                          <p:attrName>style.visibility</p:attrName>
                                        </p:attrNameLst>
                                      </p:cBhvr>
                                      <p:to>
                                        <p:strVal val="visible"/>
                                      </p:to>
                                    </p:set>
                                    <p:anim calcmode="lin" valueType="num">
                                      <p:cBhvr additive="base">
                                        <p:cTn id="7" dur="500" fill="hold"/>
                                        <p:tgtEl>
                                          <p:spTgt spid="501762"/>
                                        </p:tgtEl>
                                        <p:attrNameLst>
                                          <p:attrName>ppt_x</p:attrName>
                                        </p:attrNameLst>
                                      </p:cBhvr>
                                      <p:tavLst>
                                        <p:tav tm="0">
                                          <p:val>
                                            <p:strVal val="#ppt_x"/>
                                          </p:val>
                                        </p:tav>
                                        <p:tav tm="100000">
                                          <p:val>
                                            <p:strVal val="#ppt_x"/>
                                          </p:val>
                                        </p:tav>
                                      </p:tavLst>
                                    </p:anim>
                                    <p:anim calcmode="lin" valueType="num">
                                      <p:cBhvr additive="base">
                                        <p:cTn id="8" dur="500" fill="hold"/>
                                        <p:tgtEl>
                                          <p:spTgt spid="501762"/>
                                        </p:tgtEl>
                                        <p:attrNameLst>
                                          <p:attrName>ppt_y</p:attrName>
                                        </p:attrNameLst>
                                      </p:cBhvr>
                                      <p:tavLst>
                                        <p:tav tm="0">
                                          <p:val>
                                            <p:strVal val="0-#ppt_h/2"/>
                                          </p:val>
                                        </p:tav>
                                        <p:tav tm="100000">
                                          <p:val>
                                            <p:strVal val="#ppt_y"/>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01764">
                                            <p:txEl>
                                              <p:pRg st="1" end="1"/>
                                            </p:txEl>
                                          </p:spTgt>
                                        </p:tgtEl>
                                        <p:attrNameLst>
                                          <p:attrName>ppt_x</p:attrName>
                                          <p:attrName>ppt_y</p:attrName>
                                        </p:attrNameLst>
                                      </p:cBhvr>
                                    </p:animMotion>
                                    <p:animRot by="1500000">
                                      <p:cBhvr>
                                        <p:cTn id="11" dur="125" fill="hold">
                                          <p:stCondLst>
                                            <p:cond delay="0"/>
                                          </p:stCondLst>
                                        </p:cTn>
                                        <p:tgtEl>
                                          <p:spTgt spid="501764">
                                            <p:txEl>
                                              <p:pRg st="1" end="1"/>
                                            </p:txEl>
                                          </p:spTgt>
                                        </p:tgtEl>
                                        <p:attrNameLst>
                                          <p:attrName>r</p:attrName>
                                        </p:attrNameLst>
                                      </p:cBhvr>
                                    </p:animRot>
                                    <p:animRot by="-1500000">
                                      <p:cBhvr>
                                        <p:cTn id="12" dur="125" fill="hold">
                                          <p:stCondLst>
                                            <p:cond delay="125"/>
                                          </p:stCondLst>
                                        </p:cTn>
                                        <p:tgtEl>
                                          <p:spTgt spid="501764">
                                            <p:txEl>
                                              <p:pRg st="1" end="1"/>
                                            </p:txEl>
                                          </p:spTgt>
                                        </p:tgtEl>
                                        <p:attrNameLst>
                                          <p:attrName>r</p:attrName>
                                        </p:attrNameLst>
                                      </p:cBhvr>
                                    </p:animRot>
                                    <p:animRot by="-1500000">
                                      <p:cBhvr>
                                        <p:cTn id="13" dur="125" fill="hold">
                                          <p:stCondLst>
                                            <p:cond delay="250"/>
                                          </p:stCondLst>
                                        </p:cTn>
                                        <p:tgtEl>
                                          <p:spTgt spid="501764">
                                            <p:txEl>
                                              <p:pRg st="1" end="1"/>
                                            </p:txEl>
                                          </p:spTgt>
                                        </p:tgtEl>
                                        <p:attrNameLst>
                                          <p:attrName>r</p:attrName>
                                        </p:attrNameLst>
                                      </p:cBhvr>
                                    </p:animRot>
                                    <p:animRot by="1500000">
                                      <p:cBhvr>
                                        <p:cTn id="14" dur="125" fill="hold">
                                          <p:stCondLst>
                                            <p:cond delay="375"/>
                                          </p:stCondLst>
                                        </p:cTn>
                                        <p:tgtEl>
                                          <p:spTgt spid="50176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01763">
                                            <p:txEl>
                                              <p:pRg st="0" end="0"/>
                                            </p:txEl>
                                          </p:spTgt>
                                        </p:tgtEl>
                                        <p:attrNameLst>
                                          <p:attrName>style.visibility</p:attrName>
                                        </p:attrNameLst>
                                      </p:cBhvr>
                                      <p:to>
                                        <p:strVal val="visible"/>
                                      </p:to>
                                    </p:set>
                                    <p:animEffect transition="in" filter="dissolve">
                                      <p:cBhvr>
                                        <p:cTn id="19" dur="500"/>
                                        <p:tgtEl>
                                          <p:spTgt spid="501763">
                                            <p:txEl>
                                              <p:pRg st="0" end="0"/>
                                            </p:txEl>
                                          </p:spTgt>
                                        </p:tgtEl>
                                      </p:cBhvr>
                                    </p:animEffect>
                                  </p:childTnLst>
                                  <p:subTnLst>
                                    <p:animClr clrSpc="rgb" dir="cw">
                                      <p:cBhvr override="childStyle">
                                        <p:cTn dur="1" fill="hold" display="0" masterRel="nextClick" afterEffect="1"/>
                                        <p:tgtEl>
                                          <p:spTgt spid="501763">
                                            <p:txEl>
                                              <p:pRg st="0" end="0"/>
                                            </p:txEl>
                                          </p:spTgt>
                                        </p:tgtEl>
                                        <p:attrNameLst>
                                          <p:attrName>ppt_c</p:attrName>
                                        </p:attrNameLst>
                                      </p:cBhvr>
                                      <p:to>
                                        <a:schemeClr val="bg2"/>
                                      </p:to>
                                    </p:animClr>
                                  </p:subTnLst>
                                </p:cTn>
                              </p:par>
                              <p:par>
                                <p:cTn id="20" presetID="9" presetClass="entr" presetSubtype="0" fill="hold" grpId="0" nodeType="withEffect">
                                  <p:stCondLst>
                                    <p:cond delay="0"/>
                                  </p:stCondLst>
                                  <p:childTnLst>
                                    <p:set>
                                      <p:cBhvr>
                                        <p:cTn id="21" dur="1" fill="hold">
                                          <p:stCondLst>
                                            <p:cond delay="0"/>
                                          </p:stCondLst>
                                        </p:cTn>
                                        <p:tgtEl>
                                          <p:spTgt spid="501763">
                                            <p:txEl>
                                              <p:pRg st="1" end="1"/>
                                            </p:txEl>
                                          </p:spTgt>
                                        </p:tgtEl>
                                        <p:attrNameLst>
                                          <p:attrName>style.visibility</p:attrName>
                                        </p:attrNameLst>
                                      </p:cBhvr>
                                      <p:to>
                                        <p:strVal val="visible"/>
                                      </p:to>
                                    </p:set>
                                    <p:animEffect transition="in" filter="dissolve">
                                      <p:cBhvr>
                                        <p:cTn id="22" dur="500"/>
                                        <p:tgtEl>
                                          <p:spTgt spid="501763">
                                            <p:txEl>
                                              <p:pRg st="1" end="1"/>
                                            </p:txEl>
                                          </p:spTgt>
                                        </p:tgtEl>
                                      </p:cBhvr>
                                    </p:animEffect>
                                  </p:childTnLst>
                                  <p:subTnLst>
                                    <p:animClr clrSpc="rgb" dir="cw">
                                      <p:cBhvr override="childStyle">
                                        <p:cTn dur="1" fill="hold" display="0" masterRel="nextClick" afterEffect="1"/>
                                        <p:tgtEl>
                                          <p:spTgt spid="501763">
                                            <p:txEl>
                                              <p:pRg st="1" end="1"/>
                                            </p:txEl>
                                          </p:spTgt>
                                        </p:tgtEl>
                                        <p:attrNameLst>
                                          <p:attrName>ppt_c</p:attrName>
                                        </p:attrNameLst>
                                      </p:cBhvr>
                                      <p:to>
                                        <a:schemeClr val="bg2"/>
                                      </p:to>
                                    </p:animClr>
                                  </p:subTnLst>
                                </p:cTn>
                              </p:par>
                              <p:par>
                                <p:cTn id="23" presetID="9" presetClass="entr" presetSubtype="0" fill="hold" grpId="0" nodeType="withEffect">
                                  <p:stCondLst>
                                    <p:cond delay="0"/>
                                  </p:stCondLst>
                                  <p:childTnLst>
                                    <p:set>
                                      <p:cBhvr>
                                        <p:cTn id="24" dur="1" fill="hold">
                                          <p:stCondLst>
                                            <p:cond delay="0"/>
                                          </p:stCondLst>
                                        </p:cTn>
                                        <p:tgtEl>
                                          <p:spTgt spid="501763">
                                            <p:txEl>
                                              <p:pRg st="2" end="2"/>
                                            </p:txEl>
                                          </p:spTgt>
                                        </p:tgtEl>
                                        <p:attrNameLst>
                                          <p:attrName>style.visibility</p:attrName>
                                        </p:attrNameLst>
                                      </p:cBhvr>
                                      <p:to>
                                        <p:strVal val="visible"/>
                                      </p:to>
                                    </p:set>
                                    <p:animEffect transition="in" filter="dissolve">
                                      <p:cBhvr>
                                        <p:cTn id="25" dur="500"/>
                                        <p:tgtEl>
                                          <p:spTgt spid="501763">
                                            <p:txEl>
                                              <p:pRg st="2" end="2"/>
                                            </p:txEl>
                                          </p:spTgt>
                                        </p:tgtEl>
                                      </p:cBhvr>
                                    </p:animEffect>
                                  </p:childTnLst>
                                  <p:subTnLst>
                                    <p:animClr clrSpc="rgb" dir="cw">
                                      <p:cBhvr override="childStyle">
                                        <p:cTn dur="1" fill="hold" display="0" masterRel="nextClick" afterEffect="1"/>
                                        <p:tgtEl>
                                          <p:spTgt spid="501763">
                                            <p:txEl>
                                              <p:pRg st="2" end="2"/>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01763">
                                            <p:txEl>
                                              <p:pRg st="3" end="3"/>
                                            </p:txEl>
                                          </p:spTgt>
                                        </p:tgtEl>
                                        <p:attrNameLst>
                                          <p:attrName>style.visibility</p:attrName>
                                        </p:attrNameLst>
                                      </p:cBhvr>
                                      <p:to>
                                        <p:strVal val="visible"/>
                                      </p:to>
                                    </p:set>
                                    <p:animEffect transition="in" filter="dissolve">
                                      <p:cBhvr>
                                        <p:cTn id="30" dur="500"/>
                                        <p:tgtEl>
                                          <p:spTgt spid="501763">
                                            <p:txEl>
                                              <p:pRg st="3" end="3"/>
                                            </p:txEl>
                                          </p:spTgt>
                                        </p:tgtEl>
                                      </p:cBhvr>
                                    </p:animEffect>
                                  </p:childTnLst>
                                  <p:subTnLst>
                                    <p:animClr clrSpc="rgb" dir="cw">
                                      <p:cBhvr override="childStyle">
                                        <p:cTn dur="1" fill="hold" display="0" masterRel="nextClick" afterEffect="1"/>
                                        <p:tgtEl>
                                          <p:spTgt spid="501763">
                                            <p:txEl>
                                              <p:pRg st="3" end="3"/>
                                            </p:txEl>
                                          </p:spTgt>
                                        </p:tgtEl>
                                        <p:attrNameLst>
                                          <p:attrName>ppt_c</p:attrName>
                                        </p:attrNameLst>
                                      </p:cBhvr>
                                      <p:to>
                                        <a:schemeClr val="bg2"/>
                                      </p:to>
                                    </p:animClr>
                                  </p:subTnLst>
                                </p:cTn>
                              </p:par>
                              <p:par>
                                <p:cTn id="31" presetID="9" presetClass="entr" presetSubtype="0" fill="hold" grpId="0" nodeType="withEffect">
                                  <p:stCondLst>
                                    <p:cond delay="0"/>
                                  </p:stCondLst>
                                  <p:childTnLst>
                                    <p:set>
                                      <p:cBhvr>
                                        <p:cTn id="32" dur="1" fill="hold">
                                          <p:stCondLst>
                                            <p:cond delay="0"/>
                                          </p:stCondLst>
                                        </p:cTn>
                                        <p:tgtEl>
                                          <p:spTgt spid="501763">
                                            <p:txEl>
                                              <p:pRg st="4" end="4"/>
                                            </p:txEl>
                                          </p:spTgt>
                                        </p:tgtEl>
                                        <p:attrNameLst>
                                          <p:attrName>style.visibility</p:attrName>
                                        </p:attrNameLst>
                                      </p:cBhvr>
                                      <p:to>
                                        <p:strVal val="visible"/>
                                      </p:to>
                                    </p:set>
                                    <p:animEffect transition="in" filter="dissolve">
                                      <p:cBhvr>
                                        <p:cTn id="33" dur="500"/>
                                        <p:tgtEl>
                                          <p:spTgt spid="501763">
                                            <p:txEl>
                                              <p:pRg st="4" end="4"/>
                                            </p:txEl>
                                          </p:spTgt>
                                        </p:tgtEl>
                                      </p:cBhvr>
                                    </p:animEffect>
                                  </p:childTnLst>
                                  <p:subTnLst>
                                    <p:animClr clrSpc="rgb" dir="cw">
                                      <p:cBhvr override="childStyle">
                                        <p:cTn dur="1" fill="hold" display="0" masterRel="nextClick" afterEffect="1"/>
                                        <p:tgtEl>
                                          <p:spTgt spid="50176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utoUpdateAnimBg="0"/>
      <p:bldP spid="501763"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e.g. The Need for a Kettle</a:t>
            </a:r>
          </a:p>
        </p:txBody>
      </p:sp>
      <p:sp>
        <p:nvSpPr>
          <p:cNvPr id="502787" name="Rectangle 3"/>
          <p:cNvSpPr>
            <a:spLocks noGrp="1" noChangeArrowheads="1"/>
          </p:cNvSpPr>
          <p:nvPr>
            <p:ph type="body" idx="1"/>
          </p:nvPr>
        </p:nvSpPr>
        <p:spPr>
          <a:xfrm>
            <a:off x="1918952" y="1416675"/>
            <a:ext cx="6709893" cy="4031088"/>
          </a:xfrm>
        </p:spPr>
        <p:txBody>
          <a:bodyPr/>
          <a:lstStyle/>
          <a:p>
            <a:pPr marL="0" indent="0" algn="just">
              <a:buNone/>
            </a:pPr>
            <a:r>
              <a:rPr lang="en-US" sz="2400" dirty="0" smtClean="0"/>
              <a:t>The need of the society was a vessel that will transfer heat from an energy source to water, keep the temperature close to the boiling point and safely transfer the boiled water into the coffee mug or tea cup.</a:t>
            </a:r>
          </a:p>
          <a:p>
            <a:pPr marL="0" indent="0" algn="just">
              <a:buNone/>
            </a:pPr>
            <a:endParaRPr lang="en-US" sz="2400" dirty="0" smtClean="0"/>
          </a:p>
          <a:p>
            <a:pPr marL="0" indent="0" algn="just">
              <a:buNone/>
            </a:pPr>
            <a:r>
              <a:rPr lang="en-US" sz="2000" u="sng" dirty="0" smtClean="0"/>
              <a:t>Resources of Requirements:</a:t>
            </a:r>
            <a:endParaRPr lang="en-US" sz="2000" u="sng" dirty="0"/>
          </a:p>
          <a:p>
            <a:pPr algn="just">
              <a:buFontTx/>
              <a:buChar char="-"/>
            </a:pPr>
            <a:r>
              <a:rPr lang="en-US" sz="2000" i="1" dirty="0" smtClean="0">
                <a:solidFill>
                  <a:srgbClr val="FF0000"/>
                </a:solidFill>
              </a:rPr>
              <a:t>Market Segments</a:t>
            </a:r>
          </a:p>
          <a:p>
            <a:pPr algn="just">
              <a:buFontTx/>
              <a:buChar char="-"/>
            </a:pPr>
            <a:r>
              <a:rPr lang="en-US" sz="2000" i="1" dirty="0" smtClean="0">
                <a:solidFill>
                  <a:srgbClr val="FF0000"/>
                </a:solidFill>
              </a:rPr>
              <a:t>Economical/Political</a:t>
            </a:r>
          </a:p>
          <a:p>
            <a:pPr algn="just">
              <a:buFontTx/>
              <a:buChar char="-"/>
            </a:pPr>
            <a:r>
              <a:rPr lang="en-US" sz="2000" i="1" dirty="0" smtClean="0">
                <a:solidFill>
                  <a:srgbClr val="FF0000"/>
                </a:solidFill>
              </a:rPr>
              <a:t>Research &amp; Development</a:t>
            </a:r>
          </a:p>
        </p:txBody>
      </p:sp>
      <p:sp>
        <p:nvSpPr>
          <p:cNvPr id="502788"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pic>
        <p:nvPicPr>
          <p:cNvPr id="502793" name="Picture 9" descr="CON-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612" y="3151432"/>
            <a:ext cx="3195861" cy="298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7</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dissolve">
                                      <p:cBhvr>
                                        <p:cTn id="7" dur="500"/>
                                        <p:tgtEl>
                                          <p:spTgt spid="502787">
                                            <p:txEl>
                                              <p:pRg st="0" end="0"/>
                                            </p:txEl>
                                          </p:spTgt>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502793"/>
                                        </p:tgtEl>
                                        <p:attrNameLst>
                                          <p:attrName>style.visibility</p:attrName>
                                        </p:attrNameLst>
                                      </p:cBhvr>
                                      <p:to>
                                        <p:strVal val="visible"/>
                                      </p:to>
                                    </p:set>
                                    <p:animEffect transition="in" filter="dissolve">
                                      <p:cBhvr>
                                        <p:cTn id="10" dur="500"/>
                                        <p:tgtEl>
                                          <p:spTgt spid="5027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02787">
                                            <p:txEl>
                                              <p:pRg st="2" end="2"/>
                                            </p:txEl>
                                          </p:spTgt>
                                        </p:tgtEl>
                                        <p:attrNameLst>
                                          <p:attrName>style.visibility</p:attrName>
                                        </p:attrNameLst>
                                      </p:cBhvr>
                                      <p:to>
                                        <p:strVal val="visible"/>
                                      </p:to>
                                    </p:set>
                                    <p:animEffect transition="in" filter="dissolve">
                                      <p:cBhvr>
                                        <p:cTn id="15" dur="500"/>
                                        <p:tgtEl>
                                          <p:spTgt spid="502787">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02787">
                                            <p:txEl>
                                              <p:pRg st="3" end="3"/>
                                            </p:txEl>
                                          </p:spTgt>
                                        </p:tgtEl>
                                        <p:attrNameLst>
                                          <p:attrName>style.visibility</p:attrName>
                                        </p:attrNameLst>
                                      </p:cBhvr>
                                      <p:to>
                                        <p:strVal val="visible"/>
                                      </p:to>
                                    </p:set>
                                    <p:animEffect transition="in" filter="dissolve">
                                      <p:cBhvr>
                                        <p:cTn id="18" dur="500"/>
                                        <p:tgtEl>
                                          <p:spTgt spid="50278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02787">
                                            <p:txEl>
                                              <p:pRg st="4" end="4"/>
                                            </p:txEl>
                                          </p:spTgt>
                                        </p:tgtEl>
                                        <p:attrNameLst>
                                          <p:attrName>style.visibility</p:attrName>
                                        </p:attrNameLst>
                                      </p:cBhvr>
                                      <p:to>
                                        <p:strVal val="visible"/>
                                      </p:to>
                                    </p:set>
                                    <p:animEffect transition="in" filter="dissolve">
                                      <p:cBhvr>
                                        <p:cTn id="21" dur="500"/>
                                        <p:tgtEl>
                                          <p:spTgt spid="50278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02787">
                                            <p:txEl>
                                              <p:pRg st="5" end="5"/>
                                            </p:txEl>
                                          </p:spTgt>
                                        </p:tgtEl>
                                        <p:attrNameLst>
                                          <p:attrName>style.visibility</p:attrName>
                                        </p:attrNameLst>
                                      </p:cBhvr>
                                      <p:to>
                                        <p:strVal val="visible"/>
                                      </p:to>
                                    </p:set>
                                    <p:animEffect transition="in" filter="dissolve">
                                      <p:cBhvr>
                                        <p:cTn id="24" dur="500"/>
                                        <p:tgtEl>
                                          <p:spTgt spid="502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uiExpand="1" build="p" autoUpdateAnimBg="0"/>
      <p:bldP spid="50279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e.g. The Need for a Kettle</a:t>
            </a:r>
            <a:br>
              <a:rPr lang="en-US" dirty="0"/>
            </a:br>
            <a:r>
              <a:rPr lang="en-US" dirty="0">
                <a:solidFill>
                  <a:srgbClr val="FFFF00"/>
                </a:solidFill>
              </a:rPr>
              <a:t>Market </a:t>
            </a:r>
            <a:r>
              <a:rPr lang="en-US" dirty="0" smtClean="0">
                <a:solidFill>
                  <a:srgbClr val="FFFF00"/>
                </a:solidFill>
              </a:rPr>
              <a:t>Segments</a:t>
            </a:r>
          </a:p>
        </p:txBody>
      </p:sp>
      <p:sp>
        <p:nvSpPr>
          <p:cNvPr id="506883" name="Rectangle 3"/>
          <p:cNvSpPr>
            <a:spLocks noGrp="1" noChangeArrowheads="1"/>
          </p:cNvSpPr>
          <p:nvPr>
            <p:ph type="body" idx="1"/>
          </p:nvPr>
        </p:nvSpPr>
        <p:spPr>
          <a:xfrm>
            <a:off x="1782763" y="3747752"/>
            <a:ext cx="6904037" cy="2348248"/>
          </a:xfrm>
        </p:spPr>
        <p:txBody>
          <a:bodyPr/>
          <a:lstStyle/>
          <a:p>
            <a:r>
              <a:rPr lang="en-US" sz="2000" dirty="0" smtClean="0"/>
              <a:t>Gas fire kettles.</a:t>
            </a:r>
          </a:p>
          <a:p>
            <a:r>
              <a:rPr lang="en-US" sz="2000" dirty="0" smtClean="0"/>
              <a:t>Electric kettles for </a:t>
            </a:r>
            <a:r>
              <a:rPr lang="en-US" sz="2000" i="1" dirty="0" smtClean="0"/>
              <a:t>travel and small users.</a:t>
            </a:r>
          </a:p>
          <a:p>
            <a:r>
              <a:rPr lang="en-US" sz="2000" dirty="0" smtClean="0"/>
              <a:t>Electric kettles for </a:t>
            </a:r>
            <a:r>
              <a:rPr lang="en-US" sz="2000" i="1" dirty="0" smtClean="0"/>
              <a:t>large and small number of cups </a:t>
            </a:r>
            <a:r>
              <a:rPr lang="en-US" sz="2000" dirty="0" smtClean="0"/>
              <a:t>with energy efficiency.</a:t>
            </a:r>
          </a:p>
          <a:p>
            <a:r>
              <a:rPr lang="en-US" sz="2000" dirty="0" smtClean="0"/>
              <a:t>Electric kettles with </a:t>
            </a:r>
            <a:r>
              <a:rPr lang="en-US" sz="2000" i="1" dirty="0" smtClean="0"/>
              <a:t>aesthetically pleasing appearance </a:t>
            </a:r>
            <a:r>
              <a:rPr lang="en-US" sz="2000" dirty="0" smtClean="0"/>
              <a:t>for the affluent users.</a:t>
            </a:r>
          </a:p>
        </p:txBody>
      </p:sp>
      <p:pic>
        <p:nvPicPr>
          <p:cNvPr id="506885" name="Picture 5" descr="CON-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570" y="1512093"/>
            <a:ext cx="217328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886" name="Picture 6" descr="J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945" y="1500980"/>
            <a:ext cx="183208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7" name="Text Box 7"/>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8</a:t>
            </a:fld>
            <a:endParaRPr lang="en-US"/>
          </a:p>
        </p:txBody>
      </p:sp>
      <p:pic>
        <p:nvPicPr>
          <p:cNvPr id="10" name="Picture 4" descr="JUG-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2673" y="1510505"/>
            <a:ext cx="22628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06885"/>
                                        </p:tgtEl>
                                        <p:attrNameLst>
                                          <p:attrName>style.visibility</p:attrName>
                                        </p:attrNameLst>
                                      </p:cBhvr>
                                      <p:to>
                                        <p:strVal val="visible"/>
                                      </p:to>
                                    </p:set>
                                    <p:animEffect transition="in" filter="dissolve">
                                      <p:cBhvr>
                                        <p:cTn id="7" dur="500"/>
                                        <p:tgtEl>
                                          <p:spTgt spid="506885"/>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506886"/>
                                        </p:tgtEl>
                                        <p:attrNameLst>
                                          <p:attrName>style.visibility</p:attrName>
                                        </p:attrNameLst>
                                      </p:cBhvr>
                                      <p:to>
                                        <p:strVal val="visible"/>
                                      </p:to>
                                    </p:set>
                                    <p:animEffect transition="in" filter="dissolve">
                                      <p:cBhvr>
                                        <p:cTn id="10" dur="500"/>
                                        <p:tgtEl>
                                          <p:spTgt spid="506886"/>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06883">
                                            <p:txEl>
                                              <p:pRg st="0" end="0"/>
                                            </p:txEl>
                                          </p:spTgt>
                                        </p:tgtEl>
                                        <p:attrNameLst>
                                          <p:attrName>style.visibility</p:attrName>
                                        </p:attrNameLst>
                                      </p:cBhvr>
                                      <p:to>
                                        <p:strVal val="visible"/>
                                      </p:to>
                                    </p:set>
                                    <p:animEffect transition="in" filter="dissolve">
                                      <p:cBhvr>
                                        <p:cTn id="18" dur="500"/>
                                        <p:tgtEl>
                                          <p:spTgt spid="50688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06883">
                                            <p:txEl>
                                              <p:pRg st="1" end="1"/>
                                            </p:txEl>
                                          </p:spTgt>
                                        </p:tgtEl>
                                        <p:attrNameLst>
                                          <p:attrName>style.visibility</p:attrName>
                                        </p:attrNameLst>
                                      </p:cBhvr>
                                      <p:to>
                                        <p:strVal val="visible"/>
                                      </p:to>
                                    </p:set>
                                    <p:animEffect transition="in" filter="dissolve">
                                      <p:cBhvr>
                                        <p:cTn id="23" dur="500"/>
                                        <p:tgtEl>
                                          <p:spTgt spid="50688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6883">
                                            <p:txEl>
                                              <p:pRg st="2" end="2"/>
                                            </p:txEl>
                                          </p:spTgt>
                                        </p:tgtEl>
                                        <p:attrNameLst>
                                          <p:attrName>style.visibility</p:attrName>
                                        </p:attrNameLst>
                                      </p:cBhvr>
                                      <p:to>
                                        <p:strVal val="visible"/>
                                      </p:to>
                                    </p:set>
                                    <p:animEffect transition="in" filter="dissolve">
                                      <p:cBhvr>
                                        <p:cTn id="28" dur="500"/>
                                        <p:tgtEl>
                                          <p:spTgt spid="50688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06883">
                                            <p:txEl>
                                              <p:pRg st="3" end="3"/>
                                            </p:txEl>
                                          </p:spTgt>
                                        </p:tgtEl>
                                        <p:attrNameLst>
                                          <p:attrName>style.visibility</p:attrName>
                                        </p:attrNameLst>
                                      </p:cBhvr>
                                      <p:to>
                                        <p:strVal val="visible"/>
                                      </p:to>
                                    </p:set>
                                    <p:animEffect transition="in" filter="dissolve">
                                      <p:cBhvr>
                                        <p:cTn id="33" dur="500"/>
                                        <p:tgtEl>
                                          <p:spTgt spid="506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uiExpand="1" build="p" autoUpdateAnimBg="0"/>
      <p:bldP spid="506885" grpId="0"/>
      <p:bldP spid="50688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e.g. The Need for a Kettle</a:t>
            </a:r>
            <a:br>
              <a:rPr lang="en-US" dirty="0"/>
            </a:br>
            <a:r>
              <a:rPr lang="en-US" dirty="0">
                <a:solidFill>
                  <a:srgbClr val="FFFF00"/>
                </a:solidFill>
              </a:rPr>
              <a:t>Requirements </a:t>
            </a:r>
            <a:r>
              <a:rPr lang="en-US" dirty="0" smtClean="0">
                <a:solidFill>
                  <a:srgbClr val="FFFF00"/>
                </a:solidFill>
              </a:rPr>
              <a:t>for a Kettle</a:t>
            </a:r>
          </a:p>
        </p:txBody>
      </p:sp>
      <p:sp>
        <p:nvSpPr>
          <p:cNvPr id="504835" name="Rectangle 3"/>
          <p:cNvSpPr>
            <a:spLocks noGrp="1" noChangeArrowheads="1"/>
          </p:cNvSpPr>
          <p:nvPr>
            <p:ph type="body" idx="1"/>
          </p:nvPr>
        </p:nvSpPr>
        <p:spPr>
          <a:xfrm>
            <a:off x="1892300" y="1712913"/>
            <a:ext cx="6754813" cy="4611687"/>
          </a:xfrm>
        </p:spPr>
        <p:txBody>
          <a:bodyPr/>
          <a:lstStyle/>
          <a:p>
            <a:pPr marL="0" indent="0">
              <a:buNone/>
            </a:pPr>
            <a:r>
              <a:rPr lang="en-US" sz="2000" u="sng" dirty="0" smtClean="0"/>
              <a:t>List some requirements for a Kettle?!!</a:t>
            </a:r>
          </a:p>
          <a:p>
            <a:pPr>
              <a:buFont typeface="Wingdings" pitchFamily="2" charset="2"/>
              <a:buChar char="Ø"/>
            </a:pPr>
            <a:r>
              <a:rPr lang="en-US" sz="2000" dirty="0" smtClean="0"/>
              <a:t>Heat varied amounts of water</a:t>
            </a:r>
          </a:p>
          <a:p>
            <a:pPr>
              <a:buFont typeface="Wingdings" pitchFamily="2" charset="2"/>
              <a:buChar char="Ø"/>
            </a:pPr>
            <a:r>
              <a:rPr lang="en-US" sz="2000" dirty="0" smtClean="0"/>
              <a:t>Energy efficient</a:t>
            </a:r>
          </a:p>
          <a:p>
            <a:pPr>
              <a:buFont typeface="Wingdings" pitchFamily="2" charset="2"/>
              <a:buChar char="Ø"/>
            </a:pPr>
            <a:r>
              <a:rPr lang="en-US" sz="2000" dirty="0" smtClean="0"/>
              <a:t>Easy to move around</a:t>
            </a:r>
          </a:p>
          <a:p>
            <a:pPr>
              <a:buFont typeface="Wingdings" pitchFamily="2" charset="2"/>
              <a:buChar char="Ø"/>
            </a:pPr>
            <a:r>
              <a:rPr lang="en-US" sz="2000" dirty="0" smtClean="0"/>
              <a:t>Safe handling during pouring</a:t>
            </a:r>
          </a:p>
          <a:p>
            <a:pPr>
              <a:buFont typeface="Wingdings" pitchFamily="2" charset="2"/>
              <a:buChar char="Ø"/>
            </a:pPr>
            <a:r>
              <a:rPr lang="en-US" sz="2000" dirty="0" smtClean="0"/>
              <a:t>Aesthetically (beauty) pleasing surface</a:t>
            </a:r>
          </a:p>
          <a:p>
            <a:pPr>
              <a:buFont typeface="Wingdings" pitchFamily="2" charset="2"/>
              <a:buChar char="Ø"/>
            </a:pPr>
            <a:r>
              <a:rPr lang="en-US" sz="2000" dirty="0" smtClean="0"/>
              <a:t>Boil water fast</a:t>
            </a:r>
          </a:p>
          <a:p>
            <a:pPr>
              <a:buFont typeface="Wingdings" pitchFamily="2" charset="2"/>
              <a:buChar char="Ø"/>
            </a:pPr>
            <a:r>
              <a:rPr lang="en-US" sz="2000" dirty="0" smtClean="0"/>
              <a:t>Automatic switching off from the energy source or alert user when water is boiling</a:t>
            </a:r>
          </a:p>
          <a:p>
            <a:pPr>
              <a:buFont typeface="Wingdings" pitchFamily="2" charset="2"/>
              <a:buChar char="Ø"/>
            </a:pPr>
            <a:r>
              <a:rPr lang="en-US" sz="2000" dirty="0" smtClean="0"/>
              <a:t>- - - - - -</a:t>
            </a:r>
          </a:p>
        </p:txBody>
      </p:sp>
      <p:sp>
        <p:nvSpPr>
          <p:cNvPr id="504836" name="Text Box 4"/>
          <p:cNvSpPr txBox="1">
            <a:spLocks noChangeArrowheads="1"/>
          </p:cNvSpPr>
          <p:nvPr/>
        </p:nvSpPr>
        <p:spPr bwMode="auto">
          <a:xfrm>
            <a:off x="223838" y="1362075"/>
            <a:ext cx="1392237" cy="2751522"/>
          </a:xfrm>
          <a:prstGeom prst="rect">
            <a:avLst/>
          </a:prstGeom>
          <a:noFill/>
          <a:ln w="12700" algn="ctr">
            <a:noFill/>
            <a:miter lim="800000"/>
            <a:headEnd/>
            <a:tailEnd/>
          </a:ln>
          <a:effectLst/>
        </p:spPr>
        <p:txBody>
          <a:bodyPr>
            <a:spAutoFit/>
          </a:bodyPr>
          <a:lstStyle/>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Systematic Design</a:t>
            </a:r>
          </a:p>
          <a:p>
            <a:pPr algn="l">
              <a:spcBef>
                <a:spcPct val="50000"/>
              </a:spcBef>
              <a:spcAft>
                <a:spcPct val="70000"/>
              </a:spcAft>
              <a:defRPr/>
            </a:pPr>
            <a:r>
              <a:rPr lang="en-GB" sz="1600" b="1" dirty="0">
                <a:effectLst>
                  <a:outerShdw blurRad="38100" dist="38100" dir="2700000" algn="tl">
                    <a:srgbClr val="C0C0C0"/>
                  </a:outerShdw>
                </a:effectLst>
                <a:latin typeface="Arial Narrow" pitchFamily="34" charset="0"/>
                <a:cs typeface="Arial" charset="0"/>
              </a:rPr>
              <a:t>Requirements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Specifications</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Function Tree</a:t>
            </a:r>
          </a:p>
          <a:p>
            <a:pPr algn="l">
              <a:spcBef>
                <a:spcPct val="50000"/>
              </a:spcBef>
              <a:spcAft>
                <a:spcPct val="70000"/>
              </a:spcAft>
              <a:defRPr/>
            </a:pPr>
            <a:r>
              <a:rPr lang="en-GB" sz="1600" b="1" dirty="0">
                <a:solidFill>
                  <a:srgbClr val="006699"/>
                </a:solidFill>
                <a:effectLst>
                  <a:outerShdw blurRad="38100" dist="38100" dir="2700000" algn="tl">
                    <a:srgbClr val="C0C0C0"/>
                  </a:outerShdw>
                </a:effectLst>
                <a:latin typeface="Arial Narrow" pitchFamily="34" charset="0"/>
                <a:cs typeface="Arial" charset="0"/>
              </a:rPr>
              <a:t>QFD</a:t>
            </a:r>
            <a:endParaRPr lang="en-US" sz="1600" b="1" dirty="0">
              <a:solidFill>
                <a:srgbClr val="006699"/>
              </a:solidFill>
              <a:effectLst>
                <a:outerShdw blurRad="38100" dist="38100" dir="2700000" algn="tl">
                  <a:srgbClr val="C0C0C0"/>
                </a:outerShdw>
              </a:effectLst>
              <a:latin typeface="Arial Narrow" pitchFamily="34" charset="0"/>
              <a:cs typeface="Arial" charset="0"/>
            </a:endParaRPr>
          </a:p>
        </p:txBody>
      </p:sp>
      <p:sp>
        <p:nvSpPr>
          <p:cNvPr id="5" name="Footer Placeholder 4"/>
          <p:cNvSpPr>
            <a:spLocks noGrp="1"/>
          </p:cNvSpPr>
          <p:nvPr>
            <p:ph type="ftr" sz="quarter" idx="12"/>
          </p:nvPr>
        </p:nvSpPr>
        <p:spPr/>
        <p:txBody>
          <a:bodyPr/>
          <a:lstStyle/>
          <a:p>
            <a:r>
              <a:rPr lang="en-US" i="0" smtClean="0">
                <a:solidFill>
                  <a:srgbClr val="FF0000"/>
                </a:solidFill>
              </a:rPr>
              <a:t>Dr. Mohammad O. Hamdan</a:t>
            </a:r>
            <a:endParaRPr lang="en-US" i="0" dirty="0">
              <a:solidFill>
                <a:srgbClr val="FF0000"/>
              </a:solidFill>
            </a:endParaRPr>
          </a:p>
        </p:txBody>
      </p:sp>
      <p:sp>
        <p:nvSpPr>
          <p:cNvPr id="6" name="Slide Number Placeholder 5"/>
          <p:cNvSpPr>
            <a:spLocks noGrp="1"/>
          </p:cNvSpPr>
          <p:nvPr>
            <p:ph type="sldNum" sz="quarter" idx="11"/>
          </p:nvPr>
        </p:nvSpPr>
        <p:spPr/>
        <p:txBody>
          <a:bodyPr/>
          <a:lstStyle/>
          <a:p>
            <a:pPr>
              <a:defRPr/>
            </a:pPr>
            <a:fld id="{85A93E0C-4A07-4FA8-8456-8F892097E582}" type="slidenum">
              <a:rPr lang="en-US" smtClean="0"/>
              <a:pPr>
                <a:defRPr/>
              </a:pPr>
              <a:t>9</a:t>
            </a:fld>
            <a:endParaRPr lang="en-US"/>
          </a:p>
        </p:txBody>
      </p:sp>
      <p:grpSp>
        <p:nvGrpSpPr>
          <p:cNvPr id="3" name="Group 2"/>
          <p:cNvGrpSpPr/>
          <p:nvPr/>
        </p:nvGrpSpPr>
        <p:grpSpPr>
          <a:xfrm>
            <a:off x="1589148" y="2037873"/>
            <a:ext cx="5981716" cy="4090548"/>
            <a:chOff x="1589148" y="2037873"/>
            <a:chExt cx="5981716" cy="4090548"/>
          </a:xfrm>
        </p:grpSpPr>
        <p:sp>
          <p:nvSpPr>
            <p:cNvPr id="2" name="Rectangle 1"/>
            <p:cNvSpPr/>
            <p:nvPr/>
          </p:nvSpPr>
          <p:spPr>
            <a:xfrm>
              <a:off x="2397396" y="5728311"/>
              <a:ext cx="5173468" cy="400110"/>
            </a:xfrm>
            <a:prstGeom prst="rect">
              <a:avLst/>
            </a:prstGeom>
            <a:solidFill>
              <a:srgbClr val="FFFF00"/>
            </a:solidFill>
          </p:spPr>
          <p:txBody>
            <a:bodyPr wrap="none">
              <a:spAutoFit/>
            </a:bodyPr>
            <a:lstStyle/>
            <a:p>
              <a:r>
                <a:rPr lang="en-US" b="1" i="0" dirty="0" smtClean="0">
                  <a:latin typeface="Cambria" pitchFamily="18" charset="0"/>
                </a:rPr>
                <a:t>Importance Rating </a:t>
              </a:r>
              <a:r>
                <a:rPr lang="en-US" i="0" dirty="0" smtClean="0">
                  <a:latin typeface="Cambria" pitchFamily="18" charset="0"/>
                </a:rPr>
                <a:t>to rank the requirements</a:t>
              </a:r>
              <a:endParaRPr lang="en-US" i="0" dirty="0">
                <a:latin typeface="Cambria" pitchFamily="18" charset="0"/>
              </a:endParaRPr>
            </a:p>
          </p:txBody>
        </p:sp>
        <p:sp>
          <p:nvSpPr>
            <p:cNvPr id="8" name="Rectangle 7"/>
            <p:cNvSpPr/>
            <p:nvPr/>
          </p:nvSpPr>
          <p:spPr>
            <a:xfrm>
              <a:off x="1589148" y="2037873"/>
              <a:ext cx="511564" cy="3416320"/>
            </a:xfrm>
            <a:prstGeom prst="rect">
              <a:avLst/>
            </a:prstGeom>
          </p:spPr>
          <p:txBody>
            <a:bodyPr wrap="square">
              <a:spAutoFit/>
            </a:bodyPr>
            <a:lstStyle/>
            <a:p>
              <a:r>
                <a:rPr lang="en-US" sz="2400" b="1" i="0" dirty="0" smtClean="0">
                  <a:latin typeface="Cambria" pitchFamily="18" charset="0"/>
                </a:rPr>
                <a:t>3</a:t>
              </a:r>
            </a:p>
            <a:p>
              <a:r>
                <a:rPr lang="en-US" sz="2400" b="1" i="0" dirty="0" smtClean="0">
                  <a:latin typeface="Cambria" pitchFamily="18" charset="0"/>
                </a:rPr>
                <a:t>5</a:t>
              </a:r>
            </a:p>
            <a:p>
              <a:r>
                <a:rPr lang="en-US" sz="2400" b="1" i="0" dirty="0" smtClean="0">
                  <a:latin typeface="Cambria" pitchFamily="18" charset="0"/>
                </a:rPr>
                <a:t>1</a:t>
              </a:r>
            </a:p>
            <a:p>
              <a:r>
                <a:rPr lang="en-US" sz="2400" b="1" i="0" dirty="0" smtClean="0">
                  <a:latin typeface="Cambria" pitchFamily="18" charset="0"/>
                </a:rPr>
                <a:t>9</a:t>
              </a:r>
            </a:p>
            <a:p>
              <a:r>
                <a:rPr lang="en-US" sz="2400" b="1" i="0" dirty="0" smtClean="0">
                  <a:latin typeface="Cambria" pitchFamily="18" charset="0"/>
                </a:rPr>
                <a:t>7</a:t>
              </a:r>
            </a:p>
            <a:p>
              <a:r>
                <a:rPr lang="en-US" sz="2400" b="1" i="0" dirty="0" smtClean="0">
                  <a:latin typeface="Cambria" pitchFamily="18" charset="0"/>
                </a:rPr>
                <a:t>8</a:t>
              </a:r>
            </a:p>
            <a:p>
              <a:r>
                <a:rPr lang="en-US" sz="2400" b="1" i="0" dirty="0" smtClean="0">
                  <a:latin typeface="Cambria" pitchFamily="18" charset="0"/>
                </a:rPr>
                <a:t>9</a:t>
              </a:r>
            </a:p>
            <a:p>
              <a:endParaRPr lang="en-US" sz="2400" b="1" i="0" dirty="0" smtClean="0">
                <a:latin typeface="Cambria" pitchFamily="18" charset="0"/>
              </a:endParaRPr>
            </a:p>
            <a:p>
              <a:endParaRPr lang="en-US" sz="2400" b="1" i="0" dirty="0">
                <a:latin typeface="Cambria" pitchFamily="18"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dissolve">
                                      <p:cBhvr>
                                        <p:cTn id="7" dur="500"/>
                                        <p:tgtEl>
                                          <p:spTgt spid="504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4835">
                                            <p:txEl>
                                              <p:pRg st="1" end="1"/>
                                            </p:txEl>
                                          </p:spTgt>
                                        </p:tgtEl>
                                        <p:attrNameLst>
                                          <p:attrName>style.visibility</p:attrName>
                                        </p:attrNameLst>
                                      </p:cBhvr>
                                      <p:to>
                                        <p:strVal val="visible"/>
                                      </p:to>
                                    </p:set>
                                    <p:animEffect transition="in" filter="dissolve">
                                      <p:cBhvr>
                                        <p:cTn id="12" dur="500"/>
                                        <p:tgtEl>
                                          <p:spTgt spid="50483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04835">
                                            <p:txEl>
                                              <p:pRg st="2" end="2"/>
                                            </p:txEl>
                                          </p:spTgt>
                                        </p:tgtEl>
                                        <p:attrNameLst>
                                          <p:attrName>style.visibility</p:attrName>
                                        </p:attrNameLst>
                                      </p:cBhvr>
                                      <p:to>
                                        <p:strVal val="visible"/>
                                      </p:to>
                                    </p:set>
                                    <p:animEffect transition="in" filter="dissolve">
                                      <p:cBhvr>
                                        <p:cTn id="15" dur="500"/>
                                        <p:tgtEl>
                                          <p:spTgt spid="50483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04835">
                                            <p:txEl>
                                              <p:pRg st="3" end="3"/>
                                            </p:txEl>
                                          </p:spTgt>
                                        </p:tgtEl>
                                        <p:attrNameLst>
                                          <p:attrName>style.visibility</p:attrName>
                                        </p:attrNameLst>
                                      </p:cBhvr>
                                      <p:to>
                                        <p:strVal val="visible"/>
                                      </p:to>
                                    </p:set>
                                    <p:animEffect transition="in" filter="dissolve">
                                      <p:cBhvr>
                                        <p:cTn id="18" dur="500"/>
                                        <p:tgtEl>
                                          <p:spTgt spid="50483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04835">
                                            <p:txEl>
                                              <p:pRg st="4" end="4"/>
                                            </p:txEl>
                                          </p:spTgt>
                                        </p:tgtEl>
                                        <p:attrNameLst>
                                          <p:attrName>style.visibility</p:attrName>
                                        </p:attrNameLst>
                                      </p:cBhvr>
                                      <p:to>
                                        <p:strVal val="visible"/>
                                      </p:to>
                                    </p:set>
                                    <p:animEffect transition="in" filter="dissolve">
                                      <p:cBhvr>
                                        <p:cTn id="21" dur="500"/>
                                        <p:tgtEl>
                                          <p:spTgt spid="50483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04835">
                                            <p:txEl>
                                              <p:pRg st="5" end="5"/>
                                            </p:txEl>
                                          </p:spTgt>
                                        </p:tgtEl>
                                        <p:attrNameLst>
                                          <p:attrName>style.visibility</p:attrName>
                                        </p:attrNameLst>
                                      </p:cBhvr>
                                      <p:to>
                                        <p:strVal val="visible"/>
                                      </p:to>
                                    </p:set>
                                    <p:animEffect transition="in" filter="dissolve">
                                      <p:cBhvr>
                                        <p:cTn id="24" dur="500"/>
                                        <p:tgtEl>
                                          <p:spTgt spid="504835">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04835">
                                            <p:txEl>
                                              <p:pRg st="6" end="6"/>
                                            </p:txEl>
                                          </p:spTgt>
                                        </p:tgtEl>
                                        <p:attrNameLst>
                                          <p:attrName>style.visibility</p:attrName>
                                        </p:attrNameLst>
                                      </p:cBhvr>
                                      <p:to>
                                        <p:strVal val="visible"/>
                                      </p:to>
                                    </p:set>
                                    <p:animEffect transition="in" filter="dissolve">
                                      <p:cBhvr>
                                        <p:cTn id="27" dur="500"/>
                                        <p:tgtEl>
                                          <p:spTgt spid="504835">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04835">
                                            <p:txEl>
                                              <p:pRg st="7" end="7"/>
                                            </p:txEl>
                                          </p:spTgt>
                                        </p:tgtEl>
                                        <p:attrNameLst>
                                          <p:attrName>style.visibility</p:attrName>
                                        </p:attrNameLst>
                                      </p:cBhvr>
                                      <p:to>
                                        <p:strVal val="visible"/>
                                      </p:to>
                                    </p:set>
                                    <p:animEffect transition="in" filter="dissolve">
                                      <p:cBhvr>
                                        <p:cTn id="30" dur="500"/>
                                        <p:tgtEl>
                                          <p:spTgt spid="504835">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04835">
                                            <p:txEl>
                                              <p:pRg st="8" end="8"/>
                                            </p:txEl>
                                          </p:spTgt>
                                        </p:tgtEl>
                                        <p:attrNameLst>
                                          <p:attrName>style.visibility</p:attrName>
                                        </p:attrNameLst>
                                      </p:cBhvr>
                                      <p:to>
                                        <p:strVal val="visible"/>
                                      </p:to>
                                    </p:set>
                                    <p:animEffect transition="in" filter="dissolve">
                                      <p:cBhvr>
                                        <p:cTn id="33" dur="500"/>
                                        <p:tgtEl>
                                          <p:spTgt spid="50483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uiExpand="1" build="p" autoUpdateAnimBg="0"/>
    </p:bldLst>
  </p:timing>
</p:sld>
</file>

<file path=ppt/theme/theme1.xml><?xml version="1.0" encoding="utf-8"?>
<a:theme xmlns:a="http://schemas.openxmlformats.org/drawingml/2006/main" name="Default Design">
  <a:themeElements>
    <a:clrScheme name="">
      <a:dk1>
        <a:srgbClr val="CC0000"/>
      </a:dk1>
      <a:lt1>
        <a:srgbClr val="FFFFFF"/>
      </a:lt1>
      <a:dk2>
        <a:srgbClr val="CA0000"/>
      </a:dk2>
      <a:lt2>
        <a:srgbClr val="808080"/>
      </a:lt2>
      <a:accent1>
        <a:srgbClr val="00CC99"/>
      </a:accent1>
      <a:accent2>
        <a:srgbClr val="3333CC"/>
      </a:accent2>
      <a:accent3>
        <a:srgbClr val="FFFFFF"/>
      </a:accent3>
      <a:accent4>
        <a:srgbClr val="AE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Swis721 Blk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orldc">
  <a:themeElements>
    <a:clrScheme name="">
      <a:dk1>
        <a:srgbClr val="000000"/>
      </a:dk1>
      <a:lt1>
        <a:srgbClr val="438E00"/>
      </a:lt1>
      <a:dk2>
        <a:srgbClr val="008A84"/>
      </a:dk2>
      <a:lt2>
        <a:srgbClr val="A2C1FE"/>
      </a:lt2>
      <a:accent1>
        <a:srgbClr val="618FFD"/>
      </a:accent1>
      <a:accent2>
        <a:srgbClr val="FAFD00"/>
      </a:accent2>
      <a:accent3>
        <a:srgbClr val="B0C6AA"/>
      </a:accent3>
      <a:accent4>
        <a:srgbClr val="000000"/>
      </a:accent4>
      <a:accent5>
        <a:srgbClr val="B7C6FE"/>
      </a:accent5>
      <a:accent6>
        <a:srgbClr val="E3E500"/>
      </a:accent6>
      <a:hlink>
        <a:srgbClr val="00FFFF"/>
      </a:hlink>
      <a:folHlink>
        <a:srgbClr val="8CF4EA"/>
      </a:folHlink>
    </a:clrScheme>
    <a:fontScheme name="worl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orld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world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world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15996</TotalTime>
  <Words>3265</Words>
  <Application>Microsoft Office PowerPoint</Application>
  <PresentationFormat>On-screen Show (4:3)</PresentationFormat>
  <Paragraphs>1866</Paragraphs>
  <Slides>38</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Abadi MT Condensed Light</vt:lpstr>
      <vt:lpstr>Arial</vt:lpstr>
      <vt:lpstr>Arial Black</vt:lpstr>
      <vt:lpstr>Arial Narrow</vt:lpstr>
      <vt:lpstr>Calibri</vt:lpstr>
      <vt:lpstr>Cambria</vt:lpstr>
      <vt:lpstr>Edwardian Script ITC</vt:lpstr>
      <vt:lpstr>Swis721 BlkCn BT</vt:lpstr>
      <vt:lpstr>Times New Roman</vt:lpstr>
      <vt:lpstr>Wingdings</vt:lpstr>
      <vt:lpstr>Default Design</vt:lpstr>
      <vt:lpstr>worldc</vt:lpstr>
      <vt:lpstr>Engineering Design Process Systematic Design</vt:lpstr>
      <vt:lpstr>Objectives of this lecture</vt:lpstr>
      <vt:lpstr>Outcomes</vt:lpstr>
      <vt:lpstr>Review of Last Lecture</vt:lpstr>
      <vt:lpstr>Systematic Design Process - Steps</vt:lpstr>
      <vt:lpstr>(1) Requirements</vt:lpstr>
      <vt:lpstr>e.g. The Need for a Kettle</vt:lpstr>
      <vt:lpstr>e.g. The Need for a Kettle Market Segments</vt:lpstr>
      <vt:lpstr>e.g. The Need for a Kettle Requirements for a Kettle</vt:lpstr>
      <vt:lpstr>Problems of requirements analysis</vt:lpstr>
      <vt:lpstr>Requirements elicitation(clarification)</vt:lpstr>
      <vt:lpstr>Requirements elicitation</vt:lpstr>
      <vt:lpstr>(2) Specifications</vt:lpstr>
      <vt:lpstr>Coffee Cup Example</vt:lpstr>
      <vt:lpstr>e.g. Khalifa Tower Specifications and Constraints!!!</vt:lpstr>
      <vt:lpstr>Requirements vs. Specifications</vt:lpstr>
      <vt:lpstr>Systematising Functions To Function Tree</vt:lpstr>
      <vt:lpstr>Function Tree</vt:lpstr>
      <vt:lpstr>Components of Function Description</vt:lpstr>
      <vt:lpstr>Function Tree e.g. Light Bulb</vt:lpstr>
      <vt:lpstr>Systematic Design Process - Steps</vt:lpstr>
      <vt:lpstr>QFD - Quality Function Deployment</vt:lpstr>
      <vt:lpstr>QFD - Quality Function Deployment</vt:lpstr>
      <vt:lpstr>QFD Chart 1 (House of Quality)</vt:lpstr>
      <vt:lpstr>QFD Chart 1 (House of Quality)</vt:lpstr>
      <vt:lpstr>Stage 1 Chart – Requirements &amp; Specifications</vt:lpstr>
      <vt:lpstr>Stage 1 Chart – Requirements &amp; Specifications</vt:lpstr>
      <vt:lpstr>Desk Chair QFD</vt:lpstr>
      <vt:lpstr>Desk Chair QFD</vt:lpstr>
      <vt:lpstr>QFD Process</vt:lpstr>
      <vt:lpstr>QFD Charts</vt:lpstr>
      <vt:lpstr>Benefits Of Adopting QFD </vt:lpstr>
      <vt:lpstr>Ethics &amp; the early stages of design</vt:lpstr>
      <vt:lpstr>Ethics &amp; the early stages of design</vt:lpstr>
      <vt:lpstr>Further Reading and References</vt:lpstr>
      <vt:lpstr>Conclusions</vt:lpstr>
      <vt:lpstr>QFD Summary</vt:lpstr>
      <vt:lpstr>Advanced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REDESIGNING THE OVERHEAD PROJECTOR</dc:title>
  <dc:creator>Siva</dc:creator>
  <cp:lastModifiedBy>Waleed Khalil Ahmed</cp:lastModifiedBy>
  <cp:revision>286</cp:revision>
  <cp:lastPrinted>1998-09-16T12:38:49Z</cp:lastPrinted>
  <dcterms:created xsi:type="dcterms:W3CDTF">1998-08-05T05:44:58Z</dcterms:created>
  <dcterms:modified xsi:type="dcterms:W3CDTF">2018-03-19T04:52:50Z</dcterms:modified>
</cp:coreProperties>
</file>