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4" r:id="rId2"/>
    <p:sldId id="410" r:id="rId3"/>
    <p:sldId id="411" r:id="rId4"/>
    <p:sldId id="500" r:id="rId5"/>
    <p:sldId id="501" r:id="rId6"/>
    <p:sldId id="499" r:id="rId7"/>
    <p:sldId id="460" r:id="rId8"/>
    <p:sldId id="462" r:id="rId9"/>
    <p:sldId id="505" r:id="rId10"/>
    <p:sldId id="463" r:id="rId11"/>
    <p:sldId id="464" r:id="rId12"/>
    <p:sldId id="465" r:id="rId13"/>
    <p:sldId id="502" r:id="rId14"/>
    <p:sldId id="468" r:id="rId15"/>
    <p:sldId id="469" r:id="rId16"/>
    <p:sldId id="470" r:id="rId17"/>
    <p:sldId id="472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3366"/>
    <a:srgbClr val="000000"/>
    <a:srgbClr val="006699"/>
    <a:srgbClr val="0099CC"/>
    <a:srgbClr val="FFCC00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2" autoAdjust="0"/>
    <p:restoredTop sz="94581" autoAdjust="0"/>
  </p:normalViewPr>
  <p:slideViewPr>
    <p:cSldViewPr snapToGrid="0" showGuides="1">
      <p:cViewPr varScale="1">
        <p:scale>
          <a:sx n="74" d="100"/>
          <a:sy n="74" d="100"/>
        </p:scale>
        <p:origin x="-960" y="-90"/>
      </p:cViewPr>
      <p:guideLst>
        <p:guide orient="horz" pos="252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5F811C-2837-4346-8564-EE7E818CB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8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AD106F8-10D9-45F8-9FE3-3780C34F6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21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E51F84-C7EB-4A2E-B5ED-61D149229CB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 a similar consideration, the Systematic Design approach was introduced and pioneered by Pahl and Beitz and Hubka. Cross gave a good definition for systematic design.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28575"/>
            <a:ext cx="9144000" cy="6886575"/>
          </a:xfrm>
          <a:prstGeom prst="rect">
            <a:avLst/>
          </a:prstGeom>
          <a:solidFill>
            <a:srgbClr val="0066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8" y="171450"/>
            <a:ext cx="8737600" cy="65452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5738" y="169863"/>
            <a:ext cx="8737600" cy="11239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i="0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184150" y="869950"/>
            <a:ext cx="8739188" cy="439738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505" y="277"/>
              </a:cxn>
              <a:cxn ang="0">
                <a:pos x="5505" y="86"/>
              </a:cxn>
              <a:cxn ang="0">
                <a:pos x="5205" y="108"/>
              </a:cxn>
              <a:cxn ang="0">
                <a:pos x="4847" y="141"/>
              </a:cxn>
              <a:cxn ang="0">
                <a:pos x="4421" y="75"/>
              </a:cxn>
              <a:cxn ang="0">
                <a:pos x="4134" y="126"/>
              </a:cxn>
              <a:cxn ang="0">
                <a:pos x="3781" y="100"/>
              </a:cxn>
              <a:cxn ang="0">
                <a:pos x="3297" y="83"/>
              </a:cxn>
              <a:cxn ang="0">
                <a:pos x="2871" y="115"/>
              </a:cxn>
              <a:cxn ang="0">
                <a:pos x="2603" y="119"/>
              </a:cxn>
              <a:cxn ang="0">
                <a:pos x="2217" y="93"/>
              </a:cxn>
              <a:cxn ang="0">
                <a:pos x="1841" y="129"/>
              </a:cxn>
              <a:cxn ang="0">
                <a:pos x="1649" y="161"/>
              </a:cxn>
              <a:cxn ang="0">
                <a:pos x="1300" y="93"/>
              </a:cxn>
              <a:cxn ang="0">
                <a:pos x="1004" y="86"/>
              </a:cxn>
              <a:cxn ang="0">
                <a:pos x="816" y="104"/>
              </a:cxn>
              <a:cxn ang="0">
                <a:pos x="650" y="158"/>
              </a:cxn>
              <a:cxn ang="0">
                <a:pos x="444" y="151"/>
              </a:cxn>
              <a:cxn ang="0">
                <a:pos x="350" y="100"/>
              </a:cxn>
              <a:cxn ang="0">
                <a:pos x="332" y="28"/>
              </a:cxn>
              <a:cxn ang="0">
                <a:pos x="292" y="0"/>
              </a:cxn>
              <a:cxn ang="0">
                <a:pos x="167" y="7"/>
              </a:cxn>
              <a:cxn ang="0">
                <a:pos x="117" y="25"/>
              </a:cxn>
              <a:cxn ang="0">
                <a:pos x="86" y="47"/>
              </a:cxn>
              <a:cxn ang="0">
                <a:pos x="0" y="84"/>
              </a:cxn>
              <a:cxn ang="0">
                <a:pos x="0" y="275"/>
              </a:cxn>
            </a:cxnLst>
            <a:rect l="0" t="0" r="r" b="b"/>
            <a:pathLst>
              <a:path w="5505" h="277">
                <a:moveTo>
                  <a:pt x="0" y="275"/>
                </a:moveTo>
                <a:lnTo>
                  <a:pt x="5505" y="277"/>
                </a:lnTo>
                <a:lnTo>
                  <a:pt x="5505" y="86"/>
                </a:lnTo>
                <a:lnTo>
                  <a:pt x="5205" y="108"/>
                </a:lnTo>
                <a:lnTo>
                  <a:pt x="4847" y="141"/>
                </a:lnTo>
                <a:lnTo>
                  <a:pt x="4421" y="75"/>
                </a:lnTo>
                <a:lnTo>
                  <a:pt x="4134" y="126"/>
                </a:lnTo>
                <a:lnTo>
                  <a:pt x="3781" y="100"/>
                </a:lnTo>
                <a:lnTo>
                  <a:pt x="3297" y="83"/>
                </a:lnTo>
                <a:lnTo>
                  <a:pt x="2871" y="115"/>
                </a:lnTo>
                <a:lnTo>
                  <a:pt x="2603" y="119"/>
                </a:lnTo>
                <a:lnTo>
                  <a:pt x="2217" y="93"/>
                </a:lnTo>
                <a:lnTo>
                  <a:pt x="1841" y="129"/>
                </a:lnTo>
                <a:lnTo>
                  <a:pt x="1649" y="161"/>
                </a:lnTo>
                <a:lnTo>
                  <a:pt x="1300" y="93"/>
                </a:lnTo>
                <a:lnTo>
                  <a:pt x="1004" y="86"/>
                </a:lnTo>
                <a:lnTo>
                  <a:pt x="816" y="104"/>
                </a:lnTo>
                <a:lnTo>
                  <a:pt x="650" y="158"/>
                </a:lnTo>
                <a:lnTo>
                  <a:pt x="444" y="151"/>
                </a:lnTo>
                <a:lnTo>
                  <a:pt x="350" y="100"/>
                </a:lnTo>
                <a:lnTo>
                  <a:pt x="332" y="28"/>
                </a:lnTo>
                <a:lnTo>
                  <a:pt x="292" y="0"/>
                </a:lnTo>
                <a:lnTo>
                  <a:pt x="167" y="7"/>
                </a:lnTo>
                <a:lnTo>
                  <a:pt x="117" y="25"/>
                </a:lnTo>
                <a:lnTo>
                  <a:pt x="86" y="47"/>
                </a:lnTo>
                <a:lnTo>
                  <a:pt x="0" y="84"/>
                </a:lnTo>
                <a:lnTo>
                  <a:pt x="0" y="275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653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0653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94588" y="6400799"/>
            <a:ext cx="1905000" cy="31591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D567-7BAA-4E3B-8CB5-493F1B947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5850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25FF-911E-43B2-BB92-89C87AC0C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03175"/>
      </p:ext>
    </p:extLst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04788"/>
            <a:ext cx="2112963" cy="5891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75" y="204788"/>
            <a:ext cx="6188075" cy="5891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D4259-5666-4EBB-BCC0-CAC96BD32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72073"/>
      </p:ext>
    </p:extLst>
  </p:cSld>
  <p:clrMapOvr>
    <a:masterClrMapping/>
  </p:clrMapOvr>
  <p:transition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204788"/>
            <a:ext cx="8453438" cy="965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82763" y="1584325"/>
            <a:ext cx="3375025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0188" y="1584325"/>
            <a:ext cx="3376612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4B20-585E-40E3-880F-0FF0585EC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35079"/>
      </p:ext>
    </p:extLst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D567-7BAA-4E3B-8CB5-493F1B947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80693"/>
      </p:ext>
    </p:extLst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92FC-DA3E-4B58-9068-6689E2D28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8395"/>
      </p:ext>
    </p:extLst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2763" y="1584325"/>
            <a:ext cx="3375025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0188" y="1584325"/>
            <a:ext cx="3376612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14DB9-87D0-4AA1-9738-0C26505DF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3243"/>
      </p:ext>
    </p:extLst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06DAD-7E6F-4437-9C29-50E1650CE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57826"/>
      </p:ext>
    </p:extLst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8DC42-ABC0-48CF-ACFA-8D94D2CD3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7936"/>
      </p:ext>
    </p:extLst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A7F5B-B9F2-485A-B7D6-015131CF2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55609"/>
      </p:ext>
    </p:extLst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12FC5-A457-4A77-B9B0-475A75728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67591"/>
      </p:ext>
    </p:extLst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8CC11-F39C-41F7-A576-E2BF8A6F0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28812"/>
      </p:ext>
    </p:extLst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-28575"/>
            <a:ext cx="9144000" cy="6886575"/>
          </a:xfrm>
          <a:prstGeom prst="rect">
            <a:avLst/>
          </a:prstGeom>
          <a:solidFill>
            <a:srgbClr val="0066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185738" y="171450"/>
            <a:ext cx="8737600" cy="65452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182563" y="169863"/>
            <a:ext cx="8740775" cy="11239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i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2763" y="1584325"/>
            <a:ext cx="6904037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19500" y="62595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4588" y="6400799"/>
            <a:ext cx="19050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effectLst/>
              </a:defRPr>
            </a:lvl1pPr>
          </a:lstStyle>
          <a:p>
            <a:pPr>
              <a:defRPr/>
            </a:pPr>
            <a:fld id="{B7AC5568-1F5B-4E87-A6E3-4415EEA99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7975" y="204788"/>
            <a:ext cx="8453438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3082" name="Picture 39" descr="photo"/>
          <p:cNvPicPr>
            <a:picLocks noChangeAspect="1" noChangeArrowheads="1"/>
          </p:cNvPicPr>
          <p:nvPr userDrawn="1"/>
        </p:nvPicPr>
        <p:blipFill>
          <a:blip r:embed="rId1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2"/>
          <a:stretch>
            <a:fillRect/>
          </a:stretch>
        </p:blipFill>
        <p:spPr bwMode="auto">
          <a:xfrm>
            <a:off x="185738" y="1250950"/>
            <a:ext cx="1516062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0" name="Freeform 36"/>
          <p:cNvSpPr>
            <a:spLocks/>
          </p:cNvSpPr>
          <p:nvPr/>
        </p:nvSpPr>
        <p:spPr bwMode="auto">
          <a:xfrm>
            <a:off x="184150" y="869950"/>
            <a:ext cx="8739188" cy="439738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505" y="277"/>
              </a:cxn>
              <a:cxn ang="0">
                <a:pos x="5505" y="86"/>
              </a:cxn>
              <a:cxn ang="0">
                <a:pos x="5205" y="108"/>
              </a:cxn>
              <a:cxn ang="0">
                <a:pos x="4847" y="141"/>
              </a:cxn>
              <a:cxn ang="0">
                <a:pos x="4421" y="75"/>
              </a:cxn>
              <a:cxn ang="0">
                <a:pos x="4134" y="126"/>
              </a:cxn>
              <a:cxn ang="0">
                <a:pos x="3781" y="100"/>
              </a:cxn>
              <a:cxn ang="0">
                <a:pos x="3297" y="83"/>
              </a:cxn>
              <a:cxn ang="0">
                <a:pos x="2871" y="115"/>
              </a:cxn>
              <a:cxn ang="0">
                <a:pos x="2603" y="119"/>
              </a:cxn>
              <a:cxn ang="0">
                <a:pos x="2217" y="93"/>
              </a:cxn>
              <a:cxn ang="0">
                <a:pos x="1841" y="129"/>
              </a:cxn>
              <a:cxn ang="0">
                <a:pos x="1649" y="161"/>
              </a:cxn>
              <a:cxn ang="0">
                <a:pos x="1300" y="93"/>
              </a:cxn>
              <a:cxn ang="0">
                <a:pos x="1004" y="86"/>
              </a:cxn>
              <a:cxn ang="0">
                <a:pos x="816" y="104"/>
              </a:cxn>
              <a:cxn ang="0">
                <a:pos x="650" y="158"/>
              </a:cxn>
              <a:cxn ang="0">
                <a:pos x="444" y="151"/>
              </a:cxn>
              <a:cxn ang="0">
                <a:pos x="350" y="100"/>
              </a:cxn>
              <a:cxn ang="0">
                <a:pos x="332" y="28"/>
              </a:cxn>
              <a:cxn ang="0">
                <a:pos x="292" y="0"/>
              </a:cxn>
              <a:cxn ang="0">
                <a:pos x="167" y="7"/>
              </a:cxn>
              <a:cxn ang="0">
                <a:pos x="117" y="25"/>
              </a:cxn>
              <a:cxn ang="0">
                <a:pos x="86" y="47"/>
              </a:cxn>
              <a:cxn ang="0">
                <a:pos x="0" y="84"/>
              </a:cxn>
              <a:cxn ang="0">
                <a:pos x="0" y="275"/>
              </a:cxn>
            </a:cxnLst>
            <a:rect l="0" t="0" r="r" b="b"/>
            <a:pathLst>
              <a:path w="5505" h="277">
                <a:moveTo>
                  <a:pt x="0" y="275"/>
                </a:moveTo>
                <a:lnTo>
                  <a:pt x="5505" y="277"/>
                </a:lnTo>
                <a:lnTo>
                  <a:pt x="5505" y="86"/>
                </a:lnTo>
                <a:lnTo>
                  <a:pt x="5205" y="108"/>
                </a:lnTo>
                <a:lnTo>
                  <a:pt x="4847" y="141"/>
                </a:lnTo>
                <a:lnTo>
                  <a:pt x="4421" y="75"/>
                </a:lnTo>
                <a:lnTo>
                  <a:pt x="4134" y="126"/>
                </a:lnTo>
                <a:lnTo>
                  <a:pt x="3781" y="100"/>
                </a:lnTo>
                <a:lnTo>
                  <a:pt x="3297" y="83"/>
                </a:lnTo>
                <a:lnTo>
                  <a:pt x="2871" y="115"/>
                </a:lnTo>
                <a:lnTo>
                  <a:pt x="2603" y="119"/>
                </a:lnTo>
                <a:lnTo>
                  <a:pt x="2217" y="93"/>
                </a:lnTo>
                <a:lnTo>
                  <a:pt x="1841" y="129"/>
                </a:lnTo>
                <a:lnTo>
                  <a:pt x="1649" y="161"/>
                </a:lnTo>
                <a:lnTo>
                  <a:pt x="1300" y="93"/>
                </a:lnTo>
                <a:lnTo>
                  <a:pt x="1004" y="86"/>
                </a:lnTo>
                <a:lnTo>
                  <a:pt x="816" y="104"/>
                </a:lnTo>
                <a:lnTo>
                  <a:pt x="650" y="158"/>
                </a:lnTo>
                <a:lnTo>
                  <a:pt x="444" y="151"/>
                </a:lnTo>
                <a:lnTo>
                  <a:pt x="350" y="100"/>
                </a:lnTo>
                <a:lnTo>
                  <a:pt x="332" y="28"/>
                </a:lnTo>
                <a:lnTo>
                  <a:pt x="292" y="0"/>
                </a:lnTo>
                <a:lnTo>
                  <a:pt x="167" y="7"/>
                </a:lnTo>
                <a:lnTo>
                  <a:pt x="117" y="25"/>
                </a:lnTo>
                <a:lnTo>
                  <a:pt x="86" y="47"/>
                </a:lnTo>
                <a:lnTo>
                  <a:pt x="0" y="84"/>
                </a:lnTo>
                <a:lnTo>
                  <a:pt x="0" y="275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3" autoUpdateAnimBg="0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6" grpId="0" autoUpdateAnimBg="0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uk/imgres?imgurl=http://star-techcentral.com/archives/2007/1/11/prodit/iphonb.jpg&amp;imgrefurl=http://star-techcentral.com/tech/story.asp?file=/2007/1/11/prodit/20070111122815&amp;sec=prodit&amp;h=626&amp;w=380&amp;sz=60&amp;hl=en&amp;start=2&amp;tbnid=1wtCB4yxSApQpM:&amp;tbnh=136&amp;tbnw=83&amp;prev=/images?q=mobile+phone&amp;svnum=10&amp;hl=en&amp;rlz=1T4GGLJ_en-GB___GB176&amp;sa=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Importance </a:t>
            </a:r>
            <a:r>
              <a:rPr lang="en-US" dirty="0" smtClean="0"/>
              <a:t>of </a:t>
            </a:r>
            <a:r>
              <a:rPr lang="en-US" dirty="0"/>
              <a:t>Engineering </a:t>
            </a:r>
            <a:r>
              <a:rPr lang="en-US" dirty="0" smtClean="0"/>
              <a:t>Design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Engineering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3393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Why Design is Difficult</a:t>
            </a:r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1806575" y="260667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89476" name="Object 4"/>
          <p:cNvGraphicFramePr>
            <a:graphicFrameLocks noChangeAspect="1"/>
          </p:cNvGraphicFramePr>
          <p:nvPr/>
        </p:nvGraphicFramePr>
        <p:xfrm>
          <a:off x="1689100" y="3159125"/>
          <a:ext cx="7205663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orelDRAW" r:id="rId3" imgW="0" imgH="0" progId="CorelDRAW.Graphic.12">
                  <p:embed/>
                </p:oleObj>
              </mc:Choice>
              <mc:Fallback>
                <p:oleObj name="CorelDRAW" r:id="rId3" imgW="0" imgH="0" progId="CorelDRAW.Graphic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3159125"/>
                        <a:ext cx="7205663" cy="214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4850" y="1597025"/>
            <a:ext cx="6850063" cy="135731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Designers have to predict each step of the product’s life.</a:t>
            </a:r>
          </a:p>
        </p:txBody>
      </p:sp>
      <p:sp>
        <p:nvSpPr>
          <p:cNvPr id="489480" name="Text Box 8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89482" name="Line 10"/>
          <p:cNvSpPr>
            <a:spLocks noChangeShapeType="1"/>
          </p:cNvSpPr>
          <p:nvPr/>
        </p:nvSpPr>
        <p:spPr bwMode="auto">
          <a:xfrm>
            <a:off x="187325" y="202247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9483" name="Line 11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1.38889E-6 0.121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489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9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9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4" grpId="0" autoUpdateAnimBg="0"/>
      <p:bldP spid="489477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Identifying your Customers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smtClean="0"/>
              <a:t>Everyone has a different opinion / desire on how a product should be designed…</a:t>
            </a:r>
          </a:p>
          <a:p>
            <a:r>
              <a:rPr lang="en-US" sz="2000" smtClean="0"/>
              <a:t>Customers of a product are NOT just the end-users.</a:t>
            </a:r>
          </a:p>
          <a:p>
            <a:r>
              <a:rPr lang="en-US" sz="2000" smtClean="0"/>
              <a:t>Who do you think are customers of an airplane?</a:t>
            </a:r>
          </a:p>
          <a:p>
            <a:r>
              <a:rPr lang="en-US" sz="2000" smtClean="0"/>
              <a:t>Customers include the people that manufacture, maintain, sell, dissassemble… etc.</a:t>
            </a:r>
          </a:p>
          <a:p>
            <a:endParaRPr lang="en-US" sz="2000" smtClean="0"/>
          </a:p>
        </p:txBody>
      </p:sp>
      <p:sp>
        <p:nvSpPr>
          <p:cNvPr id="490502" name="Text Box 6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0503" name="Line 7"/>
          <p:cNvSpPr>
            <a:spLocks noChangeShapeType="1"/>
          </p:cNvSpPr>
          <p:nvPr/>
        </p:nvSpPr>
        <p:spPr bwMode="auto">
          <a:xfrm>
            <a:off x="187325" y="2808288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0505" name="Line 9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1.38889E-6 0.121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0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9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8" grpId="0" autoUpdateAnimBg="0"/>
      <p:bldP spid="490499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ChangeArrowheads="1"/>
          </p:cNvSpPr>
          <p:nvPr/>
        </p:nvSpPr>
        <p:spPr bwMode="auto">
          <a:xfrm>
            <a:off x="182563" y="1285875"/>
            <a:ext cx="8761412" cy="5426075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11125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i="0">
                <a:solidFill>
                  <a:schemeClr val="bg1"/>
                </a:solidFill>
                <a:latin typeface="Arial Black" pitchFamily="34" charset="0"/>
              </a:rPr>
              <a:t>How an Airplane should be Designed – </a:t>
            </a:r>
            <a:r>
              <a:rPr lang="en-US" sz="2400" i="0">
                <a:solidFill>
                  <a:schemeClr val="bg1"/>
                </a:solidFill>
                <a:latin typeface="Arial Black" pitchFamily="34" charset="0"/>
              </a:rPr>
              <a:t>According to:</a:t>
            </a:r>
          </a:p>
        </p:txBody>
      </p:sp>
      <p:pic>
        <p:nvPicPr>
          <p:cNvPr id="491524" name="Picture 4" descr="Imag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1568450"/>
            <a:ext cx="7426325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54075" y="1660525"/>
            <a:ext cx="7432675" cy="4791075"/>
            <a:chOff x="718" y="1302"/>
            <a:chExt cx="4682" cy="3018"/>
          </a:xfrm>
        </p:grpSpPr>
        <p:sp>
          <p:nvSpPr>
            <p:cNvPr id="491526" name="Rectangle 6"/>
            <p:cNvSpPr>
              <a:spLocks noChangeArrowheads="1"/>
            </p:cNvSpPr>
            <p:nvPr/>
          </p:nvSpPr>
          <p:spPr bwMode="auto">
            <a:xfrm>
              <a:off x="718" y="1320"/>
              <a:ext cx="4682" cy="30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2304" name="Picture 7" descr="Image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7" b="29431"/>
            <a:stretch>
              <a:fillRect/>
            </a:stretch>
          </p:blipFill>
          <p:spPr bwMode="auto">
            <a:xfrm>
              <a:off x="1520" y="1302"/>
              <a:ext cx="2700" cy="21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91528" name="Picture 8" descr="Im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" t="1929" r="670" b="1570"/>
          <a:stretch>
            <a:fillRect/>
          </a:stretch>
        </p:blipFill>
        <p:spPr bwMode="auto">
          <a:xfrm>
            <a:off x="950913" y="1562100"/>
            <a:ext cx="7437437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29" name="Picture 9" descr="Image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7"/>
          <a:stretch>
            <a:fillRect/>
          </a:stretch>
        </p:blipFill>
        <p:spPr bwMode="auto">
          <a:xfrm>
            <a:off x="1085850" y="1574800"/>
            <a:ext cx="6921500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30" name="Picture 10" descr="Image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1362075"/>
            <a:ext cx="7372350" cy="531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58813" y="1303338"/>
            <a:ext cx="7816850" cy="5300662"/>
            <a:chOff x="456" y="1004"/>
            <a:chExt cx="4924" cy="3159"/>
          </a:xfrm>
        </p:grpSpPr>
        <p:sp>
          <p:nvSpPr>
            <p:cNvPr id="491532" name="Rectangle 12"/>
            <p:cNvSpPr>
              <a:spLocks noChangeArrowheads="1"/>
            </p:cNvSpPr>
            <p:nvPr/>
          </p:nvSpPr>
          <p:spPr bwMode="auto">
            <a:xfrm>
              <a:off x="600" y="1004"/>
              <a:ext cx="4643" cy="3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2302" name="Picture 13" descr="Image1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" y="1715"/>
              <a:ext cx="4924" cy="184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91534" name="Picture 14" descr="Image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67"/>
          <a:stretch>
            <a:fillRect/>
          </a:stretch>
        </p:blipFill>
        <p:spPr bwMode="auto">
          <a:xfrm>
            <a:off x="871538" y="1512888"/>
            <a:ext cx="7558087" cy="479425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35" name="Picture 15" descr="Image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1673225"/>
            <a:ext cx="78105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36" name="Text Box 16"/>
          <p:cNvSpPr txBox="1">
            <a:spLocks noChangeArrowheads="1"/>
          </p:cNvSpPr>
          <p:nvPr/>
        </p:nvSpPr>
        <p:spPr bwMode="auto">
          <a:xfrm>
            <a:off x="721480" y="2776619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0" dirty="0">
                <a:solidFill>
                  <a:schemeClr val="bg1"/>
                </a:solidFill>
                <a:latin typeface="Impact" pitchFamily="34" charset="0"/>
              </a:rPr>
              <a:t>Accounts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FA7F5B-B9F2-485A-B7D6-015131CF244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5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1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91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Identifying your Customers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smtClean="0"/>
              <a:t>Each company… your task as a design team is to identify and list on a piece of paper as many customers as possible for a mobile phone… </a:t>
            </a:r>
          </a:p>
          <a:p>
            <a:r>
              <a:rPr lang="en-US" sz="2000" smtClean="0"/>
              <a:t>You can use the internet to help you.</a:t>
            </a:r>
          </a:p>
          <a:p>
            <a:r>
              <a:rPr lang="en-US" sz="2000" smtClean="0"/>
              <a:t>You have approximately 5mins!</a:t>
            </a:r>
          </a:p>
        </p:txBody>
      </p:sp>
      <p:sp>
        <p:nvSpPr>
          <p:cNvPr id="543748" name="Text Box 4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543749" name="Line 5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3751" name="Line 7"/>
          <p:cNvSpPr>
            <a:spLocks noChangeShapeType="1"/>
          </p:cNvSpPr>
          <p:nvPr/>
        </p:nvSpPr>
        <p:spPr bwMode="auto">
          <a:xfrm>
            <a:off x="187325" y="3608388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6" grpId="0" autoUpdateAnimBg="0"/>
      <p:bldP spid="543747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0" y="177800"/>
            <a:ext cx="8693150" cy="965200"/>
          </a:xfrm>
        </p:spPr>
        <p:txBody>
          <a:bodyPr/>
          <a:lstStyle/>
          <a:p>
            <a:r>
              <a:rPr lang="en-US" smtClean="0"/>
              <a:t>The Design Process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60000"/>
              <a:buFontTx/>
              <a:buBlip>
                <a:blip r:embed="rId2"/>
              </a:buBlip>
            </a:pPr>
            <a:r>
              <a:rPr lang="en-GB" sz="2400" smtClean="0"/>
              <a:t>Two Schools of thought:</a:t>
            </a:r>
          </a:p>
          <a:p>
            <a:pPr lvl="1">
              <a:buSzPct val="60000"/>
              <a:buFontTx/>
              <a:buBlip>
                <a:blip r:embed="rId3"/>
              </a:buBlip>
            </a:pPr>
            <a:r>
              <a:rPr lang="en-GB" sz="2000" smtClean="0"/>
              <a:t>Conventional Design</a:t>
            </a:r>
          </a:p>
          <a:p>
            <a:pPr lvl="1">
              <a:buSzPct val="60000"/>
              <a:buFontTx/>
              <a:buBlip>
                <a:blip r:embed="rId3"/>
              </a:buBlip>
            </a:pPr>
            <a:r>
              <a:rPr lang="en-GB" sz="2000" smtClean="0"/>
              <a:t>Systematic Design</a:t>
            </a:r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4598" name="Line 6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4600" name="Line 8"/>
          <p:cNvSpPr>
            <a:spLocks noChangeShapeType="1"/>
          </p:cNvSpPr>
          <p:nvPr/>
        </p:nvSpPr>
        <p:spPr bwMode="auto">
          <a:xfrm>
            <a:off x="187325" y="3608388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4" grpId="0" autoUpdateAnimBg="0"/>
      <p:bldP spid="49459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177800"/>
            <a:ext cx="8682037" cy="965200"/>
          </a:xfrm>
        </p:spPr>
        <p:txBody>
          <a:bodyPr/>
          <a:lstStyle/>
          <a:p>
            <a:r>
              <a:rPr lang="en-US" smtClean="0"/>
              <a:t>Conventional Design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2763" y="1584325"/>
            <a:ext cx="7029450" cy="4511675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60000"/>
              <a:buFontTx/>
              <a:buBlip>
                <a:blip r:embed="rId2"/>
              </a:buBlip>
            </a:pPr>
            <a:r>
              <a:rPr lang="en-GB" sz="2000" dirty="0" smtClean="0"/>
              <a:t>Back of the envelope approach</a:t>
            </a:r>
          </a:p>
          <a:p>
            <a:pPr>
              <a:lnSpc>
                <a:spcPct val="90000"/>
              </a:lnSpc>
              <a:buSzPct val="60000"/>
              <a:buFontTx/>
              <a:buBlip>
                <a:blip r:embed="rId2"/>
              </a:buBlip>
            </a:pPr>
            <a:r>
              <a:rPr lang="en-GB" sz="2000" dirty="0" smtClean="0"/>
              <a:t>Come up with an idea, test it and improve on it</a:t>
            </a:r>
          </a:p>
          <a:p>
            <a:pPr>
              <a:lnSpc>
                <a:spcPct val="90000"/>
              </a:lnSpc>
              <a:buSzPct val="60000"/>
              <a:buFontTx/>
              <a:buBlip>
                <a:blip r:embed="rId2"/>
              </a:buBlip>
            </a:pPr>
            <a:r>
              <a:rPr lang="en-GB" sz="2000" dirty="0" smtClean="0"/>
              <a:t>Successful… first space shuttle was built using conventional design</a:t>
            </a:r>
          </a:p>
          <a:p>
            <a:pPr>
              <a:lnSpc>
                <a:spcPct val="90000"/>
              </a:lnSpc>
              <a:buSzPct val="60000"/>
              <a:buFontTx/>
              <a:buBlip>
                <a:blip r:embed="rId2"/>
              </a:buBlip>
            </a:pPr>
            <a:r>
              <a:rPr lang="en-GB" sz="2000" dirty="0" smtClean="0"/>
              <a:t>Usually inefficient way of designing and sometimes there are other better ideas that have not been thought of.</a:t>
            </a:r>
            <a:endParaRPr lang="en-US" sz="2000" dirty="0" smtClean="0"/>
          </a:p>
        </p:txBody>
      </p:sp>
      <p:sp>
        <p:nvSpPr>
          <p:cNvPr id="495622" name="Text Box 6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5623" name="Line 7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5624" name="Line 8"/>
          <p:cNvSpPr>
            <a:spLocks noChangeShapeType="1"/>
          </p:cNvSpPr>
          <p:nvPr/>
        </p:nvSpPr>
        <p:spPr bwMode="auto">
          <a:xfrm>
            <a:off x="187325" y="3608388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1.38889E-6 0.121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5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8" grpId="0" autoUpdateAnimBg="0"/>
      <p:bldP spid="495619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204788"/>
            <a:ext cx="8593138" cy="965200"/>
          </a:xfrm>
        </p:spPr>
        <p:txBody>
          <a:bodyPr/>
          <a:lstStyle/>
          <a:p>
            <a:r>
              <a:rPr lang="en-US" smtClean="0"/>
              <a:t>Systematic Design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25000"/>
              </a:spcAft>
              <a:buFont typeface="Wingdings" pitchFamily="2" charset="2"/>
              <a:buChar char="§"/>
            </a:pPr>
            <a:r>
              <a:rPr lang="en-GB" sz="2000" smtClean="0"/>
              <a:t>Follows a number of clear predefined steps</a:t>
            </a:r>
            <a:r>
              <a:rPr lang="en-GB" sz="2000" smtClean="0">
                <a:latin typeface="BellCent NamNum BT" pitchFamily="34" charset="0"/>
              </a:rPr>
              <a:t> </a:t>
            </a:r>
            <a:r>
              <a:rPr lang="en-GB" sz="2000" smtClean="0"/>
              <a:t>from the start of the project to its completion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25000"/>
              </a:spcAft>
              <a:buFont typeface="Wingdings" pitchFamily="2" charset="2"/>
              <a:buChar char="§"/>
            </a:pPr>
            <a:r>
              <a:rPr lang="en-GB" sz="2000" smtClean="0"/>
              <a:t>M</a:t>
            </a:r>
            <a:r>
              <a:rPr lang="en-US" sz="2000" smtClean="0"/>
              <a:t>ak</a:t>
            </a:r>
            <a:r>
              <a:rPr lang="en-GB" sz="2000" smtClean="0"/>
              <a:t>es</a:t>
            </a:r>
            <a:r>
              <a:rPr lang="en-US" sz="2000" smtClean="0"/>
              <a:t> the design approach transparent, rational and independent of a specific branch of industry.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 typeface="Wingdings" pitchFamily="2" charset="2"/>
              <a:buChar char="§"/>
            </a:pPr>
            <a:r>
              <a:rPr lang="en-US" sz="2000" smtClean="0"/>
              <a:t>Clear steps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 typeface="Wingdings" pitchFamily="2" charset="2"/>
              <a:buChar char="§"/>
            </a:pPr>
            <a:r>
              <a:rPr lang="en-US" sz="2000" smtClean="0"/>
              <a:t>Definite starting and finishing points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 typeface="Wingdings" pitchFamily="2" charset="2"/>
              <a:buChar char="§"/>
            </a:pPr>
            <a:r>
              <a:rPr lang="en-US" sz="2000" smtClean="0"/>
              <a:t>More opportunities for weakness Identification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 typeface="Wingdings" pitchFamily="2" charset="2"/>
              <a:buChar char="§"/>
            </a:pPr>
            <a:r>
              <a:rPr lang="en-US" sz="2000" smtClean="0"/>
              <a:t>Shorter training time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 typeface="Wingdings" pitchFamily="2" charset="2"/>
              <a:buChar char="§"/>
            </a:pPr>
            <a:r>
              <a:rPr lang="en-US" sz="2000" smtClean="0"/>
              <a:t>Broader training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000" smtClean="0"/>
          </a:p>
          <a:p>
            <a:pPr>
              <a:lnSpc>
                <a:spcPct val="90000"/>
              </a:lnSpc>
              <a:spcBef>
                <a:spcPct val="50000"/>
              </a:spcBef>
              <a:buSzPct val="60000"/>
              <a:buFontTx/>
              <a:buBlip>
                <a:blip r:embed="rId3"/>
              </a:buBlip>
            </a:pPr>
            <a:endParaRPr lang="en-US" sz="2000" smtClean="0"/>
          </a:p>
        </p:txBody>
      </p:sp>
      <p:sp>
        <p:nvSpPr>
          <p:cNvPr id="496646" name="Text Box 6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6647" name="Line 7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6648" name="Line 8"/>
          <p:cNvSpPr>
            <a:spLocks noChangeShapeType="1"/>
          </p:cNvSpPr>
          <p:nvPr/>
        </p:nvSpPr>
        <p:spPr bwMode="auto">
          <a:xfrm>
            <a:off x="187325" y="436562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1.38889E-6 0.121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6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9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2" grpId="0" autoUpdateAnimBg="0"/>
      <p:bldP spid="49664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2763" y="1584325"/>
            <a:ext cx="4591050" cy="287655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Requirements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Specifications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Conceptual Design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Embodiment Design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Detailed Design</a:t>
            </a:r>
          </a:p>
          <a:p>
            <a:pPr>
              <a:buFontTx/>
              <a:buNone/>
            </a:pPr>
            <a:endParaRPr lang="en-GB" sz="2400" dirty="0" smtClean="0"/>
          </a:p>
          <a:p>
            <a:endParaRPr lang="en-GB" sz="2400" dirty="0" smtClean="0">
              <a:latin typeface="Arial Narrow" pitchFamily="34" charset="0"/>
            </a:endParaRPr>
          </a:p>
        </p:txBody>
      </p:sp>
      <p:sp>
        <p:nvSpPr>
          <p:cNvPr id="499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79425" y="125413"/>
            <a:ext cx="7772400" cy="1143000"/>
          </a:xfrm>
        </p:spPr>
        <p:txBody>
          <a:bodyPr/>
          <a:lstStyle/>
          <a:p>
            <a:r>
              <a:rPr lang="en-GB" smtClean="0"/>
              <a:t>Engineering Design Process</a:t>
            </a:r>
          </a:p>
        </p:txBody>
      </p:sp>
      <p:sp>
        <p:nvSpPr>
          <p:cNvPr id="499719" name="Text Box 7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9721" name="Line 9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9722" name="Line 10"/>
          <p:cNvSpPr>
            <a:spLocks noChangeShapeType="1"/>
          </p:cNvSpPr>
          <p:nvPr/>
        </p:nvSpPr>
        <p:spPr bwMode="auto">
          <a:xfrm>
            <a:off x="187325" y="516572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 bldLvl="3" autoUpdateAnimBg="0"/>
      <p:bldP spid="4997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6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Objectives of this lecture</a:t>
            </a:r>
            <a:endParaRPr lang="en-US" smtClean="0"/>
          </a:p>
        </p:txBody>
      </p:sp>
      <p:sp>
        <p:nvSpPr>
          <p:cNvPr id="407567" name="Rectangle 1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198000">
            <a:spAutoFit/>
          </a:bodyPr>
          <a:lstStyle/>
          <a:p>
            <a:pPr marL="361950" indent="-361950" algn="l">
              <a:buFontTx/>
              <a:buChar char="•"/>
            </a:pPr>
            <a:r>
              <a:rPr lang="en-US" sz="2400" dirty="0" smtClean="0"/>
              <a:t>Importance and challenges of Engineering design</a:t>
            </a:r>
          </a:p>
          <a:p>
            <a:pPr marL="361950" indent="-361950" algn="l">
              <a:buFontTx/>
              <a:buChar char="•"/>
            </a:pPr>
            <a:r>
              <a:rPr lang="en-US" sz="2400" dirty="0" smtClean="0"/>
              <a:t>Introduction to Engineering Design Process</a:t>
            </a:r>
          </a:p>
          <a:p>
            <a:pPr marL="361950" indent="-361950" algn="l">
              <a:buFontTx/>
              <a:buChar char="•"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7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7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7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7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66" grpId="0" autoUpdateAnimBg="0"/>
      <p:bldP spid="4075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Outcomes</a:t>
            </a:r>
            <a:endParaRPr lang="en-US" smtClean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198000">
            <a:spAutoFit/>
          </a:bodyPr>
          <a:lstStyle/>
          <a:p>
            <a:pPr marL="361950" indent="-361950" algn="l"/>
            <a:r>
              <a:rPr lang="en-GB" sz="2400" smtClean="0">
                <a:solidFill>
                  <a:schemeClr val="accent1"/>
                </a:solidFill>
              </a:rPr>
              <a:t>By the end of this lecture, you will be able to:</a:t>
            </a:r>
          </a:p>
          <a:p>
            <a:pPr marL="361950" indent="-361950" algn="l"/>
            <a:endParaRPr lang="en-GB" sz="2400" smtClean="0">
              <a:solidFill>
                <a:schemeClr val="accent1"/>
              </a:solidFill>
            </a:endParaRPr>
          </a:p>
          <a:p>
            <a:pPr marL="361950" indent="-361950" algn="l">
              <a:buFontTx/>
              <a:buChar char="•"/>
            </a:pPr>
            <a:r>
              <a:rPr lang="en-GB" sz="2400" smtClean="0"/>
              <a:t>Understand the importance and challenges of design</a:t>
            </a:r>
          </a:p>
          <a:p>
            <a:pPr marL="361950" indent="-361950" algn="l">
              <a:buFontTx/>
              <a:buChar char="•"/>
            </a:pPr>
            <a:r>
              <a:rPr lang="en-GB" sz="2400" smtClean="0"/>
              <a:t>Appreciate the difference between conventional and systematic design</a:t>
            </a:r>
          </a:p>
          <a:p>
            <a:pPr marL="361950" indent="-361950" algn="l">
              <a:buFontTx/>
              <a:buChar char="•"/>
            </a:pPr>
            <a:r>
              <a:rPr lang="en-GB" sz="2400" smtClean="0"/>
              <a:t>Describe the systematic design process</a:t>
            </a:r>
          </a:p>
          <a:p>
            <a:pPr marL="361950" indent="-361950" algn="l">
              <a:buFontTx/>
              <a:buChar char="•"/>
            </a:pPr>
            <a:r>
              <a:rPr lang="en-GB" sz="2400" smtClean="0"/>
              <a:t>Identify who your Customers 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4" grpId="0" autoUpdateAnimBg="0"/>
      <p:bldP spid="4177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Skills needed by a designer</a:t>
            </a:r>
            <a:endParaRPr lang="en-US" smtClean="0"/>
          </a:p>
        </p:txBody>
      </p:sp>
      <p:sp>
        <p:nvSpPr>
          <p:cNvPr id="54169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198000">
            <a:spAutoFit/>
          </a:bodyPr>
          <a:lstStyle/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Sketching, technical drawing, CAD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Creativity, problem solving, project management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Properties of materials, manufacturing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Applications of science, </a:t>
            </a:r>
            <a:r>
              <a:rPr lang="en-GB" sz="2000" dirty="0" err="1" smtClean="0"/>
              <a:t>eg</a:t>
            </a:r>
            <a:r>
              <a:rPr lang="en-GB" sz="2000" dirty="0" smtClean="0"/>
              <a:t>. Chemistry (e.g. corrosion protection, painting, plating)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Statics, structures, dynamics, strength of materials, kinematics, and mechanisms, stress analysis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Electrical and Electronics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Fluid Mechanics, thermodynamics, heat transfer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Fluid Power, electrical phenomena, industrial controls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Environmental Issues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Experimental Design, performance testing of materials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Oral Communication, listening, writing, teamwork skills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Awareness of feasibility and cost issues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GB" sz="2000" dirty="0" smtClean="0"/>
              <a:t>Safety and Ethical Issues and legislations.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1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1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41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41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41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41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41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1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698" grpId="0" autoUpdateAnimBg="0"/>
      <p:bldP spid="541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How this lecture fits in…</a:t>
            </a:r>
            <a:endParaRPr lang="en-US" smtClean="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>
          <a:xfrm>
            <a:off x="1782763" y="1584325"/>
            <a:ext cx="6904037" cy="3145476"/>
          </a:xfrm>
          <a:noFill/>
        </p:spPr>
        <p:txBody>
          <a:bodyPr lIns="198000">
            <a:spAutoFit/>
          </a:bodyPr>
          <a:lstStyle/>
          <a:p>
            <a:pPr marL="361950" indent="-361950" algn="l">
              <a:lnSpc>
                <a:spcPct val="80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/>
              <a:t>So far you have covered the essential skills a designer needs e.g.:</a:t>
            </a:r>
          </a:p>
          <a:p>
            <a:pPr marL="541338" lvl="1" indent="0">
              <a:lnSpc>
                <a:spcPct val="80000"/>
              </a:lnSpc>
              <a:spcAft>
                <a:spcPct val="20000"/>
              </a:spcAft>
            </a:pPr>
            <a:r>
              <a:rPr lang="en-US" sz="1800" dirty="0" smtClean="0"/>
              <a:t>Team Work and forming companies</a:t>
            </a:r>
          </a:p>
          <a:p>
            <a:pPr marL="541338" lvl="1" indent="0">
              <a:lnSpc>
                <a:spcPct val="80000"/>
              </a:lnSpc>
              <a:spcAft>
                <a:spcPct val="20000"/>
              </a:spcAft>
            </a:pPr>
            <a:r>
              <a:rPr lang="en-US" sz="1800" dirty="0" smtClean="0"/>
              <a:t>Research</a:t>
            </a:r>
          </a:p>
          <a:p>
            <a:pPr marL="541338" lvl="1" indent="0">
              <a:lnSpc>
                <a:spcPct val="80000"/>
              </a:lnSpc>
              <a:spcAft>
                <a:spcPct val="20000"/>
              </a:spcAft>
            </a:pPr>
            <a:r>
              <a:rPr lang="en-US" sz="1800" dirty="0" smtClean="0"/>
              <a:t>Report writing</a:t>
            </a:r>
          </a:p>
          <a:p>
            <a:pPr marL="541338" lvl="1" indent="0">
              <a:lnSpc>
                <a:spcPct val="80000"/>
              </a:lnSpc>
              <a:spcAft>
                <a:spcPct val="20000"/>
              </a:spcAft>
            </a:pPr>
            <a:r>
              <a:rPr lang="en-US" sz="1800" dirty="0" smtClean="0"/>
              <a:t>Communication skills (Presentations)</a:t>
            </a:r>
          </a:p>
          <a:p>
            <a:pPr marL="361950" indent="-361950" algn="l">
              <a:lnSpc>
                <a:spcPct val="80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/>
              <a:t>This lecture will give you the necessary tools and steps to enable you to start designing any engineering product.</a:t>
            </a:r>
          </a:p>
          <a:p>
            <a:pPr marL="361950" indent="-361950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Future lectures will focus on these steps in more detail as well as ethical aspects.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42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Design is Important?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5000"/>
              </a:spcAft>
            </a:pPr>
            <a:r>
              <a:rPr lang="en-US" sz="2000" dirty="0" smtClean="0"/>
              <a:t>Without Design, there is no product!</a:t>
            </a:r>
          </a:p>
          <a:p>
            <a:pPr>
              <a:spcAft>
                <a:spcPct val="35000"/>
              </a:spcAft>
            </a:pPr>
            <a:r>
              <a:rPr lang="en-US" sz="2000" dirty="0" smtClean="0"/>
              <a:t>With a poor design, no matter how good the manufacturing methods are, or quality control, </a:t>
            </a:r>
            <a:r>
              <a:rPr lang="en-US" sz="2000" dirty="0" err="1" smtClean="0"/>
              <a:t>etc</a:t>
            </a:r>
            <a:r>
              <a:rPr lang="en-US" sz="2000" dirty="0" smtClean="0"/>
              <a:t>, the end product will still be a bad idea and no one will buy</a:t>
            </a:r>
          </a:p>
          <a:p>
            <a:pPr>
              <a:spcAft>
                <a:spcPct val="35000"/>
              </a:spcAft>
            </a:pPr>
            <a:r>
              <a:rPr lang="en-US" sz="2000" dirty="0" smtClean="0"/>
              <a:t>Most people will buy something based on the design followed by the quality</a:t>
            </a:r>
          </a:p>
          <a:p>
            <a:pPr>
              <a:spcAft>
                <a:spcPct val="35000"/>
              </a:spcAft>
            </a:pPr>
            <a:r>
              <a:rPr lang="en-US" sz="2000" dirty="0" smtClean="0"/>
              <a:t>What about cost?</a:t>
            </a:r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540679" name="Line 7"/>
          <p:cNvSpPr>
            <a:spLocks noChangeShapeType="1"/>
          </p:cNvSpPr>
          <p:nvPr/>
        </p:nvSpPr>
        <p:spPr bwMode="auto">
          <a:xfrm>
            <a:off x="187325" y="202247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0680" name="Line 8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Design is Important?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Most end-users do not know/care about the details or technical features of a product.  </a:t>
            </a:r>
          </a:p>
          <a:p>
            <a:r>
              <a:rPr lang="en-US" sz="2000" dirty="0" smtClean="0"/>
              <a:t>They look only at the design … both the functionality of the product and the way it looks.</a:t>
            </a:r>
          </a:p>
          <a:p>
            <a:r>
              <a:rPr lang="en-US" sz="2000" dirty="0" smtClean="0"/>
              <a:t>Think about how people choose to buy a kettle or even a mobile phone.</a:t>
            </a:r>
          </a:p>
        </p:txBody>
      </p:sp>
      <p:pic>
        <p:nvPicPr>
          <p:cNvPr id="486408" name="Picture 8" descr="iphon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3889375"/>
            <a:ext cx="1344613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6406" name="Picture 6" descr="CON-K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3" y="3884613"/>
            <a:ext cx="209550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10" name="Text Box 10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187325" y="202247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4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48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3" grpId="0" build="p"/>
      <p:bldP spid="4864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Why Design is Important?</a:t>
            </a:r>
          </a:p>
        </p:txBody>
      </p:sp>
      <p:sp>
        <p:nvSpPr>
          <p:cNvPr id="488458" name="Text Box 10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88459" name="Line 11"/>
          <p:cNvSpPr>
            <a:spLocks noChangeShapeType="1"/>
          </p:cNvSpPr>
          <p:nvPr/>
        </p:nvSpPr>
        <p:spPr bwMode="auto">
          <a:xfrm>
            <a:off x="187325" y="202247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8460" name="Line 12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709" y="1460776"/>
            <a:ext cx="6754700" cy="488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8451" name="Object 3"/>
          <p:cNvGraphicFramePr>
            <a:graphicFrameLocks noChangeAspect="1"/>
          </p:cNvGraphicFramePr>
          <p:nvPr/>
        </p:nvGraphicFramePr>
        <p:xfrm>
          <a:off x="2379663" y="2625725"/>
          <a:ext cx="5805487" cy="294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orelDRAW" r:id="rId3" imgW="4944240" imgH="2511360" progId="CorelDraw.Graphic.8">
                  <p:embed/>
                </p:oleObj>
              </mc:Choice>
              <mc:Fallback>
                <p:oleObj name="CorelDRAW" r:id="rId3" imgW="4944240" imgH="2511360" progId="CorelDraw.Graphic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2625725"/>
                        <a:ext cx="5805487" cy="294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52" name="Object 4"/>
          <p:cNvGraphicFramePr>
            <a:graphicFrameLocks noChangeAspect="1"/>
          </p:cNvGraphicFramePr>
          <p:nvPr/>
        </p:nvGraphicFramePr>
        <p:xfrm>
          <a:off x="4516438" y="5797550"/>
          <a:ext cx="41465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5" imgW="3766680" imgH="355680" progId="Word.Document.8">
                  <p:embed/>
                </p:oleObj>
              </mc:Choice>
              <mc:Fallback>
                <p:oleObj name="Document" r:id="rId5" imgW="3766680" imgH="3556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5797550"/>
                        <a:ext cx="41465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84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009775" y="1552575"/>
            <a:ext cx="6573838" cy="1192213"/>
          </a:xfrm>
        </p:spPr>
        <p:txBody>
          <a:bodyPr/>
          <a:lstStyle/>
          <a:p>
            <a:r>
              <a:rPr lang="en-US" sz="2000" dirty="0" smtClean="0"/>
              <a:t>Investing at the design stage has the biggest return on investment for a product.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Why Design is Important?</a:t>
            </a:r>
          </a:p>
        </p:txBody>
      </p:sp>
      <p:sp>
        <p:nvSpPr>
          <p:cNvPr id="488458" name="Text Box 10"/>
          <p:cNvSpPr txBox="1">
            <a:spLocks noChangeArrowheads="1"/>
          </p:cNvSpPr>
          <p:nvPr/>
        </p:nvSpPr>
        <p:spPr bwMode="auto">
          <a:xfrm>
            <a:off x="223838" y="1362075"/>
            <a:ext cx="1392237" cy="5326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Importance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Difficulty of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Identifying Customers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Conventional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r>
              <a:rPr lang="en-GB" sz="1600" b="1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Systematic Design</a:t>
            </a: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GB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spcAft>
                <a:spcPct val="70000"/>
              </a:spcAft>
              <a:defRPr/>
            </a:pPr>
            <a:endParaRPr lang="en-US" sz="1600" b="1" dirty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88459" name="Line 11"/>
          <p:cNvSpPr>
            <a:spLocks noChangeShapeType="1"/>
          </p:cNvSpPr>
          <p:nvPr/>
        </p:nvSpPr>
        <p:spPr bwMode="auto">
          <a:xfrm>
            <a:off x="187325" y="2022475"/>
            <a:ext cx="150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8460" name="Line 12"/>
          <p:cNvSpPr>
            <a:spLocks noChangeShapeType="1"/>
          </p:cNvSpPr>
          <p:nvPr/>
        </p:nvSpPr>
        <p:spPr bwMode="auto">
          <a:xfrm flipV="1">
            <a:off x="1690688" y="1301750"/>
            <a:ext cx="0" cy="542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BD567-7BAA-4E3B-8CB5-493F1B94716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9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CC0000"/>
      </a:dk1>
      <a:lt1>
        <a:srgbClr val="FFFFFF"/>
      </a:lt1>
      <a:dk2>
        <a:srgbClr val="CA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AE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Swis721 BlkCn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13661</TotalTime>
  <Words>804</Words>
  <Application>Microsoft Office PowerPoint</Application>
  <PresentationFormat>On-screen Show (4:3)</PresentationFormat>
  <Paragraphs>167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Default Design</vt:lpstr>
      <vt:lpstr>CorelDRAW</vt:lpstr>
      <vt:lpstr>Document</vt:lpstr>
      <vt:lpstr>Engineering Design</vt:lpstr>
      <vt:lpstr>Objectives of this lecture</vt:lpstr>
      <vt:lpstr>Outcomes</vt:lpstr>
      <vt:lpstr>Skills needed by a designer</vt:lpstr>
      <vt:lpstr>How this lecture fits in…</vt:lpstr>
      <vt:lpstr>Why Design is Important?</vt:lpstr>
      <vt:lpstr>Why Design is Important?</vt:lpstr>
      <vt:lpstr>Why Design is Important?</vt:lpstr>
      <vt:lpstr>Why Design is Important?</vt:lpstr>
      <vt:lpstr>Why Design is Difficult</vt:lpstr>
      <vt:lpstr>Identifying your Customers</vt:lpstr>
      <vt:lpstr>PowerPoint Presentation</vt:lpstr>
      <vt:lpstr>Identifying your Customers</vt:lpstr>
      <vt:lpstr>The Design Process</vt:lpstr>
      <vt:lpstr>Conventional Design</vt:lpstr>
      <vt:lpstr>Systematic Design</vt:lpstr>
      <vt:lpstr>Engineering Design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REDESIGNING THE OVERHEAD PROJECTOR</dc:title>
  <dc:creator>Siva</dc:creator>
  <cp:lastModifiedBy>Mohammad O. Hamdan</cp:lastModifiedBy>
  <cp:revision>161</cp:revision>
  <cp:lastPrinted>1998-09-16T12:38:49Z</cp:lastPrinted>
  <dcterms:created xsi:type="dcterms:W3CDTF">1998-08-05T05:44:58Z</dcterms:created>
  <dcterms:modified xsi:type="dcterms:W3CDTF">2013-05-28T09:05:38Z</dcterms:modified>
</cp:coreProperties>
</file>