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84" r:id="rId5"/>
    <p:sldId id="285" r:id="rId6"/>
    <p:sldId id="286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1" r:id="rId16"/>
    <p:sldId id="288" r:id="rId17"/>
    <p:sldId id="289" r:id="rId18"/>
    <p:sldId id="272" r:id="rId19"/>
    <p:sldId id="29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6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9F0B55-0D79-40D7-B348-96CBAC784533}" type="datetimeFigureOut">
              <a:rPr lang="en-US" smtClean="0"/>
              <a:t>5/26/2013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DFF6D5-0AEE-4F3B-9FF5-9F0BBA11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BA5A2AC-DCCB-4450-B755-799F8BFC25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ema-nurani.com/wp-content/uploads/2011/09/Membangun-hukum-earthgreen9.com_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cap="none" dirty="0" smtClean="0"/>
              <a:t>Chapter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Global Issues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Mohammad O. Hamdan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://www.gema-nurani.com/wp-content/uploads/2011/09/Membangun-hukum-earthgreen9.com_-300x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5" y="1524000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/>
          <a:stretch/>
        </p:blipFill>
        <p:spPr bwMode="auto">
          <a:xfrm>
            <a:off x="1176337" y="1892121"/>
            <a:ext cx="6791325" cy="464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54" y="444321"/>
            <a:ext cx="2667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Bhopal 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442271"/>
            <a:ext cx="7200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44321"/>
            <a:ext cx="72485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44321"/>
            <a:ext cx="70389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524000"/>
            <a:ext cx="71913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Rome do as the Romans do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Rome do as the Romans do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should be the Multinational Corporations Ethics conduct: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>
                <a:solidFill>
                  <a:srgbClr val="FFFF00"/>
                </a:solidFill>
              </a:rPr>
              <a:t>Ethical </a:t>
            </a:r>
            <a:r>
              <a:rPr lang="en-US" i="1" dirty="0" smtClean="0">
                <a:solidFill>
                  <a:srgbClr val="FFFF00"/>
                </a:solidFill>
              </a:rPr>
              <a:t>Relativism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 smtClean="0">
                <a:solidFill>
                  <a:srgbClr val="FFFF00"/>
                </a:solidFill>
              </a:rPr>
              <a:t>Ethical Absolutism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>
                <a:solidFill>
                  <a:srgbClr val="FFFF00"/>
                </a:solidFill>
              </a:rPr>
              <a:t>Ethical </a:t>
            </a:r>
            <a:r>
              <a:rPr lang="en-US" i="1" dirty="0" err="1" smtClean="0">
                <a:solidFill>
                  <a:srgbClr val="FFFF00"/>
                </a:solidFill>
              </a:rPr>
              <a:t>Relationalism</a:t>
            </a:r>
            <a:endParaRPr lang="en-US" i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i="1" dirty="0">
                <a:solidFill>
                  <a:srgbClr val="FFFF00"/>
                </a:solidFill>
              </a:rPr>
              <a:t>Ethical </a:t>
            </a:r>
            <a:r>
              <a:rPr lang="en-US" i="1" dirty="0" smtClean="0">
                <a:solidFill>
                  <a:srgbClr val="FFFF00"/>
                </a:solidFill>
              </a:rPr>
              <a:t>Pluralism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i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Rome do as the Romans do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should be the Multinational Corporations Ethics conduct: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>
                <a:solidFill>
                  <a:srgbClr val="FFFF00"/>
                </a:solidFill>
              </a:rPr>
              <a:t>Ethical </a:t>
            </a:r>
            <a:r>
              <a:rPr lang="en-US" i="1" dirty="0" smtClean="0">
                <a:solidFill>
                  <a:srgbClr val="FFFF00"/>
                </a:solidFill>
              </a:rPr>
              <a:t>Relativism: </a:t>
            </a:r>
            <a:r>
              <a:rPr lang="en-US" dirty="0" smtClean="0"/>
              <a:t>The view that </a:t>
            </a:r>
            <a:r>
              <a:rPr lang="en-US" b="1" i="1" u="sng" dirty="0" smtClean="0"/>
              <a:t>actions </a:t>
            </a:r>
            <a:r>
              <a:rPr lang="en-US" b="1" i="1" u="sng" dirty="0" smtClean="0"/>
              <a:t>are morally right within a particular society</a:t>
            </a:r>
            <a:r>
              <a:rPr lang="en-US" dirty="0" smtClean="0"/>
              <a:t> when (and only because) they are approved by law, custom, or other conventions of the society.</a:t>
            </a:r>
          </a:p>
          <a:p>
            <a:pPr marL="457200" indent="-457200">
              <a:buFont typeface="+mj-lt"/>
              <a:buAutoNum type="alphaLcParenR"/>
            </a:pPr>
            <a:r>
              <a:rPr lang="en-US" i="1" dirty="0">
                <a:solidFill>
                  <a:srgbClr val="FFFF00"/>
                </a:solidFill>
              </a:rPr>
              <a:t>Ethical </a:t>
            </a:r>
            <a:r>
              <a:rPr lang="en-US" i="1" dirty="0" smtClean="0">
                <a:solidFill>
                  <a:srgbClr val="FFFF00"/>
                </a:solidFill>
              </a:rPr>
              <a:t>Absolutism: </a:t>
            </a:r>
            <a:r>
              <a:rPr lang="en-US" dirty="0" smtClean="0"/>
              <a:t>The </a:t>
            </a:r>
            <a:r>
              <a:rPr lang="en-US" dirty="0"/>
              <a:t>view argues that </a:t>
            </a:r>
            <a:r>
              <a:rPr lang="en-US" b="1" i="1" u="sng" dirty="0"/>
              <a:t>one should retain precisely the same practices endorsed at home</a:t>
            </a:r>
            <a:r>
              <a:rPr lang="en-US" dirty="0"/>
              <a:t>, never making any adjustments to a new culture: whatever is morally true in one place should be morally true everywhere </a:t>
            </a:r>
            <a:r>
              <a:rPr lang="en-US" dirty="0" smtClean="0"/>
              <a:t>else.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Rome do as the Romans do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 startAt="3"/>
            </a:pPr>
            <a:r>
              <a:rPr lang="en-US" i="1" dirty="0" smtClean="0">
                <a:solidFill>
                  <a:srgbClr val="FFFF00"/>
                </a:solidFill>
              </a:rPr>
              <a:t>Ethical </a:t>
            </a:r>
            <a:r>
              <a:rPr lang="en-US" i="1" dirty="0" err="1" smtClean="0">
                <a:solidFill>
                  <a:srgbClr val="FFFF00"/>
                </a:solidFill>
              </a:rPr>
              <a:t>Relationalism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this </a:t>
            </a:r>
            <a:r>
              <a:rPr lang="en-US" dirty="0"/>
              <a:t>view argues that moral judgments </a:t>
            </a:r>
            <a:r>
              <a:rPr lang="en-US" b="1" i="1" u="sng" dirty="0"/>
              <a:t>should be made in relation to factors that vary from situation to situation</a:t>
            </a:r>
            <a:r>
              <a:rPr lang="en-US" dirty="0"/>
              <a:t>, which makes it impossible to formulate rules that are both simple and absolute. Foreign customs are certainly relevant but they are not decisive in determining what to do in a particular situation.</a:t>
            </a:r>
          </a:p>
          <a:p>
            <a:pPr marL="457200" indent="-457200">
              <a:buFont typeface="+mj-lt"/>
              <a:buAutoNum type="alphaLcParenR" startAt="3"/>
            </a:pPr>
            <a:endParaRPr lang="en-US" dirty="0" smtClean="0"/>
          </a:p>
          <a:p>
            <a:pPr marL="457200" indent="-457200">
              <a:buFont typeface="+mj-lt"/>
              <a:buAutoNum type="alphaLcParenR" startAt="3"/>
            </a:pPr>
            <a:r>
              <a:rPr lang="en-US" i="1" dirty="0">
                <a:solidFill>
                  <a:srgbClr val="FFFF00"/>
                </a:solidFill>
              </a:rPr>
              <a:t>Ethical Pluralism: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this view is consistent </a:t>
            </a:r>
            <a:r>
              <a:rPr lang="en-US" dirty="0" smtClean="0"/>
              <a:t>with the </a:t>
            </a:r>
            <a:r>
              <a:rPr lang="en-US" dirty="0"/>
              <a:t>previous one (</a:t>
            </a:r>
            <a:r>
              <a:rPr lang="en-US" dirty="0" err="1"/>
              <a:t>relationalism</a:t>
            </a:r>
            <a:r>
              <a:rPr lang="en-US" dirty="0"/>
              <a:t>, or </a:t>
            </a:r>
            <a:r>
              <a:rPr lang="en-US" dirty="0" err="1"/>
              <a:t>contextualism</a:t>
            </a:r>
            <a:r>
              <a:rPr lang="en-US" dirty="0"/>
              <a:t>) in that it argues that </a:t>
            </a:r>
            <a:r>
              <a:rPr lang="en-US" b="1" i="1" u="sng" dirty="0"/>
              <a:t>there </a:t>
            </a:r>
            <a:r>
              <a:rPr lang="en-US" b="1" i="1" u="sng" dirty="0" smtClean="0"/>
              <a:t>is </a:t>
            </a:r>
            <a:r>
              <a:rPr lang="en-US" b="1" i="1" u="sng" dirty="0"/>
              <a:t>more than one justifiable moral perspective</a:t>
            </a:r>
            <a:r>
              <a:rPr lang="en-US" dirty="0"/>
              <a:t>, and a number of morally permissible variations in formulating, interpreting, and applying basic moral principles.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52671"/>
          <a:stretch/>
        </p:blipFill>
        <p:spPr bwMode="auto">
          <a:xfrm>
            <a:off x="990600" y="1828800"/>
            <a:ext cx="7162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Rights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828800"/>
            <a:ext cx="5867401" cy="381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1" y="3009900"/>
            <a:ext cx="7162800" cy="11811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0"/>
          <a:stretch/>
        </p:blipFill>
        <p:spPr bwMode="auto">
          <a:xfrm>
            <a:off x="685801" y="1745673"/>
            <a:ext cx="767442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Rights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327563"/>
            <a:ext cx="7674429" cy="762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9.1 Multinational 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Multinational corporations </a:t>
            </a:r>
            <a:r>
              <a:rPr lang="en-US" dirty="0"/>
              <a:t>conduct extensive business in more than one country</a:t>
            </a:r>
            <a:r>
              <a:rPr lang="en-US" dirty="0" smtClean="0"/>
              <a:t>. Examples…</a:t>
            </a:r>
            <a:endParaRPr lang="en-US" dirty="0"/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Globalization:</a:t>
            </a:r>
            <a:r>
              <a:rPr lang="en-US" dirty="0" smtClean="0"/>
              <a:t> refers to the increasing integration of nations though trade, investment, transfer of technology, and exchange of ideas and culture.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narrow </a:t>
            </a:r>
            <a:r>
              <a:rPr lang="en-US" dirty="0" smtClean="0"/>
              <a:t>sense: an </a:t>
            </a:r>
            <a:r>
              <a:rPr lang="en-US" dirty="0"/>
              <a:t>accelerating </a:t>
            </a:r>
            <a:r>
              <a:rPr lang="en-US" i="1" dirty="0">
                <a:solidFill>
                  <a:srgbClr val="FFFF00"/>
                </a:solidFill>
              </a:rPr>
              <a:t>integration and interweaving of national economies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through the growing flows of trade, investment, and capital across historical </a:t>
            </a:r>
            <a:r>
              <a:rPr lang="en-US" dirty="0" smtClean="0"/>
              <a:t>borders.</a:t>
            </a:r>
          </a:p>
          <a:p>
            <a:endParaRPr lang="en-US" dirty="0"/>
          </a:p>
          <a:p>
            <a:r>
              <a:rPr lang="en-US" dirty="0"/>
              <a:t>In a more general </a:t>
            </a:r>
            <a:r>
              <a:rPr lang="en-US" dirty="0" smtClean="0"/>
              <a:t>sense: these </a:t>
            </a:r>
            <a:r>
              <a:rPr lang="en-US" dirty="0"/>
              <a:t>flows include </a:t>
            </a:r>
            <a:r>
              <a:rPr lang="en-US" i="1" dirty="0">
                <a:solidFill>
                  <a:srgbClr val="FFFF00"/>
                </a:solidFill>
              </a:rPr>
              <a:t>technology, skills and culture, ideas, news, information, and entertainment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444321"/>
            <a:ext cx="72294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65125"/>
            <a:ext cx="72771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450" y="1828800"/>
            <a:ext cx="7277100" cy="8382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3450" y="2971800"/>
            <a:ext cx="7277100" cy="762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4321"/>
            <a:ext cx="70580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44321"/>
            <a:ext cx="68389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2525" y="444320"/>
            <a:ext cx="6838949" cy="698679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Human rights is the most powerful value across-cultural ethical theory. All ethical theory rely on a conception of the worth and dignity of human beings.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all societies are not based on ideals of individual liberty and sanctity of life.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valid cross-cultural ethics (does not assume that all society have to appreciate all important values however all culture share some common values such fairness and mutual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/>
          <a:stretch/>
        </p:blipFill>
        <p:spPr bwMode="auto">
          <a:xfrm>
            <a:off x="1014413" y="1983346"/>
            <a:ext cx="7115175" cy="403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Moral Just Measures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4412" y="1969491"/>
            <a:ext cx="2566987" cy="381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413" y="3352800"/>
            <a:ext cx="7115175" cy="762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/>
          <a:stretch/>
        </p:blipFill>
        <p:spPr bwMode="auto">
          <a:xfrm>
            <a:off x="953439" y="444321"/>
            <a:ext cx="7219950" cy="33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762000"/>
            <a:ext cx="3733800" cy="381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2999" y="1600199"/>
            <a:ext cx="7030389" cy="527911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/>
          <a:stretch/>
        </p:blipFill>
        <p:spPr bwMode="auto">
          <a:xfrm>
            <a:off x="1076325" y="444321"/>
            <a:ext cx="6991350" cy="354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990600"/>
            <a:ext cx="1219200" cy="381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/>
          <a:stretch/>
        </p:blipFill>
        <p:spPr bwMode="auto">
          <a:xfrm>
            <a:off x="1038225" y="444321"/>
            <a:ext cx="7067550" cy="389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060575"/>
            <a:ext cx="7410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44321"/>
            <a:ext cx="67818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.1 </a:t>
            </a:r>
            <a:r>
              <a:rPr lang="en-US" dirty="0"/>
              <a:t>Multinational </a:t>
            </a:r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multinational </a:t>
            </a:r>
            <a:r>
              <a:rPr lang="en-US" sz="2800" dirty="0"/>
              <a:t>corporations benefits </a:t>
            </a:r>
            <a:r>
              <a:rPr lang="en-US" sz="2800" dirty="0" smtClean="0"/>
              <a:t>to </a:t>
            </a:r>
            <a:r>
              <a:rPr lang="en-US" sz="2800" i="1" dirty="0" smtClean="0">
                <a:solidFill>
                  <a:srgbClr val="FFFF00"/>
                </a:solidFill>
              </a:rPr>
              <a:t>home country </a:t>
            </a:r>
            <a:r>
              <a:rPr lang="en-US" sz="2800" dirty="0" smtClean="0"/>
              <a:t>are</a:t>
            </a:r>
            <a:r>
              <a:rPr lang="en-US" sz="2800" dirty="0"/>
              <a:t>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Inexpensive </a:t>
            </a:r>
            <a:r>
              <a:rPr lang="en-US" sz="2400" dirty="0"/>
              <a:t>labor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Natural </a:t>
            </a:r>
            <a:r>
              <a:rPr lang="en-US" sz="2400" dirty="0"/>
              <a:t>resources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Favorable </a:t>
            </a:r>
            <a:r>
              <a:rPr lang="en-US" sz="2400" dirty="0"/>
              <a:t>taxes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New </a:t>
            </a:r>
            <a:r>
              <a:rPr lang="en-US" sz="2400" dirty="0"/>
              <a:t>markets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44321"/>
            <a:ext cx="6915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human right is a moral entitlement that places obligations on other people to treat one with dignity and respect which is a cross cultural moral judgment.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</a:t>
            </a:r>
            <a:r>
              <a:rPr lang="en-US" dirty="0"/>
              <a:t>Multinational </a:t>
            </a:r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multinational corporations benefits to </a:t>
            </a:r>
            <a:r>
              <a:rPr lang="en-US" sz="2800" i="1" dirty="0" smtClean="0">
                <a:solidFill>
                  <a:srgbClr val="FFFF00"/>
                </a:solidFill>
              </a:rPr>
              <a:t>hosting countries</a:t>
            </a:r>
            <a:r>
              <a:rPr lang="en-US" sz="2800" dirty="0"/>
              <a:t> </a:t>
            </a:r>
            <a:r>
              <a:rPr lang="en-US" sz="2800" dirty="0" smtClean="0"/>
              <a:t>are</a:t>
            </a:r>
            <a:r>
              <a:rPr lang="en-US" sz="2800" dirty="0"/>
              <a:t>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New jobs.</a:t>
            </a:r>
            <a:endParaRPr lang="en-US" sz="2400" dirty="0"/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Higher </a:t>
            </a:r>
            <a:r>
              <a:rPr lang="en-US" sz="2400" dirty="0"/>
              <a:t>pay </a:t>
            </a:r>
            <a:r>
              <a:rPr lang="en-US" sz="2400" dirty="0" smtClean="0"/>
              <a:t>rates.</a:t>
            </a:r>
            <a:endParaRPr lang="en-US" sz="2400" dirty="0"/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Access </a:t>
            </a:r>
            <a:r>
              <a:rPr lang="en-US" sz="2400" dirty="0"/>
              <a:t>to advanced </a:t>
            </a:r>
            <a:r>
              <a:rPr lang="en-US" sz="2400" dirty="0" smtClean="0"/>
              <a:t>technology.</a:t>
            </a:r>
            <a:endParaRPr lang="en-US" sz="2400" dirty="0"/>
          </a:p>
          <a:p>
            <a:pPr marL="731520" lvl="1" indent="-457200">
              <a:buFont typeface="+mj-lt"/>
              <a:buAutoNum type="alphaLcParenR"/>
            </a:pPr>
            <a:r>
              <a:rPr lang="en-US" sz="2400" dirty="0" smtClean="0"/>
              <a:t>Social </a:t>
            </a:r>
            <a:r>
              <a:rPr lang="en-US" sz="2400" dirty="0"/>
              <a:t>benefits due to </a:t>
            </a:r>
            <a:r>
              <a:rPr lang="en-US" sz="2400" dirty="0" smtClean="0"/>
              <a:t>wealth-sharing.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</a:t>
            </a:r>
            <a:r>
              <a:rPr lang="en-US" dirty="0"/>
              <a:t>Multinational 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Moral Challenges arise, accompanying business and social complications.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Who loses jobs at home country when manufacturing is taken offshore?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What does the host country lose in resources, control over its own trade, and political independence and individuals?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</a:rPr>
              <a:t>What are the moral responsibilities of corporations and individuals operating in less economically developed countries?</a:t>
            </a:r>
          </a:p>
          <a:p>
            <a:endParaRPr lang="en-US" dirty="0"/>
          </a:p>
          <a:p>
            <a:r>
              <a:rPr lang="en-US" dirty="0" smtClean="0"/>
              <a:t>We need to learn about the concepts </a:t>
            </a:r>
            <a:r>
              <a:rPr lang="en-US" i="1" dirty="0" smtClean="0">
                <a:solidFill>
                  <a:srgbClr val="FFFF00"/>
                </a:solidFill>
              </a:rPr>
              <a:t>Technology Transfer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FF00"/>
                </a:solidFill>
              </a:rPr>
              <a:t>Appropriate Technology</a:t>
            </a:r>
            <a:r>
              <a:rPr lang="en-US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Technology transfer: </a:t>
            </a:r>
            <a:r>
              <a:rPr lang="en-US" dirty="0" smtClean="0"/>
              <a:t>is the process of moving technology to a novel setting and implementing it there.</a:t>
            </a:r>
          </a:p>
          <a:p>
            <a:r>
              <a:rPr lang="en-US" dirty="0" smtClean="0"/>
              <a:t>Technology includes both: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Hardware (machines and installations)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Techniques (technical, organizational, managerial skills and procedures)</a:t>
            </a:r>
          </a:p>
          <a:p>
            <a:r>
              <a:rPr lang="en-US" dirty="0" smtClean="0"/>
              <a:t>A variety of agent may conduct the transfer of technology: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Government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Universities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Private volunteer organization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Consulting firms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smtClean="0"/>
              <a:t>Multinational Corporations</a:t>
            </a:r>
          </a:p>
          <a:p>
            <a:r>
              <a:rPr lang="en-US" dirty="0" smtClean="0"/>
              <a:t>Transfer Technology is a complex process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Appropriate </a:t>
            </a:r>
            <a:r>
              <a:rPr lang="en-US" dirty="0" smtClean="0">
                <a:solidFill>
                  <a:srgbClr val="FFFF00"/>
                </a:solidFill>
              </a:rPr>
              <a:t>Technology: </a:t>
            </a:r>
            <a:r>
              <a:rPr lang="en-US" dirty="0" smtClean="0"/>
              <a:t>refer to identification, transfer and implementation of the most suitable technology for a new set of conditions.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44321"/>
            <a:ext cx="88773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44321"/>
            <a:ext cx="72771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Engineering Ethics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Mohammad O.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A2AC-DCCB-4450-B755-799F8BFC2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472</TotalTime>
  <Words>948</Words>
  <Application>Microsoft Office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Chapter 9 Global Issues</vt:lpstr>
      <vt:lpstr>9.1 Multinational Corporations</vt:lpstr>
      <vt:lpstr>9.1 Multinational Corporations</vt:lpstr>
      <vt:lpstr>9.1 Multinational Corporations</vt:lpstr>
      <vt:lpstr>9.1 Multinational Corporations</vt:lpstr>
      <vt:lpstr>Technology Transfer</vt:lpstr>
      <vt:lpstr>Appropriate Technology</vt:lpstr>
      <vt:lpstr>PowerPoint Presentation</vt:lpstr>
      <vt:lpstr>PowerPoint Presentation</vt:lpstr>
      <vt:lpstr>Bhopal Case</vt:lpstr>
      <vt:lpstr>PowerPoint Presentation</vt:lpstr>
      <vt:lpstr>PowerPoint Presentation</vt:lpstr>
      <vt:lpstr>PowerPoint Presentation</vt:lpstr>
      <vt:lpstr>When in Rome do as the Romans do</vt:lpstr>
      <vt:lpstr>When in Rome do as the Romans do</vt:lpstr>
      <vt:lpstr>When in Rome do as the Romans do</vt:lpstr>
      <vt:lpstr>When in Rome do as the Romans do</vt:lpstr>
      <vt:lpstr>International Rights</vt:lpstr>
      <vt:lpstr>International Rights</vt:lpstr>
      <vt:lpstr>PowerPoint Presentation</vt:lpstr>
      <vt:lpstr>PowerPoint Presentation</vt:lpstr>
      <vt:lpstr>PowerPoint Presentation</vt:lpstr>
      <vt:lpstr>PowerPoint Presentation</vt:lpstr>
      <vt:lpstr>Promoting Moral Just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UAE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O. Hamdan</dc:creator>
  <cp:lastModifiedBy>Mohammad O. Hamdan</cp:lastModifiedBy>
  <cp:revision>28</cp:revision>
  <cp:lastPrinted>2012-01-25T19:01:32Z</cp:lastPrinted>
  <dcterms:created xsi:type="dcterms:W3CDTF">2012-01-10T07:11:19Z</dcterms:created>
  <dcterms:modified xsi:type="dcterms:W3CDTF">2013-05-26T06:14:18Z</dcterms:modified>
</cp:coreProperties>
</file>