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5" r:id="rId1"/>
  </p:sldMasterIdLst>
  <p:notesMasterIdLst>
    <p:notesMasterId r:id="rId45"/>
  </p:notesMasterIdLst>
  <p:handoutMasterIdLst>
    <p:handoutMasterId r:id="rId46"/>
  </p:handoutMasterIdLst>
  <p:sldIdLst>
    <p:sldId id="256" r:id="rId2"/>
    <p:sldId id="305" r:id="rId3"/>
    <p:sldId id="258" r:id="rId4"/>
    <p:sldId id="259" r:id="rId5"/>
    <p:sldId id="260" r:id="rId6"/>
    <p:sldId id="277" r:id="rId7"/>
    <p:sldId id="278" r:id="rId8"/>
    <p:sldId id="257" r:id="rId9"/>
    <p:sldId id="261" r:id="rId10"/>
    <p:sldId id="262" r:id="rId11"/>
    <p:sldId id="265" r:id="rId12"/>
    <p:sldId id="307" r:id="rId13"/>
    <p:sldId id="271" r:id="rId14"/>
    <p:sldId id="266" r:id="rId15"/>
    <p:sldId id="267" r:id="rId16"/>
    <p:sldId id="269" r:id="rId17"/>
    <p:sldId id="270" r:id="rId18"/>
    <p:sldId id="275" r:id="rId19"/>
    <p:sldId id="272" r:id="rId20"/>
    <p:sldId id="273" r:id="rId21"/>
    <p:sldId id="274" r:id="rId22"/>
    <p:sldId id="276" r:id="rId23"/>
    <p:sldId id="264" r:id="rId24"/>
    <p:sldId id="306" r:id="rId25"/>
    <p:sldId id="308" r:id="rId26"/>
    <p:sldId id="279" r:id="rId27"/>
    <p:sldId id="282" r:id="rId28"/>
    <p:sldId id="285" r:id="rId29"/>
    <p:sldId id="286" r:id="rId30"/>
    <p:sldId id="287" r:id="rId31"/>
    <p:sldId id="288" r:id="rId32"/>
    <p:sldId id="289" r:id="rId33"/>
    <p:sldId id="291" r:id="rId34"/>
    <p:sldId id="292" r:id="rId35"/>
    <p:sldId id="310" r:id="rId36"/>
    <p:sldId id="293" r:id="rId37"/>
    <p:sldId id="298" r:id="rId38"/>
    <p:sldId id="300" r:id="rId39"/>
    <p:sldId id="299" r:id="rId40"/>
    <p:sldId id="301" r:id="rId41"/>
    <p:sldId id="302" r:id="rId42"/>
    <p:sldId id="303" r:id="rId43"/>
    <p:sldId id="304" r:id="rId44"/>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777777"/>
    <a:srgbClr val="DDDDDD"/>
    <a:srgbClr val="B2B2B2"/>
    <a:srgbClr val="003399"/>
    <a:srgbClr val="336699"/>
    <a:srgbClr val="0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52" autoAdjust="0"/>
    <p:restoredTop sz="96173" autoAdjust="0"/>
  </p:normalViewPr>
  <p:slideViewPr>
    <p:cSldViewPr snapToObjects="1" showGuides="1">
      <p:cViewPr varScale="1">
        <p:scale>
          <a:sx n="71" d="100"/>
          <a:sy n="71" d="100"/>
        </p:scale>
        <p:origin x="-1614" y="-90"/>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86"/>
    </p:cViewPr>
  </p:sorterViewPr>
  <p:notesViewPr>
    <p:cSldViewPr snapToObjects="1" showGuides="1">
      <p:cViewPr>
        <p:scale>
          <a:sx n="50" d="100"/>
          <a:sy n="50" d="100"/>
        </p:scale>
        <p:origin x="-1860" y="-1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pPr>
              <a:defRPr/>
            </a:pPr>
            <a:fld id="{07373954-FB28-4505-9559-E16C0E467272}" type="datetime1">
              <a:rPr lang="en-US"/>
              <a:pPr>
                <a:defRPr/>
              </a:pPr>
              <a:t>5/21/2013</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pPr>
              <a:defRPr/>
            </a:pPr>
            <a:fld id="{CDAF439A-C766-4587-810E-FE06FBA4E05E}" type="slidenum">
              <a:rPr lang="en-US"/>
              <a:pPr>
                <a:defRPr/>
              </a:pPr>
              <a:t>‹#›</a:t>
            </a:fld>
            <a:endParaRPr lang="en-US"/>
          </a:p>
        </p:txBody>
      </p:sp>
    </p:spTree>
    <p:extLst>
      <p:ext uri="{BB962C8B-B14F-4D97-AF65-F5344CB8AC3E}">
        <p14:creationId xmlns:p14="http://schemas.microsoft.com/office/powerpoint/2010/main" val="4242434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p>
        </p:txBody>
      </p:sp>
      <p:sp>
        <p:nvSpPr>
          <p:cNvPr id="32771"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pPr>
              <a:defRPr/>
            </a:pPr>
            <a:fld id="{37CE4547-90D2-40FF-A410-D41A3E878CE4}" type="datetime1">
              <a:rPr lang="en-US"/>
              <a:pPr>
                <a:defRPr/>
              </a:pPr>
              <a:t>5/21/2013</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pPr>
              <a:defRPr/>
            </a:pPr>
            <a:fld id="{A5668B4E-184D-448D-9B47-AF89C556B8C8}" type="slidenum">
              <a:rPr lang="en-US"/>
              <a:pPr>
                <a:defRPr/>
              </a:pPr>
              <a:t>‹#›</a:t>
            </a:fld>
            <a:endParaRPr lang="en-US"/>
          </a:p>
        </p:txBody>
      </p:sp>
    </p:spTree>
    <p:extLst>
      <p:ext uri="{BB962C8B-B14F-4D97-AF65-F5344CB8AC3E}">
        <p14:creationId xmlns:p14="http://schemas.microsoft.com/office/powerpoint/2010/main" val="383425619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Arial" charset="0"/>
        <a:ea typeface="+mn-ea"/>
        <a:cs typeface="Arial" charset="0"/>
      </a:defRPr>
    </a:lvl1pPr>
    <a:lvl2pPr marL="457200" algn="l" rtl="0" fontAlgn="base">
      <a:spcBef>
        <a:spcPct val="30000"/>
      </a:spcBef>
      <a:spcAft>
        <a:spcPct val="0"/>
      </a:spcAft>
      <a:defRPr kumimoji="1" sz="1200" kern="1200">
        <a:solidFill>
          <a:schemeClr val="tx1"/>
        </a:solidFill>
        <a:latin typeface="Arial" charset="0"/>
        <a:ea typeface="+mn-ea"/>
        <a:cs typeface="Arial" charset="0"/>
      </a:defRPr>
    </a:lvl2pPr>
    <a:lvl3pPr marL="914400" algn="l" rtl="0" fontAlgn="base">
      <a:spcBef>
        <a:spcPct val="30000"/>
      </a:spcBef>
      <a:spcAft>
        <a:spcPct val="0"/>
      </a:spcAft>
      <a:defRPr kumimoji="1" sz="1200" kern="1200">
        <a:solidFill>
          <a:schemeClr val="tx1"/>
        </a:solidFill>
        <a:latin typeface="Arial" charset="0"/>
        <a:ea typeface="+mn-ea"/>
        <a:cs typeface="Arial" charset="0"/>
      </a:defRPr>
    </a:lvl3pPr>
    <a:lvl4pPr marL="1371600" algn="l" rtl="0" fontAlgn="base">
      <a:spcBef>
        <a:spcPct val="30000"/>
      </a:spcBef>
      <a:spcAft>
        <a:spcPct val="0"/>
      </a:spcAft>
      <a:defRPr kumimoji="1" sz="1200" kern="1200">
        <a:solidFill>
          <a:schemeClr val="tx1"/>
        </a:solidFill>
        <a:latin typeface="Arial" charset="0"/>
        <a:ea typeface="+mn-ea"/>
        <a:cs typeface="Arial" charset="0"/>
      </a:defRPr>
    </a:lvl4pPr>
    <a:lvl5pPr marL="1828800" algn="l" rtl="0" fontAlgn="base">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2848894-99E3-46A5-A639-FD7D648456CC}" type="datetime1">
              <a:rPr lang="en-US" smtClean="0"/>
              <a:t>5/21/2013</a:t>
            </a:fld>
            <a:endParaRPr lang="en-US" altLang="en-US" dirty="0"/>
          </a:p>
        </p:txBody>
      </p:sp>
      <p:sp>
        <p:nvSpPr>
          <p:cNvPr id="5" name="Footer Placeholder 4"/>
          <p:cNvSpPr>
            <a:spLocks noGrp="1"/>
          </p:cNvSpPr>
          <p:nvPr>
            <p:ph type="ftr" sz="quarter" idx="11"/>
          </p:nvPr>
        </p:nvSpPr>
        <p:spPr/>
        <p:txBody>
          <a:bodyPr/>
          <a:lstStyle>
            <a:lvl1pPr>
              <a:defRPr cap="none" baseline="0">
                <a:latin typeface="Times New Roman" pitchFamily="18" charset="0"/>
                <a:cs typeface="Times New Roman" pitchFamily="18" charset="0"/>
              </a:defRPr>
            </a:lvl1pPr>
          </a:lstStyle>
          <a:p>
            <a:r>
              <a:rPr lang="en-US" altLang="en-US" smtClean="0"/>
              <a:t>Dr. M. O. Hamdan, Ch8: Environmental Ethics</a:t>
            </a:r>
            <a:endParaRPr lang="en-US" altLang="en-US" i="1" dirty="0"/>
          </a:p>
        </p:txBody>
      </p:sp>
      <p:sp>
        <p:nvSpPr>
          <p:cNvPr id="6" name="Slide Number Placeholder 5"/>
          <p:cNvSpPr>
            <a:spLocks noGrp="1"/>
          </p:cNvSpPr>
          <p:nvPr>
            <p:ph type="sldNum" sz="quarter" idx="12"/>
          </p:nvPr>
        </p:nvSpPr>
        <p:spPr/>
        <p:txBody>
          <a:bodyPr/>
          <a:lstStyle/>
          <a:p>
            <a:fld id="{D40AD888-3570-440E-96DD-24CE01501272}" type="slidenum">
              <a:rPr lang="en-US" altLang="en-US" smtClean="0"/>
              <a:pPr/>
              <a:t>‹#›</a:t>
            </a:fld>
            <a:endParaRPr lang="en-US"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2000" baseline="0">
                <a:solidFill>
                  <a:schemeClr val="tx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600" cap="none" baseline="0">
                <a:latin typeface="Cambria" pitchFamily="18"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0C8D0-E271-4B79-ABEB-600C94D64006}" type="datetime1">
              <a:rPr lang="en-US" smtClean="0"/>
              <a:t>5/21/2013</a:t>
            </a:fld>
            <a:endParaRPr lang="en-US" altLang="en-US"/>
          </a:p>
        </p:txBody>
      </p:sp>
      <p:sp>
        <p:nvSpPr>
          <p:cNvPr id="5" name="Footer Placeholder 4"/>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6" name="Slide Number Placeholder 5"/>
          <p:cNvSpPr>
            <a:spLocks noGrp="1"/>
          </p:cNvSpPr>
          <p:nvPr>
            <p:ph type="sldNum" sz="quarter" idx="12"/>
          </p:nvPr>
        </p:nvSpPr>
        <p:spPr/>
        <p:txBody>
          <a:bodyPr/>
          <a:lstStyle/>
          <a:p>
            <a:fld id="{2A66D28B-ECE0-4DB3-8600-27144AF07854}"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2CB0C-3566-48E5-8B8D-FAB76D35A4C2}" type="datetime1">
              <a:rPr lang="en-US" smtClean="0"/>
              <a:t>5/21/2013</a:t>
            </a:fld>
            <a:endParaRPr lang="en-US" altLang="en-US"/>
          </a:p>
        </p:txBody>
      </p:sp>
      <p:sp>
        <p:nvSpPr>
          <p:cNvPr id="5" name="Footer Placeholder 4"/>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6" name="Slide Number Placeholder 5"/>
          <p:cNvSpPr>
            <a:spLocks noGrp="1"/>
          </p:cNvSpPr>
          <p:nvPr>
            <p:ph type="sldNum" sz="quarter" idx="12"/>
          </p:nvPr>
        </p:nvSpPr>
        <p:spPr/>
        <p:txBody>
          <a:bodyPr/>
          <a:lstStyle/>
          <a:p>
            <a:fld id="{84A8C0C9-B136-4A9A-BAFA-4992003041F4}"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78F43B3-FBD4-4751-82D1-525E290C1097}" type="datetime1">
              <a:rPr lang="en-US" smtClean="0"/>
              <a:t>5/21/2013</a:t>
            </a:fld>
            <a:endParaRPr lang="en-US" altLang="en-US"/>
          </a:p>
        </p:txBody>
      </p:sp>
      <p:sp>
        <p:nvSpPr>
          <p:cNvPr id="5" name="Footer Placeholder 4"/>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6" name="Slide Number Placeholder 5"/>
          <p:cNvSpPr>
            <a:spLocks noGrp="1"/>
          </p:cNvSpPr>
          <p:nvPr>
            <p:ph type="sldNum" sz="quarter" idx="12"/>
          </p:nvPr>
        </p:nvSpPr>
        <p:spPr/>
        <p:txBody>
          <a:bodyPr/>
          <a:lstStyle/>
          <a:p>
            <a:fld id="{E5055423-26B6-46DC-812E-AF2AB04F1EEB}" type="slidenum">
              <a:rPr lang="en-US" altLang="en-US" smtClean="0"/>
              <a:pPr/>
              <a:t>‹#›</a:t>
            </a:fld>
            <a:endParaRPr lang="en-US" alt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045F66-BC4B-4758-8E08-72161DF86EA9}" type="datetime1">
              <a:rPr lang="en-US" smtClean="0"/>
              <a:t>5/21/2013</a:t>
            </a:fld>
            <a:endParaRPr lang="en-US" altLang="en-US"/>
          </a:p>
        </p:txBody>
      </p:sp>
      <p:sp>
        <p:nvSpPr>
          <p:cNvPr id="5" name="Footer Placeholder 4"/>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6" name="Slide Number Placeholder 5"/>
          <p:cNvSpPr>
            <a:spLocks noGrp="1"/>
          </p:cNvSpPr>
          <p:nvPr>
            <p:ph type="sldNum" sz="quarter" idx="12"/>
          </p:nvPr>
        </p:nvSpPr>
        <p:spPr/>
        <p:txBody>
          <a:bodyPr/>
          <a:lstStyle/>
          <a:p>
            <a:fld id="{14AF0928-6F26-4E4F-9FBA-D70488FFEBD4}"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E283F08-A49F-46DD-897A-64376FEFDAF3}" type="datetime1">
              <a:rPr lang="en-US" smtClean="0"/>
              <a:t>5/21/2013</a:t>
            </a:fld>
            <a:endParaRPr lang="en-US" altLang="en-US"/>
          </a:p>
        </p:txBody>
      </p:sp>
      <p:sp>
        <p:nvSpPr>
          <p:cNvPr id="6" name="Footer Placeholder 5"/>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7" name="Slide Number Placeholder 6"/>
          <p:cNvSpPr>
            <a:spLocks noGrp="1"/>
          </p:cNvSpPr>
          <p:nvPr>
            <p:ph type="sldNum" sz="quarter" idx="12"/>
          </p:nvPr>
        </p:nvSpPr>
        <p:spPr/>
        <p:txBody>
          <a:bodyPr/>
          <a:lstStyle/>
          <a:p>
            <a:fld id="{1CBE98FE-9DA9-4FD3-93CA-321949167F5B}"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392DA3-A332-491F-8AAF-72940F7916CE}" type="datetime1">
              <a:rPr lang="en-US" smtClean="0"/>
              <a:t>5/21/2013</a:t>
            </a:fld>
            <a:endParaRPr lang="en-US" altLang="en-US"/>
          </a:p>
        </p:txBody>
      </p:sp>
      <p:sp>
        <p:nvSpPr>
          <p:cNvPr id="8" name="Footer Placeholder 7"/>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9" name="Slide Number Placeholder 8"/>
          <p:cNvSpPr>
            <a:spLocks noGrp="1"/>
          </p:cNvSpPr>
          <p:nvPr>
            <p:ph type="sldNum" sz="quarter" idx="12"/>
          </p:nvPr>
        </p:nvSpPr>
        <p:spPr/>
        <p:txBody>
          <a:bodyPr/>
          <a:lstStyle/>
          <a:p>
            <a:fld id="{F982783C-F896-4630-97B2-AD9A04C70A47}"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736C7-7235-4888-B361-2D7975BD5DD1}" type="datetime1">
              <a:rPr lang="en-US" smtClean="0"/>
              <a:t>5/21/2013</a:t>
            </a:fld>
            <a:endParaRPr lang="en-US" altLang="en-US"/>
          </a:p>
        </p:txBody>
      </p:sp>
      <p:sp>
        <p:nvSpPr>
          <p:cNvPr id="4" name="Footer Placeholder 3"/>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5" name="Slide Number Placeholder 4"/>
          <p:cNvSpPr>
            <a:spLocks noGrp="1"/>
          </p:cNvSpPr>
          <p:nvPr>
            <p:ph type="sldNum" sz="quarter" idx="12"/>
          </p:nvPr>
        </p:nvSpPr>
        <p:spPr/>
        <p:txBody>
          <a:bodyPr/>
          <a:lstStyle/>
          <a:p>
            <a:fld id="{CD9B7CFD-182F-42D6-AD74-D05F9E4DB96E}"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C95AC-D45C-4272-BE34-03B16E348D45}" type="datetime1">
              <a:rPr lang="en-US" smtClean="0"/>
              <a:t>5/21/2013</a:t>
            </a:fld>
            <a:endParaRPr lang="en-US" altLang="en-US"/>
          </a:p>
        </p:txBody>
      </p:sp>
      <p:sp>
        <p:nvSpPr>
          <p:cNvPr id="3" name="Footer Placeholder 2"/>
          <p:cNvSpPr>
            <a:spLocks noGrp="1"/>
          </p:cNvSpPr>
          <p:nvPr>
            <p:ph type="ftr" sz="quarter" idx="11"/>
          </p:nvPr>
        </p:nvSpPr>
        <p:spPr>
          <a:xfrm>
            <a:off x="609600" y="6356350"/>
            <a:ext cx="3962400" cy="365125"/>
          </a:xfrm>
        </p:spPr>
        <p:txBody>
          <a:bodyPr/>
          <a:lstStyle/>
          <a:p>
            <a:r>
              <a:rPr lang="en-US" altLang="en-US" smtClean="0"/>
              <a:t>Dr. M. O. Hamdan, Ch8: Environmental Ethics</a:t>
            </a:r>
            <a:endParaRPr lang="en-US" altLang="en-US" i="1" dirty="0"/>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ABC8F-732C-4001-B81C-8E1CDA20F038}" type="datetime1">
              <a:rPr lang="en-US" smtClean="0"/>
              <a:t>5/21/2013</a:t>
            </a:fld>
            <a:endParaRPr lang="en-US" altLang="en-US"/>
          </a:p>
        </p:txBody>
      </p:sp>
      <p:sp>
        <p:nvSpPr>
          <p:cNvPr id="6" name="Footer Placeholder 5"/>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7" name="Slide Number Placeholder 6"/>
          <p:cNvSpPr>
            <a:spLocks noGrp="1"/>
          </p:cNvSpPr>
          <p:nvPr>
            <p:ph type="sldNum" sz="quarter" idx="12"/>
          </p:nvPr>
        </p:nvSpPr>
        <p:spPr/>
        <p:txBody>
          <a:bodyPr/>
          <a:lstStyle/>
          <a:p>
            <a:fld id="{E1F8A35B-95A4-4680-A6B5-9BB74523ECE7}"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E3C90-911A-46F2-AA20-CFAE39BF8744}" type="datetime1">
              <a:rPr lang="en-US" smtClean="0"/>
              <a:t>5/21/2013</a:t>
            </a:fld>
            <a:endParaRPr lang="en-US" altLang="en-US"/>
          </a:p>
        </p:txBody>
      </p:sp>
      <p:sp>
        <p:nvSpPr>
          <p:cNvPr id="6" name="Footer Placeholder 5"/>
          <p:cNvSpPr>
            <a:spLocks noGrp="1"/>
          </p:cNvSpPr>
          <p:nvPr>
            <p:ph type="ftr" sz="quarter" idx="11"/>
          </p:nvPr>
        </p:nvSpPr>
        <p:spPr/>
        <p:txBody>
          <a:bodyPr/>
          <a:lstStyle/>
          <a:p>
            <a:r>
              <a:rPr lang="en-US" altLang="en-US" smtClean="0"/>
              <a:t>Dr. M. O. Hamdan, Ch8: Environmental Ethics</a:t>
            </a:r>
            <a:endParaRPr lang="en-US" altLang="en-US" i="1" dirty="0"/>
          </a:p>
        </p:txBody>
      </p:sp>
      <p:sp>
        <p:nvSpPr>
          <p:cNvPr id="7" name="Slide Number Placeholder 6"/>
          <p:cNvSpPr>
            <a:spLocks noGrp="1"/>
          </p:cNvSpPr>
          <p:nvPr>
            <p:ph type="sldNum" sz="quarter" idx="12"/>
          </p:nvPr>
        </p:nvSpPr>
        <p:spPr/>
        <p:txBody>
          <a:bodyPr/>
          <a:lstStyle/>
          <a:p>
            <a:fld id="{D1B1337A-E421-4020-8F3A-D5907A0925C4}"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314DBF5-C55F-4D23-829A-A060F3CF88B3}" type="datetime1">
              <a:rPr lang="en-US" smtClean="0"/>
              <a:t>5/21/2013</a:t>
            </a:fld>
            <a:endParaRPr lang="en-US" altLang="en-US"/>
          </a:p>
        </p:txBody>
      </p:sp>
      <p:sp>
        <p:nvSpPr>
          <p:cNvPr id="5" name="Footer Placeholder 4"/>
          <p:cNvSpPr>
            <a:spLocks noGrp="1"/>
          </p:cNvSpPr>
          <p:nvPr>
            <p:ph type="ftr" sz="quarter" idx="3"/>
          </p:nvPr>
        </p:nvSpPr>
        <p:spPr>
          <a:xfrm>
            <a:off x="609600" y="6356350"/>
            <a:ext cx="3962400" cy="365125"/>
          </a:xfrm>
          <a:prstGeom prst="rect">
            <a:avLst/>
          </a:prstGeom>
        </p:spPr>
        <p:txBody>
          <a:bodyPr vert="horz" lIns="91440" tIns="45720" rIns="91440" bIns="45720" rtlCol="0" anchor="ctr"/>
          <a:lstStyle>
            <a:lvl1pPr algn="l">
              <a:defRPr sz="1000" cap="none" spc="60" baseline="0">
                <a:solidFill>
                  <a:schemeClr val="tx1"/>
                </a:solidFill>
              </a:defRPr>
            </a:lvl1pPr>
          </a:lstStyle>
          <a:p>
            <a:r>
              <a:rPr lang="en-US" altLang="en-US" smtClean="0"/>
              <a:t>Dr. M. O. Hamdan, Ch8: Environmental Ethics</a:t>
            </a:r>
            <a:endParaRPr lang="en-US" altLang="en-US" i="1"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C66E02B-09F7-442D-811D-FF016CB1619F}"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p:txStyles>
    <p:titleStyle>
      <a:lvl1pPr algn="l" defTabSz="914400" rtl="0" eaLnBrk="1" latinLnBrk="0" hangingPunct="1">
        <a:spcBef>
          <a:spcPct val="0"/>
        </a:spcBef>
        <a:buNone/>
        <a:defRPr sz="3600" kern="1200" cap="none" spc="50" baseline="0">
          <a:solidFill>
            <a:srgbClr val="FFFF00"/>
          </a:solidFill>
          <a:latin typeface="Cambria"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Calibri" pitchFamily="34" charset="0"/>
          <a:ea typeface="+mn-ea"/>
          <a:cs typeface="Calibri" pitchFamily="34" charset="0"/>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Calibri" pitchFamily="34" charset="0"/>
          <a:ea typeface="+mn-ea"/>
          <a:cs typeface="Calibri" pitchFamily="34" charset="0"/>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Calibri" pitchFamily="34" charset="0"/>
          <a:ea typeface="+mn-ea"/>
          <a:cs typeface="Calibri" pitchFamily="34" charset="0"/>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Calibri" pitchFamily="34" charset="0"/>
          <a:ea typeface="+mn-ea"/>
          <a:cs typeface="Calibri" pitchFamily="34" charset="0"/>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Calibri" pitchFamily="34" charset="0"/>
          <a:ea typeface="+mn-ea"/>
          <a:cs typeface="Calibri" pitchFamily="34" charset="0"/>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ma-nurani.com/wp-content/uploads/2011/09/Membangun-hukum-earthgreen9.com_.jp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Chapter 8</a:t>
            </a:r>
            <a:r>
              <a:rPr lang="en-US" dirty="0" smtClean="0"/>
              <a:t/>
            </a:r>
            <a:br>
              <a:rPr lang="en-US" dirty="0" smtClean="0"/>
            </a:br>
            <a:r>
              <a:rPr lang="en-US" sz="4400" dirty="0" smtClean="0"/>
              <a:t>Environmental Ethics</a:t>
            </a:r>
            <a:endParaRPr lang="en-US" dirty="0"/>
          </a:p>
        </p:txBody>
      </p:sp>
      <p:sp>
        <p:nvSpPr>
          <p:cNvPr id="3" name="Subtitle 2"/>
          <p:cNvSpPr>
            <a:spLocks noGrp="1"/>
          </p:cNvSpPr>
          <p:nvPr>
            <p:ph type="subTitle" idx="1"/>
          </p:nvPr>
        </p:nvSpPr>
        <p:spPr/>
        <p:txBody>
          <a:bodyPr>
            <a:normAutofit/>
          </a:bodyPr>
          <a:lstStyle/>
          <a:p>
            <a:r>
              <a:rPr lang="en-US" sz="2400" dirty="0" smtClean="0"/>
              <a:t>Dr. Mohammad O. Hamdan</a:t>
            </a:r>
            <a:endParaRPr lang="en-US" sz="2400" dirty="0"/>
          </a:p>
        </p:txBody>
      </p:sp>
      <p:pic>
        <p:nvPicPr>
          <p:cNvPr id="1026" name="Picture 2" descr="http://www.oknation.net/blog/home/blog_data/628/30628/images/yyyy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46" y="533400"/>
            <a:ext cx="2001754" cy="2095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gema-nurani.com/wp-content/uploads/2011/09/Membangun-hukum-earthgreen9.com_-300x2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144" y="4419600"/>
            <a:ext cx="2204357"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 Engineering, Ecology and Economics</a:t>
            </a:r>
            <a:endParaRPr lang="en-US" sz="3200" dirty="0"/>
          </a:p>
        </p:txBody>
      </p:sp>
      <p:sp>
        <p:nvSpPr>
          <p:cNvPr id="2" name="Date Placeholder 1"/>
          <p:cNvSpPr>
            <a:spLocks noGrp="1"/>
          </p:cNvSpPr>
          <p:nvPr>
            <p:ph type="dt" sz="half" idx="10"/>
          </p:nvPr>
        </p:nvSpPr>
        <p:spPr/>
        <p:txBody>
          <a:bodyPr/>
          <a:lstStyle/>
          <a:p>
            <a:fld id="{906B6F7B-81CB-4390-B56D-7B9A3F4E0343}"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10</a:t>
            </a:fld>
            <a:endParaRPr lang="en-US" altLang="en-US"/>
          </a:p>
        </p:txBody>
      </p:sp>
      <p:sp>
        <p:nvSpPr>
          <p:cNvPr id="6" name="Content Placeholder 5"/>
          <p:cNvSpPr>
            <a:spLocks noGrp="1"/>
          </p:cNvSpPr>
          <p:nvPr>
            <p:ph sz="quarter" idx="13"/>
          </p:nvPr>
        </p:nvSpPr>
        <p:spPr/>
        <p:txBody>
          <a:bodyPr>
            <a:normAutofit fontScale="92500" lnSpcReduction="10000"/>
          </a:bodyPr>
          <a:lstStyle/>
          <a:p>
            <a:r>
              <a:rPr lang="en-US" dirty="0" smtClean="0"/>
              <a:t>Ecology: The science of the relationships between organisms and their environments.</a:t>
            </a:r>
          </a:p>
          <a:p>
            <a:endParaRPr lang="en-US" dirty="0"/>
          </a:p>
          <a:p>
            <a:r>
              <a:rPr lang="en-US" dirty="0" smtClean="0"/>
              <a:t>The expression </a:t>
            </a:r>
            <a:r>
              <a:rPr lang="en-US" b="1" i="1" dirty="0" smtClean="0">
                <a:solidFill>
                  <a:srgbClr val="0000FF"/>
                </a:solidFill>
              </a:rPr>
              <a:t>Environmental Ethics </a:t>
            </a:r>
            <a:r>
              <a:rPr lang="en-US" dirty="0" smtClean="0"/>
              <a:t>can have several meanings. We use the expression to refer to:</a:t>
            </a:r>
          </a:p>
          <a:p>
            <a:pPr marL="914400" lvl="1" indent="-514350">
              <a:buFont typeface="+mj-lt"/>
              <a:buAutoNum type="arabicParenR"/>
            </a:pPr>
            <a:r>
              <a:rPr lang="en-US" dirty="0" smtClean="0"/>
              <a:t>The study of moral issue concerning the environment</a:t>
            </a:r>
          </a:p>
          <a:p>
            <a:pPr marL="914400" lvl="1" indent="-514350">
              <a:buFont typeface="+mj-lt"/>
              <a:buAutoNum type="arabicParenR"/>
            </a:pPr>
            <a:r>
              <a:rPr lang="en-US" dirty="0" smtClean="0"/>
              <a:t>Moral perspective, belief, or attitude concerning these issues.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 Engineering, Ecology, and Economics</a:t>
            </a:r>
            <a:endParaRPr lang="en-US" sz="3200" dirty="0"/>
          </a:p>
        </p:txBody>
      </p:sp>
      <p:sp>
        <p:nvSpPr>
          <p:cNvPr id="2" name="Date Placeholder 1"/>
          <p:cNvSpPr>
            <a:spLocks noGrp="1"/>
          </p:cNvSpPr>
          <p:nvPr>
            <p:ph type="dt" sz="half" idx="10"/>
          </p:nvPr>
        </p:nvSpPr>
        <p:spPr/>
        <p:txBody>
          <a:bodyPr/>
          <a:lstStyle/>
          <a:p>
            <a:fld id="{55E9207F-A350-4E9E-897E-EB55C5340EEE}"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11</a:t>
            </a:fld>
            <a:endParaRPr lang="en-US" altLang="en-US"/>
          </a:p>
        </p:txBody>
      </p:sp>
      <p:sp>
        <p:nvSpPr>
          <p:cNvPr id="6" name="Content Placeholder 5"/>
          <p:cNvSpPr>
            <a:spLocks noGrp="1"/>
          </p:cNvSpPr>
          <p:nvPr>
            <p:ph sz="quarter" idx="13"/>
          </p:nvPr>
        </p:nvSpPr>
        <p:spPr>
          <a:xfrm>
            <a:off x="609600" y="1600200"/>
            <a:ext cx="7924800" cy="4495800"/>
          </a:xfrm>
        </p:spPr>
        <p:txBody>
          <a:bodyPr>
            <a:normAutofit/>
          </a:bodyPr>
          <a:lstStyle/>
          <a:p>
            <a:pPr marL="0" indent="0">
              <a:buNone/>
            </a:pPr>
            <a:r>
              <a:rPr lang="en-US" dirty="0" smtClean="0"/>
              <a:t>Two powerful metaphors have dominated thinking about the environment:</a:t>
            </a:r>
          </a:p>
          <a:p>
            <a:pPr marL="914400" lvl="1" indent="-514350">
              <a:buAutoNum type="arabicParenR"/>
            </a:pPr>
            <a:r>
              <a:rPr lang="en-US" dirty="0" smtClean="0">
                <a:solidFill>
                  <a:srgbClr val="FFFF00"/>
                </a:solidFill>
              </a:rPr>
              <a:t>Invisible </a:t>
            </a:r>
            <a:r>
              <a:rPr lang="en-US" dirty="0">
                <a:solidFill>
                  <a:srgbClr val="FFFF00"/>
                </a:solidFill>
              </a:rPr>
              <a:t>Hand</a:t>
            </a:r>
            <a:r>
              <a:rPr lang="en-US" dirty="0"/>
              <a:t> </a:t>
            </a:r>
            <a:endParaRPr lang="en-US" dirty="0" smtClean="0"/>
          </a:p>
          <a:p>
            <a:pPr marL="914400" lvl="1" indent="-514350">
              <a:buFont typeface="Arial" pitchFamily="34" charset="0"/>
              <a:buAutoNum type="arabicParenR"/>
            </a:pPr>
            <a:r>
              <a:rPr lang="en-US" dirty="0">
                <a:solidFill>
                  <a:srgbClr val="FFFF00"/>
                </a:solidFill>
              </a:rPr>
              <a:t>Tragedy of the </a:t>
            </a:r>
            <a:r>
              <a:rPr lang="en-US" dirty="0" smtClean="0">
                <a:solidFill>
                  <a:srgbClr val="FFFF00"/>
                </a:solidFill>
              </a:rPr>
              <a:t>Commons</a:t>
            </a:r>
            <a:endParaRPr lang="en-US" dirty="0">
              <a:solidFill>
                <a:srgbClr val="FFFF00"/>
              </a:solidFill>
            </a:endParaRPr>
          </a:p>
          <a:p>
            <a:pPr marL="0" indent="0">
              <a:buNone/>
            </a:pPr>
            <a:r>
              <a:rPr lang="en-US" sz="2400" dirty="0" smtClean="0"/>
              <a:t>Both metaphors are used to highlight unintentional impacts of the marketplace on the environment, but one is optimistic and the other is cautionary about those impact. Each contains a large part of the truth and they need to be reconciled and balanced.</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The Invisible Hand</a:t>
            </a:r>
            <a:endParaRPr lang="en-US" dirty="0"/>
          </a:p>
        </p:txBody>
      </p:sp>
      <p:sp>
        <p:nvSpPr>
          <p:cNvPr id="2" name="Date Placeholder 1"/>
          <p:cNvSpPr>
            <a:spLocks noGrp="1"/>
          </p:cNvSpPr>
          <p:nvPr>
            <p:ph type="dt" sz="half" idx="10"/>
          </p:nvPr>
        </p:nvSpPr>
        <p:spPr/>
        <p:txBody>
          <a:bodyPr/>
          <a:lstStyle/>
          <a:p>
            <a:fld id="{2CD0C253-291C-4534-BE88-7B521822451A}"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12</a:t>
            </a:fld>
            <a:endParaRPr lang="en-US" altLang="en-US"/>
          </a:p>
        </p:txBody>
      </p:sp>
      <p:sp>
        <p:nvSpPr>
          <p:cNvPr id="6" name="Content Placeholder 5"/>
          <p:cNvSpPr>
            <a:spLocks noGrp="1"/>
          </p:cNvSpPr>
          <p:nvPr>
            <p:ph sz="quarter" idx="13"/>
          </p:nvPr>
        </p:nvSpPr>
        <p:spPr/>
        <p:txBody>
          <a:bodyPr/>
          <a:lstStyle/>
          <a:p>
            <a:r>
              <a:rPr lang="en-US" dirty="0" smtClean="0"/>
              <a:t>The ways in which pursuing self-interest in the competitive marketplace promotes the public good, for example, by providing quality products at lower cost, job, and wealth and philanthropy.</a:t>
            </a:r>
            <a:endParaRPr lang="en-US" dirty="0"/>
          </a:p>
        </p:txBody>
      </p:sp>
    </p:spTree>
    <p:extLst>
      <p:ext uri="{BB962C8B-B14F-4D97-AF65-F5344CB8AC3E}">
        <p14:creationId xmlns:p14="http://schemas.microsoft.com/office/powerpoint/2010/main" val="2119461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The Invisible Hand</a:t>
            </a:r>
            <a:endParaRPr lang="en-US" dirty="0"/>
          </a:p>
        </p:txBody>
      </p:sp>
      <p:sp>
        <p:nvSpPr>
          <p:cNvPr id="2" name="Date Placeholder 1"/>
          <p:cNvSpPr>
            <a:spLocks noGrp="1"/>
          </p:cNvSpPr>
          <p:nvPr>
            <p:ph type="dt" sz="half" idx="10"/>
          </p:nvPr>
        </p:nvSpPr>
        <p:spPr/>
        <p:txBody>
          <a:bodyPr/>
          <a:lstStyle/>
          <a:p>
            <a:fld id="{2CD0C253-291C-4534-BE88-7B521822451A}"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13</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7475"/>
            <a:ext cx="8229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The </a:t>
            </a:r>
            <a:r>
              <a:rPr lang="en-US" dirty="0"/>
              <a:t>Tragedy of the Commons</a:t>
            </a:r>
          </a:p>
        </p:txBody>
      </p:sp>
      <p:sp>
        <p:nvSpPr>
          <p:cNvPr id="2" name="Date Placeholder 1"/>
          <p:cNvSpPr>
            <a:spLocks noGrp="1"/>
          </p:cNvSpPr>
          <p:nvPr>
            <p:ph type="dt" sz="half" idx="10"/>
          </p:nvPr>
        </p:nvSpPr>
        <p:spPr/>
        <p:txBody>
          <a:bodyPr/>
          <a:lstStyle/>
          <a:p>
            <a:fld id="{FE150D8C-FF5E-4301-B650-C8D18BE2D0AF}"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CD9B7CFD-182F-42D6-AD74-D05F9E4DB96E}" type="slidenum">
              <a:rPr lang="en-US" altLang="en-US" smtClean="0"/>
              <a:pPr/>
              <a:t>14</a:t>
            </a:fld>
            <a:endParaRPr lang="en-US" altLang="en-US"/>
          </a:p>
        </p:txBody>
      </p:sp>
      <p:sp>
        <p:nvSpPr>
          <p:cNvPr id="6" name="Content Placeholder 5"/>
          <p:cNvSpPr>
            <a:spLocks noGrp="1"/>
          </p:cNvSpPr>
          <p:nvPr>
            <p:ph sz="quarter" idx="13"/>
          </p:nvPr>
        </p:nvSpPr>
        <p:spPr/>
        <p:txBody>
          <a:bodyPr/>
          <a:lstStyle/>
          <a:p>
            <a:r>
              <a:rPr lang="en-US" dirty="0" smtClean="0"/>
              <a:t>The ways in which the marketplace harms public goods (such as clean air and water) by creating unintended “externalities” that is, harmful effects such as pollution that are not factored into the cost products.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4191000"/>
            <a:ext cx="7696200" cy="125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074A3-EA68-44B7-874A-415D9721958B}"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15</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511175"/>
            <a:ext cx="775652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4267200"/>
            <a:ext cx="775652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F9E34-6529-41E2-A50B-33F50B49FE02}"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16</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69925"/>
            <a:ext cx="77724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8.1.2 Engineers: Sustainable Development</a:t>
            </a:r>
            <a:endParaRPr lang="en-US" sz="3200" dirty="0"/>
          </a:p>
        </p:txBody>
      </p:sp>
      <p:sp>
        <p:nvSpPr>
          <p:cNvPr id="2" name="Date Placeholder 1"/>
          <p:cNvSpPr>
            <a:spLocks noGrp="1"/>
          </p:cNvSpPr>
          <p:nvPr>
            <p:ph type="dt" sz="half" idx="10"/>
          </p:nvPr>
        </p:nvSpPr>
        <p:spPr/>
        <p:txBody>
          <a:bodyPr/>
          <a:lstStyle/>
          <a:p>
            <a:fld id="{DEE8C8DD-882E-4835-A6DA-A6749BEBAA54}"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17</a:t>
            </a:fld>
            <a:endParaRPr lang="en-US" altLang="en-US"/>
          </a:p>
        </p:txBody>
      </p:sp>
      <p:sp>
        <p:nvSpPr>
          <p:cNvPr id="6" name="Content Placeholder 5"/>
          <p:cNvSpPr>
            <a:spLocks noGrp="1"/>
          </p:cNvSpPr>
          <p:nvPr>
            <p:ph sz="quarter" idx="13"/>
          </p:nvPr>
        </p:nvSpPr>
        <p:spPr/>
        <p:txBody>
          <a:bodyPr/>
          <a:lstStyle/>
          <a:p>
            <a:pPr marL="0" indent="0">
              <a:buNone/>
            </a:pPr>
            <a:r>
              <a:rPr lang="en-US" dirty="0" smtClean="0"/>
              <a:t>Defined as economical and technological patterns that are compatible with preserving environmental capacities to sustain future generations.</a:t>
            </a:r>
          </a:p>
          <a:p>
            <a:pPr marL="0" indent="0">
              <a:buNone/>
            </a:pPr>
            <a:r>
              <a:rPr lang="en-US" dirty="0" smtClean="0">
                <a:solidFill>
                  <a:srgbClr val="FFFF00"/>
                </a:solidFill>
              </a:rPr>
              <a:t>Sustainable Development (Sustainability): </a:t>
            </a:r>
            <a:r>
              <a:rPr lang="en-US" dirty="0" smtClean="0"/>
              <a:t>is the development that meets the needs of the present without compromising the ability of future generation to meet their needs.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8.1.2 </a:t>
            </a:r>
            <a:r>
              <a:rPr lang="en-US" sz="3200" dirty="0" smtClean="0"/>
              <a:t>Engineers</a:t>
            </a:r>
            <a:r>
              <a:rPr lang="en-US" sz="3200" dirty="0"/>
              <a:t>: Sustainable Development</a:t>
            </a:r>
          </a:p>
        </p:txBody>
      </p:sp>
      <p:sp>
        <p:nvSpPr>
          <p:cNvPr id="2" name="Date Placeholder 1"/>
          <p:cNvSpPr>
            <a:spLocks noGrp="1"/>
          </p:cNvSpPr>
          <p:nvPr>
            <p:ph type="dt" sz="half" idx="10"/>
          </p:nvPr>
        </p:nvSpPr>
        <p:spPr/>
        <p:txBody>
          <a:bodyPr/>
          <a:lstStyle/>
          <a:p>
            <a:fld id="{9905463C-68A2-4B11-A4FA-68F64E195FAF}"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18</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998663"/>
            <a:ext cx="79851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8.1.2 </a:t>
            </a:r>
            <a:r>
              <a:rPr lang="en-US" sz="3200" dirty="0" smtClean="0"/>
              <a:t>Engineers</a:t>
            </a:r>
            <a:r>
              <a:rPr lang="en-US" sz="3200" dirty="0"/>
              <a:t>: Sustainable Development</a:t>
            </a:r>
          </a:p>
        </p:txBody>
      </p:sp>
      <p:sp>
        <p:nvSpPr>
          <p:cNvPr id="2" name="Date Placeholder 1"/>
          <p:cNvSpPr>
            <a:spLocks noGrp="1"/>
          </p:cNvSpPr>
          <p:nvPr>
            <p:ph type="dt" sz="half" idx="10"/>
          </p:nvPr>
        </p:nvSpPr>
        <p:spPr/>
        <p:txBody>
          <a:bodyPr/>
          <a:lstStyle/>
          <a:p>
            <a:fld id="{B450075A-DA0F-45AE-9697-33356904389B}"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19</a:t>
            </a:fld>
            <a:endParaRPr lang="en-US"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831975"/>
            <a:ext cx="82137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learn about:</a:t>
            </a:r>
            <a:endParaRPr lang="en-US" dirty="0"/>
          </a:p>
        </p:txBody>
      </p:sp>
      <p:sp>
        <p:nvSpPr>
          <p:cNvPr id="3" name="Date Placeholder 2"/>
          <p:cNvSpPr>
            <a:spLocks noGrp="1"/>
          </p:cNvSpPr>
          <p:nvPr>
            <p:ph type="dt" sz="half" idx="10"/>
          </p:nvPr>
        </p:nvSpPr>
        <p:spPr/>
        <p:txBody>
          <a:bodyPr/>
          <a:lstStyle/>
          <a:p>
            <a:fld id="{AB24E3AC-D867-400A-A47D-E58F0ABA9CF0}" type="datetime1">
              <a:rPr lang="en-US" smtClean="0"/>
              <a:t>5/21/2013</a:t>
            </a:fld>
            <a:endParaRPr lang="en-US" altLang="en-US"/>
          </a:p>
        </p:txBody>
      </p:sp>
      <p:sp>
        <p:nvSpPr>
          <p:cNvPr id="4" name="Footer Placeholder 3"/>
          <p:cNvSpPr>
            <a:spLocks noGrp="1"/>
          </p:cNvSpPr>
          <p:nvPr>
            <p:ph type="ftr" sz="quarter" idx="11"/>
          </p:nvPr>
        </p:nvSpPr>
        <p:spPr/>
        <p:txBody>
          <a:bodyPr/>
          <a:lstStyle/>
          <a:p>
            <a:r>
              <a:rPr lang="en-US" altLang="en-US" smtClean="0"/>
              <a:t>Dr. M. O. Hamdan, Ch8: Environmental Ethics</a:t>
            </a:r>
            <a:endParaRPr lang="en-US" altLang="en-US"/>
          </a:p>
        </p:txBody>
      </p:sp>
      <p:sp>
        <p:nvSpPr>
          <p:cNvPr id="5" name="Slide Number Placeholder 4"/>
          <p:cNvSpPr>
            <a:spLocks noGrp="1"/>
          </p:cNvSpPr>
          <p:nvPr>
            <p:ph type="sldNum" sz="quarter" idx="12"/>
          </p:nvPr>
        </p:nvSpPr>
        <p:spPr/>
        <p:txBody>
          <a:bodyPr/>
          <a:lstStyle/>
          <a:p>
            <a:fld id="{E5055423-26B6-46DC-812E-AF2AB04F1EEB}" type="slidenum">
              <a:rPr lang="en-US" altLang="en-US" smtClean="0"/>
              <a:pPr/>
              <a:t>2</a:t>
            </a:fld>
            <a:endParaRPr lang="en-US" altLang="en-US"/>
          </a:p>
        </p:txBody>
      </p:sp>
      <p:sp>
        <p:nvSpPr>
          <p:cNvPr id="6" name="Content Placeholder 5"/>
          <p:cNvSpPr>
            <a:spLocks noGrp="1"/>
          </p:cNvSpPr>
          <p:nvPr>
            <p:ph sz="quarter" idx="13"/>
          </p:nvPr>
        </p:nvSpPr>
        <p:spPr/>
        <p:txBody>
          <a:bodyPr/>
          <a:lstStyle/>
          <a:p>
            <a:r>
              <a:rPr lang="en-US" dirty="0" smtClean="0">
                <a:solidFill>
                  <a:srgbClr val="FFFF00"/>
                </a:solidFill>
              </a:rPr>
              <a:t>Sec 8.1:</a:t>
            </a:r>
            <a:r>
              <a:rPr lang="en-US" dirty="0" smtClean="0"/>
              <a:t> Engineering, Ecology, and Economics.</a:t>
            </a:r>
          </a:p>
          <a:p>
            <a:r>
              <a:rPr lang="en-US" dirty="0" smtClean="0">
                <a:solidFill>
                  <a:srgbClr val="FFFF00"/>
                </a:solidFill>
              </a:rPr>
              <a:t>Sec 8.2:</a:t>
            </a:r>
            <a:r>
              <a:rPr lang="en-US" dirty="0" smtClean="0"/>
              <a:t> Environmental Ethical Frameworks.</a:t>
            </a:r>
            <a:endParaRPr lang="en-US" dirty="0"/>
          </a:p>
        </p:txBody>
      </p:sp>
    </p:spTree>
    <p:extLst>
      <p:ext uri="{BB962C8B-B14F-4D97-AF65-F5344CB8AC3E}">
        <p14:creationId xmlns:p14="http://schemas.microsoft.com/office/powerpoint/2010/main" val="278555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8.1.2 Engineers: Sustainable Development</a:t>
            </a:r>
          </a:p>
        </p:txBody>
      </p:sp>
      <p:sp>
        <p:nvSpPr>
          <p:cNvPr id="2" name="Date Placeholder 1"/>
          <p:cNvSpPr>
            <a:spLocks noGrp="1"/>
          </p:cNvSpPr>
          <p:nvPr>
            <p:ph type="dt" sz="half" idx="10"/>
          </p:nvPr>
        </p:nvSpPr>
        <p:spPr/>
        <p:txBody>
          <a:bodyPr/>
          <a:lstStyle/>
          <a:p>
            <a:fld id="{D42C8FED-D35E-4A1D-ADD5-9A6E4A63BD24}"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20</a:t>
            </a:fld>
            <a:endParaRPr lang="en-US"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485900"/>
            <a:ext cx="77565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2530B-C81C-45C1-A01E-3CFAE7C6DEFA}"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21</a:t>
            </a:fld>
            <a:endParaRPr lang="en-US"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258763"/>
            <a:ext cx="7878763" cy="606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8.1.3 Corporations: </a:t>
            </a:r>
            <a:r>
              <a:rPr lang="en-US" sz="2800" dirty="0" smtClean="0"/>
              <a:t>Environmental Leadership</a:t>
            </a:r>
            <a:endParaRPr lang="en-US" sz="2800" dirty="0"/>
          </a:p>
        </p:txBody>
      </p:sp>
      <p:sp>
        <p:nvSpPr>
          <p:cNvPr id="2" name="Date Placeholder 1"/>
          <p:cNvSpPr>
            <a:spLocks noGrp="1"/>
          </p:cNvSpPr>
          <p:nvPr>
            <p:ph type="dt" sz="half" idx="10"/>
          </p:nvPr>
        </p:nvSpPr>
        <p:spPr/>
        <p:txBody>
          <a:bodyPr/>
          <a:lstStyle/>
          <a:p>
            <a:fld id="{DB608DB6-4A74-4FAA-AA6E-64BADADA8328}"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22</a:t>
            </a:fld>
            <a:endParaRPr lang="en-US"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8.1.4 Government: Technology Assessment, Incentives, Taxes</a:t>
            </a:r>
            <a:endParaRPr lang="en-US" sz="3200" dirty="0"/>
          </a:p>
        </p:txBody>
      </p:sp>
      <p:sp>
        <p:nvSpPr>
          <p:cNvPr id="2" name="Date Placeholder 1"/>
          <p:cNvSpPr>
            <a:spLocks noGrp="1"/>
          </p:cNvSpPr>
          <p:nvPr>
            <p:ph type="dt" sz="half" idx="10"/>
          </p:nvPr>
        </p:nvSpPr>
        <p:spPr/>
        <p:txBody>
          <a:bodyPr/>
          <a:lstStyle/>
          <a:p>
            <a:fld id="{84D8AE28-37BE-4D75-921C-AB142C8B45E9}"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23</a:t>
            </a:fld>
            <a:endParaRPr lang="en-US"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417637"/>
            <a:ext cx="795496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8.1.5 Communities: Preventing Natural Disasters</a:t>
            </a:r>
            <a:endParaRPr lang="en-US" sz="3200" dirty="0"/>
          </a:p>
        </p:txBody>
      </p:sp>
      <p:sp>
        <p:nvSpPr>
          <p:cNvPr id="3" name="Date Placeholder 2"/>
          <p:cNvSpPr>
            <a:spLocks noGrp="1"/>
          </p:cNvSpPr>
          <p:nvPr>
            <p:ph type="dt" sz="half" idx="10"/>
          </p:nvPr>
        </p:nvSpPr>
        <p:spPr/>
        <p:txBody>
          <a:bodyPr/>
          <a:lstStyle/>
          <a:p>
            <a:fld id="{DA412A94-152E-4672-8987-679AA09D06DD}" type="datetime1">
              <a:rPr lang="en-US" smtClean="0"/>
              <a:t>5/21/2013</a:t>
            </a:fld>
            <a:endParaRPr lang="en-US" altLang="en-US"/>
          </a:p>
        </p:txBody>
      </p:sp>
      <p:sp>
        <p:nvSpPr>
          <p:cNvPr id="4" name="Footer Placeholder 3"/>
          <p:cNvSpPr>
            <a:spLocks noGrp="1"/>
          </p:cNvSpPr>
          <p:nvPr>
            <p:ph type="ftr" sz="quarter" idx="11"/>
          </p:nvPr>
        </p:nvSpPr>
        <p:spPr/>
        <p:txBody>
          <a:bodyPr/>
          <a:lstStyle/>
          <a:p>
            <a:r>
              <a:rPr lang="en-US" altLang="en-US" smtClean="0"/>
              <a:t>Dr. M. O. Hamdan, Ch8: Environmental Ethics</a:t>
            </a:r>
            <a:endParaRPr lang="en-US" altLang="en-US"/>
          </a:p>
        </p:txBody>
      </p:sp>
      <p:sp>
        <p:nvSpPr>
          <p:cNvPr id="5" name="Slide Number Placeholder 4"/>
          <p:cNvSpPr>
            <a:spLocks noGrp="1"/>
          </p:cNvSpPr>
          <p:nvPr>
            <p:ph type="sldNum" sz="quarter" idx="12"/>
          </p:nvPr>
        </p:nvSpPr>
        <p:spPr/>
        <p:txBody>
          <a:bodyPr/>
          <a:lstStyle/>
          <a:p>
            <a:fld id="{CD9B7CFD-182F-42D6-AD74-D05F9E4DB96E}" type="slidenum">
              <a:rPr lang="en-US" altLang="en-US" smtClean="0"/>
              <a:pPr/>
              <a:t>24</a:t>
            </a:fld>
            <a:endParaRPr lang="en-US" altLang="en-US"/>
          </a:p>
        </p:txBody>
      </p:sp>
      <p:sp>
        <p:nvSpPr>
          <p:cNvPr id="6" name="Content Placeholder 5"/>
          <p:cNvSpPr>
            <a:spLocks noGrp="1"/>
          </p:cNvSpPr>
          <p:nvPr>
            <p:ph sz="quarter" idx="13"/>
          </p:nvPr>
        </p:nvSpPr>
        <p:spPr>
          <a:xfrm>
            <a:off x="609600" y="1600200"/>
            <a:ext cx="7924800" cy="4343400"/>
          </a:xfrm>
        </p:spPr>
        <p:txBody>
          <a:bodyPr>
            <a:normAutofit/>
          </a:bodyPr>
          <a:lstStyle/>
          <a:p>
            <a:r>
              <a:rPr lang="en-US" dirty="0" smtClean="0"/>
              <a:t>There is four sets of measures communities can take to avert or mitigate disasters:</a:t>
            </a:r>
          </a:p>
          <a:p>
            <a:pPr marL="914400" lvl="1" indent="-457200">
              <a:buFont typeface="+mj-lt"/>
              <a:buAutoNum type="arabicParenR"/>
            </a:pPr>
            <a:r>
              <a:rPr lang="en-US" sz="2400" dirty="0" smtClean="0"/>
              <a:t>Defensive measure</a:t>
            </a:r>
          </a:p>
          <a:p>
            <a:pPr marL="914400" lvl="1" indent="-457200">
              <a:buFont typeface="+mj-lt"/>
              <a:buAutoNum type="arabicParenR"/>
            </a:pPr>
            <a:r>
              <a:rPr lang="en-US" sz="2400" dirty="0" smtClean="0"/>
              <a:t>Strengthening the lifelines for essential utilities</a:t>
            </a:r>
          </a:p>
          <a:p>
            <a:pPr marL="914400" lvl="1" indent="-457200">
              <a:buFont typeface="+mj-lt"/>
              <a:buAutoNum type="arabicParenR"/>
            </a:pPr>
            <a:r>
              <a:rPr lang="en-US" sz="2400" dirty="0" smtClean="0"/>
              <a:t>Encompasses special-purpose defensive structures</a:t>
            </a:r>
          </a:p>
          <a:p>
            <a:pPr marL="914400" lvl="1" indent="-457200">
              <a:buFont typeface="+mj-lt"/>
              <a:buAutoNum type="arabicParenR"/>
            </a:pPr>
            <a:r>
              <a:rPr lang="en-US" sz="2400" dirty="0" smtClean="0"/>
              <a:t>Safe exit in the form roads and passages.</a:t>
            </a:r>
          </a:p>
          <a:p>
            <a:r>
              <a:rPr lang="en-US" dirty="0" smtClean="0"/>
              <a:t>Turkey Earthquake 1999</a:t>
            </a:r>
          </a:p>
          <a:p>
            <a:r>
              <a:rPr lang="en-US" dirty="0" smtClean="0"/>
              <a:t>Awareness campaign in California 2003</a:t>
            </a:r>
            <a:endParaRPr lang="en-US" dirty="0"/>
          </a:p>
        </p:txBody>
      </p:sp>
    </p:spTree>
    <p:extLst>
      <p:ext uri="{BB962C8B-B14F-4D97-AF65-F5344CB8AC3E}">
        <p14:creationId xmlns:p14="http://schemas.microsoft.com/office/powerpoint/2010/main" val="3733313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8.1.6 Market Mechanisms: </a:t>
            </a:r>
            <a:r>
              <a:rPr lang="en-US" sz="2800" dirty="0" smtClean="0">
                <a:solidFill>
                  <a:schemeClr val="tx1"/>
                </a:solidFill>
              </a:rPr>
              <a:t>Internalizing Costs</a:t>
            </a:r>
            <a:endParaRPr lang="en-US" sz="2800" dirty="0">
              <a:solidFill>
                <a:schemeClr val="tx1"/>
              </a:solidFill>
            </a:endParaRPr>
          </a:p>
        </p:txBody>
      </p:sp>
      <p:sp>
        <p:nvSpPr>
          <p:cNvPr id="2" name="Date Placeholder 1"/>
          <p:cNvSpPr>
            <a:spLocks noGrp="1"/>
          </p:cNvSpPr>
          <p:nvPr>
            <p:ph type="dt" sz="half" idx="10"/>
          </p:nvPr>
        </p:nvSpPr>
        <p:spPr/>
        <p:txBody>
          <a:bodyPr/>
          <a:lstStyle/>
          <a:p>
            <a:fld id="{216E19F6-9473-44AB-8D2A-795505A83C7D}"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25</a:t>
            </a:fld>
            <a:endParaRPr lang="en-US" altLang="en-US"/>
          </a:p>
        </p:txBody>
      </p:sp>
      <p:sp>
        <p:nvSpPr>
          <p:cNvPr id="6" name="Content Placeholder 5"/>
          <p:cNvSpPr>
            <a:spLocks noGrp="1"/>
          </p:cNvSpPr>
          <p:nvPr>
            <p:ph sz="quarter" idx="13"/>
          </p:nvPr>
        </p:nvSpPr>
        <p:spPr/>
        <p:txBody>
          <a:bodyPr/>
          <a:lstStyle/>
          <a:p>
            <a:r>
              <a:rPr lang="en-US" dirty="0" smtClean="0"/>
              <a:t>The cost  of products and services is made to include indirect costs such as the effect of pollution (ex. car battery disposal).</a:t>
            </a:r>
          </a:p>
        </p:txBody>
      </p:sp>
    </p:spTree>
    <p:extLst>
      <p:ext uri="{BB962C8B-B14F-4D97-AF65-F5344CB8AC3E}">
        <p14:creationId xmlns:p14="http://schemas.microsoft.com/office/powerpoint/2010/main" val="2441734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8.1.6 Market Mechanisms: </a:t>
            </a:r>
            <a:r>
              <a:rPr lang="en-US" sz="2800" dirty="0" smtClean="0">
                <a:solidFill>
                  <a:schemeClr val="tx1"/>
                </a:solidFill>
              </a:rPr>
              <a:t>Internalizing Costs</a:t>
            </a:r>
            <a:endParaRPr lang="en-US" sz="2800" dirty="0">
              <a:solidFill>
                <a:schemeClr val="tx1"/>
              </a:solidFill>
            </a:endParaRPr>
          </a:p>
        </p:txBody>
      </p:sp>
      <p:sp>
        <p:nvSpPr>
          <p:cNvPr id="2" name="Date Placeholder 1"/>
          <p:cNvSpPr>
            <a:spLocks noGrp="1"/>
          </p:cNvSpPr>
          <p:nvPr>
            <p:ph type="dt" sz="half" idx="10"/>
          </p:nvPr>
        </p:nvSpPr>
        <p:spPr/>
        <p:txBody>
          <a:bodyPr/>
          <a:lstStyle/>
          <a:p>
            <a:fld id="{216E19F6-9473-44AB-8D2A-795505A83C7D}"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26</a:t>
            </a:fld>
            <a:endParaRPr lang="en-US"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3" y="1401763"/>
            <a:ext cx="7712075"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8.1.7 Social Activists</a:t>
            </a:r>
            <a:endParaRPr lang="en-US" dirty="0"/>
          </a:p>
        </p:txBody>
      </p:sp>
      <p:sp>
        <p:nvSpPr>
          <p:cNvPr id="2" name="Date Placeholder 1"/>
          <p:cNvSpPr>
            <a:spLocks noGrp="1"/>
          </p:cNvSpPr>
          <p:nvPr>
            <p:ph type="dt" sz="half" idx="10"/>
          </p:nvPr>
        </p:nvSpPr>
        <p:spPr/>
        <p:txBody>
          <a:bodyPr/>
          <a:lstStyle/>
          <a:p>
            <a:fld id="{861F4786-9425-4361-BF4A-28ADB7734129}"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27</a:t>
            </a:fld>
            <a:endParaRPr lang="en-US"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14" y="1417638"/>
            <a:ext cx="68199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755775"/>
            <a:ext cx="675163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577" y="2133600"/>
            <a:ext cx="629443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71800"/>
            <a:ext cx="61118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Case Studies</a:t>
            </a:r>
            <a:endParaRPr lang="en-US" dirty="0"/>
          </a:p>
        </p:txBody>
      </p:sp>
      <p:sp>
        <p:nvSpPr>
          <p:cNvPr id="2" name="Date Placeholder 1"/>
          <p:cNvSpPr>
            <a:spLocks noGrp="1"/>
          </p:cNvSpPr>
          <p:nvPr>
            <p:ph type="dt" sz="half" idx="10"/>
          </p:nvPr>
        </p:nvSpPr>
        <p:spPr/>
        <p:txBody>
          <a:bodyPr/>
          <a:lstStyle/>
          <a:p>
            <a:fld id="{85644BDC-F31A-43DF-93BC-ACF682E223E4}"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28</a:t>
            </a:fld>
            <a:endParaRPr lang="en-US"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47800"/>
            <a:ext cx="8763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(1)</a:t>
            </a:r>
          </a:p>
        </p:txBody>
      </p:sp>
      <p:sp>
        <p:nvSpPr>
          <p:cNvPr id="2" name="Date Placeholder 1"/>
          <p:cNvSpPr>
            <a:spLocks noGrp="1"/>
          </p:cNvSpPr>
          <p:nvPr>
            <p:ph type="dt" sz="half" idx="10"/>
          </p:nvPr>
        </p:nvSpPr>
        <p:spPr/>
        <p:txBody>
          <a:bodyPr/>
          <a:lstStyle/>
          <a:p>
            <a:fld id="{3151F254-C38E-4057-98D0-9B3D6D4D685E}"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29</a:t>
            </a:fld>
            <a:endParaRPr lang="en-US"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447800"/>
            <a:ext cx="89614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CF579-0A61-4111-8A39-884F573F5E2F}"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16050"/>
            <a:ext cx="8153400"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(2)</a:t>
            </a:r>
            <a:endParaRPr lang="en-US" dirty="0"/>
          </a:p>
        </p:txBody>
      </p:sp>
      <p:sp>
        <p:nvSpPr>
          <p:cNvPr id="2" name="Date Placeholder 1"/>
          <p:cNvSpPr>
            <a:spLocks noGrp="1"/>
          </p:cNvSpPr>
          <p:nvPr>
            <p:ph type="dt" sz="half" idx="10"/>
          </p:nvPr>
        </p:nvSpPr>
        <p:spPr/>
        <p:txBody>
          <a:bodyPr/>
          <a:lstStyle/>
          <a:p>
            <a:fld id="{5E53AE95-1864-424D-9981-A6F8E95E4C36}"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dirty="0" smtClean="0"/>
              <a:t>Dr. M. O. Hamdan, Ch8: Environmental Ethics</a:t>
            </a:r>
            <a:endParaRPr lang="en-US" altLang="en-US" dirty="0"/>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30</a:t>
            </a:fld>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7"/>
            <a:ext cx="86868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0483C-5C3F-442D-BA9A-963B7CA99A71}"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31</a:t>
            </a:fld>
            <a:endParaRPr lang="en-US"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282700"/>
            <a:ext cx="76962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a:t>
            </a:r>
            <a:endParaRPr lang="en-US" dirty="0"/>
          </a:p>
        </p:txBody>
      </p:sp>
      <p:sp>
        <p:nvSpPr>
          <p:cNvPr id="2" name="Date Placeholder 1"/>
          <p:cNvSpPr>
            <a:spLocks noGrp="1"/>
          </p:cNvSpPr>
          <p:nvPr>
            <p:ph type="dt" sz="half" idx="10"/>
          </p:nvPr>
        </p:nvSpPr>
        <p:spPr/>
        <p:txBody>
          <a:bodyPr/>
          <a:lstStyle/>
          <a:p>
            <a:fld id="{854E29F4-DE3A-4B04-B08D-48CBEA3FD36A}"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32</a:t>
            </a:fld>
            <a:endParaRPr lang="en-US"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747838"/>
            <a:ext cx="7970837"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smtClean="0"/>
              <a:t>Environmental and Moral Frameworks</a:t>
            </a:r>
            <a:endParaRPr lang="en-US" cap="none" dirty="0"/>
          </a:p>
        </p:txBody>
      </p:sp>
      <p:sp>
        <p:nvSpPr>
          <p:cNvPr id="6" name="Text Placeholder 5"/>
          <p:cNvSpPr>
            <a:spLocks noGrp="1"/>
          </p:cNvSpPr>
          <p:nvPr>
            <p:ph type="body" idx="1"/>
          </p:nvPr>
        </p:nvSpPr>
        <p:spPr/>
        <p:txBody>
          <a:bodyPr>
            <a:normAutofit/>
          </a:bodyPr>
          <a:lstStyle/>
          <a:p>
            <a:r>
              <a:rPr lang="en-US" sz="2800" dirty="0" smtClean="0"/>
              <a:t>Section 8.2</a:t>
            </a:r>
            <a:endParaRPr lang="en-US" sz="2800" dirty="0"/>
          </a:p>
        </p:txBody>
      </p:sp>
      <p:sp>
        <p:nvSpPr>
          <p:cNvPr id="2" name="Date Placeholder 1"/>
          <p:cNvSpPr>
            <a:spLocks noGrp="1"/>
          </p:cNvSpPr>
          <p:nvPr>
            <p:ph type="dt" sz="half" idx="10"/>
          </p:nvPr>
        </p:nvSpPr>
        <p:spPr/>
        <p:txBody>
          <a:bodyPr/>
          <a:lstStyle/>
          <a:p>
            <a:fld id="{AE190834-3148-4754-983B-1E51FA8CAAD5}"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Environmental and Moral Frameworks</a:t>
            </a:r>
          </a:p>
        </p:txBody>
      </p:sp>
      <p:sp>
        <p:nvSpPr>
          <p:cNvPr id="2" name="Date Placeholder 1"/>
          <p:cNvSpPr>
            <a:spLocks noGrp="1"/>
          </p:cNvSpPr>
          <p:nvPr>
            <p:ph type="dt" sz="half" idx="10"/>
          </p:nvPr>
        </p:nvSpPr>
        <p:spPr/>
        <p:txBody>
          <a:bodyPr/>
          <a:lstStyle/>
          <a:p>
            <a:fld id="{58D8BDC9-6C09-4388-9A33-168D73BDA6E0}"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34</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938338"/>
            <a:ext cx="8123237"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Environmental and Moral Frameworks</a:t>
            </a:r>
          </a:p>
        </p:txBody>
      </p:sp>
      <p:sp>
        <p:nvSpPr>
          <p:cNvPr id="2" name="Date Placeholder 1"/>
          <p:cNvSpPr>
            <a:spLocks noGrp="1"/>
          </p:cNvSpPr>
          <p:nvPr>
            <p:ph type="dt" sz="half" idx="10"/>
          </p:nvPr>
        </p:nvSpPr>
        <p:spPr/>
        <p:txBody>
          <a:bodyPr/>
          <a:lstStyle/>
          <a:p>
            <a:fld id="{58D8BDC9-6C09-4388-9A33-168D73BDA6E0}"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35</a:t>
            </a:fld>
            <a:endParaRPr lang="en-US" altLang="en-US"/>
          </a:p>
        </p:txBody>
      </p:sp>
      <p:sp>
        <p:nvSpPr>
          <p:cNvPr id="6" name="Content Placeholder 5"/>
          <p:cNvSpPr>
            <a:spLocks noGrp="1"/>
          </p:cNvSpPr>
          <p:nvPr>
            <p:ph sz="quarter" idx="13"/>
          </p:nvPr>
        </p:nvSpPr>
        <p:spPr/>
        <p:txBody>
          <a:bodyPr/>
          <a:lstStyle/>
          <a:p>
            <a:r>
              <a:rPr lang="en-US" dirty="0"/>
              <a:t>8.2.1 Human Centered </a:t>
            </a:r>
            <a:r>
              <a:rPr lang="en-US" dirty="0" smtClean="0"/>
              <a:t>Ethics</a:t>
            </a:r>
          </a:p>
          <a:p>
            <a:r>
              <a:rPr lang="en-US" dirty="0"/>
              <a:t>8.2.2 Sentient-Centered Ethics</a:t>
            </a:r>
          </a:p>
          <a:p>
            <a:r>
              <a:rPr lang="en-US" dirty="0"/>
              <a:t>8.2.3 </a:t>
            </a:r>
            <a:r>
              <a:rPr lang="en-US" dirty="0" err="1"/>
              <a:t>Biocentric</a:t>
            </a:r>
            <a:r>
              <a:rPr lang="en-US" dirty="0"/>
              <a:t> Ethics</a:t>
            </a:r>
          </a:p>
          <a:p>
            <a:r>
              <a:rPr lang="en-US" dirty="0"/>
              <a:t>8.2.4 </a:t>
            </a:r>
            <a:r>
              <a:rPr lang="en-US" dirty="0" err="1"/>
              <a:t>Ecocentric</a:t>
            </a:r>
            <a:r>
              <a:rPr lang="en-US" dirty="0"/>
              <a:t> </a:t>
            </a:r>
            <a:r>
              <a:rPr lang="en-US" dirty="0" smtClean="0"/>
              <a:t>Ethics</a:t>
            </a:r>
          </a:p>
          <a:p>
            <a:r>
              <a:rPr lang="en-US" dirty="0"/>
              <a:t>8.2.5 Religious </a:t>
            </a:r>
            <a:r>
              <a:rPr lang="en-US" dirty="0" err="1"/>
              <a:t>Prospectives</a:t>
            </a:r>
            <a:endParaRPr lang="en-US" dirty="0"/>
          </a:p>
        </p:txBody>
      </p:sp>
      <p:grpSp>
        <p:nvGrpSpPr>
          <p:cNvPr id="9" name="Group 8"/>
          <p:cNvGrpSpPr/>
          <p:nvPr/>
        </p:nvGrpSpPr>
        <p:grpSpPr>
          <a:xfrm>
            <a:off x="5562600" y="2286000"/>
            <a:ext cx="2639339" cy="1524000"/>
            <a:chOff x="5562600" y="2286000"/>
            <a:chExt cx="2639339" cy="1524000"/>
          </a:xfrm>
        </p:grpSpPr>
        <p:sp>
          <p:nvSpPr>
            <p:cNvPr id="7" name="Rectangle 6"/>
            <p:cNvSpPr/>
            <p:nvPr/>
          </p:nvSpPr>
          <p:spPr>
            <a:xfrm>
              <a:off x="5943600" y="2632501"/>
              <a:ext cx="2258339" cy="830997"/>
            </a:xfrm>
            <a:prstGeom prst="rect">
              <a:avLst/>
            </a:prstGeom>
          </p:spPr>
          <p:txBody>
            <a:bodyPr wrap="square">
              <a:spAutoFit/>
            </a:bodyPr>
            <a:lstStyle/>
            <a:p>
              <a:pPr algn="ctr"/>
              <a:r>
                <a:rPr lang="en-US" dirty="0">
                  <a:solidFill>
                    <a:srgbClr val="FFFF00"/>
                  </a:solidFill>
                  <a:latin typeface="Cambria" pitchFamily="18" charset="0"/>
                </a:rPr>
                <a:t>Nature Center Ethics</a:t>
              </a:r>
            </a:p>
          </p:txBody>
        </p:sp>
        <p:sp>
          <p:nvSpPr>
            <p:cNvPr id="8" name="Right Brace 7"/>
            <p:cNvSpPr/>
            <p:nvPr/>
          </p:nvSpPr>
          <p:spPr>
            <a:xfrm>
              <a:off x="5562600" y="2286000"/>
              <a:ext cx="381000" cy="1524000"/>
            </a:xfrm>
            <a:prstGeom prst="rightBrace">
              <a:avLst>
                <a:gd name="adj1" fmla="val 32990"/>
                <a:gd name="adj2" fmla="val 50000"/>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8254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8.2.1 Human Centered Ethics</a:t>
            </a:r>
            <a:endParaRPr lang="en-US" dirty="0"/>
          </a:p>
        </p:txBody>
      </p:sp>
      <p:sp>
        <p:nvSpPr>
          <p:cNvPr id="2" name="Date Placeholder 1"/>
          <p:cNvSpPr>
            <a:spLocks noGrp="1"/>
          </p:cNvSpPr>
          <p:nvPr>
            <p:ph type="dt" sz="half" idx="10"/>
          </p:nvPr>
        </p:nvSpPr>
        <p:spPr/>
        <p:txBody>
          <a:bodyPr/>
          <a:lstStyle/>
          <a:p>
            <a:fld id="{3A7D42B8-75B9-4F4E-8768-DBFC3DFA0EDB}"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36</a:t>
            </a:fld>
            <a:endParaRPr lang="en-US" altLang="en-US"/>
          </a:p>
        </p:txBody>
      </p:sp>
      <p:sp>
        <p:nvSpPr>
          <p:cNvPr id="6" name="Content Placeholder 5"/>
          <p:cNvSpPr>
            <a:spLocks noGrp="1"/>
          </p:cNvSpPr>
          <p:nvPr>
            <p:ph sz="quarter" idx="13"/>
          </p:nvPr>
        </p:nvSpPr>
        <p:spPr/>
        <p:txBody>
          <a:bodyPr>
            <a:normAutofit lnSpcReduction="10000"/>
          </a:bodyPr>
          <a:lstStyle/>
          <a:p>
            <a:pPr marL="0" indent="0">
              <a:buNone/>
            </a:pPr>
            <a:r>
              <a:rPr lang="en-US" dirty="0" smtClean="0"/>
              <a:t>The view that only humans have inherent worth and that other creatures and ecosystems have at most “instrumental value” as means to promoting human interest.</a:t>
            </a:r>
          </a:p>
          <a:p>
            <a:r>
              <a:rPr lang="en-US" dirty="0" smtClean="0"/>
              <a:t>Utilitarianism</a:t>
            </a:r>
          </a:p>
          <a:p>
            <a:r>
              <a:rPr lang="en-US" dirty="0" smtClean="0"/>
              <a:t>Right Ethics</a:t>
            </a:r>
          </a:p>
          <a:p>
            <a:r>
              <a:rPr lang="en-US" dirty="0" smtClean="0"/>
              <a:t>Duty Ethics</a:t>
            </a:r>
          </a:p>
          <a:p>
            <a:r>
              <a:rPr lang="en-US" dirty="0" smtClean="0"/>
              <a:t>Virtue Ethics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8.2.1 Human Centered Ethics</a:t>
            </a:r>
          </a:p>
        </p:txBody>
      </p:sp>
      <p:sp>
        <p:nvSpPr>
          <p:cNvPr id="2" name="Date Placeholder 1"/>
          <p:cNvSpPr>
            <a:spLocks noGrp="1"/>
          </p:cNvSpPr>
          <p:nvPr>
            <p:ph type="dt" sz="half" idx="10"/>
          </p:nvPr>
        </p:nvSpPr>
        <p:spPr/>
        <p:txBody>
          <a:bodyPr/>
          <a:lstStyle/>
          <a:p>
            <a:fld id="{1FD9DEF9-5D9D-4527-ADD5-5D9F0725FCEB}"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37</a:t>
            </a:fld>
            <a:endParaRPr lang="en-US"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417637"/>
            <a:ext cx="7756525"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8.2.2 Sentient-Centered Ethics</a:t>
            </a:r>
            <a:endParaRPr lang="en-US" dirty="0"/>
          </a:p>
        </p:txBody>
      </p:sp>
      <p:sp>
        <p:nvSpPr>
          <p:cNvPr id="2" name="Date Placeholder 1"/>
          <p:cNvSpPr>
            <a:spLocks noGrp="1"/>
          </p:cNvSpPr>
          <p:nvPr>
            <p:ph type="dt" sz="half" idx="10"/>
          </p:nvPr>
        </p:nvSpPr>
        <p:spPr/>
        <p:txBody>
          <a:bodyPr/>
          <a:lstStyle/>
          <a:p>
            <a:fld id="{ED48B362-419D-4B27-93A4-7ACB42A9DCFC}"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38</a:t>
            </a:fld>
            <a:endParaRPr lang="en-US" altLang="en-US"/>
          </a:p>
        </p:txBody>
      </p:sp>
      <p:sp>
        <p:nvSpPr>
          <p:cNvPr id="6" name="Content Placeholder 5"/>
          <p:cNvSpPr>
            <a:spLocks noGrp="1"/>
          </p:cNvSpPr>
          <p:nvPr>
            <p:ph sz="quarter" idx="13"/>
          </p:nvPr>
        </p:nvSpPr>
        <p:spPr/>
        <p:txBody>
          <a:bodyPr/>
          <a:lstStyle/>
          <a:p>
            <a:r>
              <a:rPr lang="en-US" dirty="0" smtClean="0"/>
              <a:t>The view that all </a:t>
            </a:r>
            <a:r>
              <a:rPr lang="en-US" dirty="0"/>
              <a:t>sentient </a:t>
            </a:r>
            <a:r>
              <a:rPr lang="en-US" dirty="0" smtClean="0"/>
              <a:t>(conscious) </a:t>
            </a:r>
            <a:r>
              <a:rPr lang="en-US" dirty="0" smtClean="0"/>
              <a:t>animals </a:t>
            </a:r>
            <a:r>
              <a:rPr lang="en-US" dirty="0" smtClean="0"/>
              <a:t>have inherent worth</a:t>
            </a:r>
            <a:r>
              <a:rPr lang="en-US" dirty="0" smtClean="0"/>
              <a:t>.</a:t>
            </a:r>
          </a:p>
          <a:p>
            <a:r>
              <a:rPr lang="en-US" dirty="0" smtClean="0"/>
              <a:t>Sentient animals are those that feel pain and pleasure and have desires.</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DC1F2-ED05-464F-800A-0B425F08B4B8}"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39</a:t>
            </a:fld>
            <a:endParaRPr lang="en-US"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381000"/>
            <a:ext cx="7299325"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55F00-62A0-4AFC-9D0C-A70F4E1BF09B}"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4</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408113"/>
            <a:ext cx="8420100" cy="40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8.2.3 </a:t>
            </a:r>
            <a:r>
              <a:rPr lang="en-US" dirty="0" err="1" smtClean="0"/>
              <a:t>Biocentric</a:t>
            </a:r>
            <a:r>
              <a:rPr lang="en-US" dirty="0" smtClean="0"/>
              <a:t> Ethics</a:t>
            </a:r>
            <a:endParaRPr lang="en-US" dirty="0"/>
          </a:p>
        </p:txBody>
      </p:sp>
      <p:sp>
        <p:nvSpPr>
          <p:cNvPr id="2" name="Date Placeholder 1"/>
          <p:cNvSpPr>
            <a:spLocks noGrp="1"/>
          </p:cNvSpPr>
          <p:nvPr>
            <p:ph type="dt" sz="half" idx="10"/>
          </p:nvPr>
        </p:nvSpPr>
        <p:spPr/>
        <p:txBody>
          <a:bodyPr/>
          <a:lstStyle/>
          <a:p>
            <a:fld id="{39254158-F271-4A87-AE72-73E96904C498}"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40</a:t>
            </a:fld>
            <a:endParaRPr lang="en-US" altLang="en-US"/>
          </a:p>
        </p:txBody>
      </p:sp>
      <p:sp>
        <p:nvSpPr>
          <p:cNvPr id="6" name="Content Placeholder 5"/>
          <p:cNvSpPr>
            <a:spLocks noGrp="1"/>
          </p:cNvSpPr>
          <p:nvPr>
            <p:ph sz="quarter" idx="13"/>
          </p:nvPr>
        </p:nvSpPr>
        <p:spPr/>
        <p:txBody>
          <a:bodyPr/>
          <a:lstStyle/>
          <a:p>
            <a:pPr marL="0" indent="0">
              <a:buNone/>
            </a:pPr>
            <a:r>
              <a:rPr lang="en-US" dirty="0" smtClean="0"/>
              <a:t>The view that all living organism have inherent worth.</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2659063"/>
            <a:ext cx="7802563"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8.2.4 </a:t>
            </a:r>
            <a:r>
              <a:rPr lang="en-US" dirty="0" err="1" smtClean="0"/>
              <a:t>Ecocentric</a:t>
            </a:r>
            <a:r>
              <a:rPr lang="en-US" dirty="0" smtClean="0"/>
              <a:t> Ethics</a:t>
            </a:r>
            <a:endParaRPr lang="en-US" dirty="0"/>
          </a:p>
        </p:txBody>
      </p:sp>
      <p:sp>
        <p:nvSpPr>
          <p:cNvPr id="2" name="Date Placeholder 1"/>
          <p:cNvSpPr>
            <a:spLocks noGrp="1"/>
          </p:cNvSpPr>
          <p:nvPr>
            <p:ph type="dt" sz="half" idx="10"/>
          </p:nvPr>
        </p:nvSpPr>
        <p:spPr/>
        <p:txBody>
          <a:bodyPr/>
          <a:lstStyle/>
          <a:p>
            <a:fld id="{DE5E7AE8-57AF-4954-A5B3-A2CDD1521C24}"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41</a:t>
            </a:fld>
            <a:endParaRPr lang="en-US" altLang="en-US"/>
          </a:p>
        </p:txBody>
      </p:sp>
      <p:sp>
        <p:nvSpPr>
          <p:cNvPr id="6" name="Content Placeholder 5"/>
          <p:cNvSpPr>
            <a:spLocks noGrp="1"/>
          </p:cNvSpPr>
          <p:nvPr>
            <p:ph sz="quarter" idx="13"/>
          </p:nvPr>
        </p:nvSpPr>
        <p:spPr/>
        <p:txBody>
          <a:bodyPr/>
          <a:lstStyle/>
          <a:p>
            <a:pPr marL="0" indent="0">
              <a:buNone/>
            </a:pPr>
            <a:r>
              <a:rPr lang="en-US" dirty="0" smtClean="0"/>
              <a:t>The view that ecosystems have inherent worth.</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2133600"/>
            <a:ext cx="78644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8.2.5 Religious </a:t>
            </a:r>
            <a:r>
              <a:rPr lang="en-US" dirty="0" err="1" smtClean="0"/>
              <a:t>Prospective’s</a:t>
            </a:r>
            <a:endParaRPr lang="en-US" dirty="0"/>
          </a:p>
        </p:txBody>
      </p:sp>
      <p:sp>
        <p:nvSpPr>
          <p:cNvPr id="2" name="Date Placeholder 1"/>
          <p:cNvSpPr>
            <a:spLocks noGrp="1"/>
          </p:cNvSpPr>
          <p:nvPr>
            <p:ph type="dt" sz="half" idx="10"/>
          </p:nvPr>
        </p:nvSpPr>
        <p:spPr/>
        <p:txBody>
          <a:bodyPr/>
          <a:lstStyle/>
          <a:p>
            <a:fld id="{99881F5E-3FBE-4F6D-9DD2-22FF68EC2530}"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42</a:t>
            </a:fld>
            <a:endParaRPr lang="en-US" alt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060575"/>
            <a:ext cx="83216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2" name="Date Placeholder 1"/>
          <p:cNvSpPr>
            <a:spLocks noGrp="1"/>
          </p:cNvSpPr>
          <p:nvPr>
            <p:ph type="dt" sz="half" idx="10"/>
          </p:nvPr>
        </p:nvSpPr>
        <p:spPr/>
        <p:txBody>
          <a:bodyPr/>
          <a:lstStyle/>
          <a:p>
            <a:fld id="{41CDDE9C-D990-4641-A2AE-FE3B0C04A6F7}"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5055423-26B6-46DC-812E-AF2AB04F1EEB}" type="slidenum">
              <a:rPr lang="en-US" altLang="en-US" smtClean="0"/>
              <a:pPr/>
              <a:t>43</a:t>
            </a:fld>
            <a:endParaRPr lang="en-US" altLang="en-US"/>
          </a:p>
        </p:txBody>
      </p:sp>
      <p:sp>
        <p:nvSpPr>
          <p:cNvPr id="6" name="Content Placeholder 5"/>
          <p:cNvSpPr>
            <a:spLocks noGrp="1"/>
          </p:cNvSpPr>
          <p:nvPr>
            <p:ph sz="quarter" idx="13"/>
          </p:nvPr>
        </p:nvSpPr>
        <p:spPr/>
        <p:txBody>
          <a:bodyPr>
            <a:normAutofit fontScale="85000" lnSpcReduction="10000"/>
          </a:bodyPr>
          <a:lstStyle/>
          <a:p>
            <a:r>
              <a:rPr lang="en-US" dirty="0" smtClean="0"/>
              <a:t>The environment is no longer the concern of an isolated minority. Engineers, corporations, federal and state laws, local community regulations, market mechanisms, and social activists are among the many influences at work.</a:t>
            </a:r>
          </a:p>
          <a:p>
            <a:r>
              <a:rPr lang="en-US" dirty="0" smtClean="0"/>
              <a:t>Given the complexity of the issues, we can expect controversy among viewpoints, and nowhere is there a greater need for ongoing dialogue and mutual respect.</a:t>
            </a:r>
          </a:p>
          <a:p>
            <a:r>
              <a:rPr lang="en-US" dirty="0" smtClean="0"/>
              <a:t>There is no longer any doubt, however, about urgency and importance of the issues confronting all of us.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574DE-05A6-4B0E-9282-1E9CBB6831BC}"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5</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931863"/>
            <a:ext cx="7483475"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27670-5B84-444F-A7AE-3829347F01B8}"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6</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1617663"/>
            <a:ext cx="7597775"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7E808-21D6-4F64-9C1D-C0713870C968}"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7</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338388"/>
            <a:ext cx="82677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4A50F-5E94-4D80-990B-E5A5D21CC519}"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8</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39800"/>
            <a:ext cx="5181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mages.sodahead.com/profiles/0/0/1/2/0/7/3/0/7/graph-1-381731736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39800"/>
            <a:ext cx="7620000" cy="504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09600" y="1219200"/>
            <a:ext cx="3733800" cy="1905000"/>
          </a:xfrm>
        </p:spPr>
        <p:txBody>
          <a:bodyPr>
            <a:normAutofit/>
          </a:bodyPr>
          <a:lstStyle/>
          <a:p>
            <a:r>
              <a:rPr lang="en-US" sz="2200" dirty="0" smtClean="0"/>
              <a:t>Global warming.</a:t>
            </a:r>
          </a:p>
          <a:p>
            <a:r>
              <a:rPr lang="en-US" sz="2200" dirty="0" smtClean="0"/>
              <a:t>Population rapid growth.</a:t>
            </a:r>
          </a:p>
          <a:p>
            <a:r>
              <a:rPr lang="en-US" sz="2200" dirty="0" smtClean="0"/>
              <a:t>Extinction of species</a:t>
            </a:r>
            <a:r>
              <a:rPr lang="en-US" sz="2200" dirty="0" smtClean="0"/>
              <a:t>.</a:t>
            </a:r>
          </a:p>
          <a:p>
            <a:r>
              <a:rPr lang="en-US" sz="2200" dirty="0" smtClean="0"/>
              <a:t>Acidic Rain</a:t>
            </a:r>
            <a:endParaRPr lang="en-US" sz="2200" dirty="0" smtClean="0"/>
          </a:p>
        </p:txBody>
      </p:sp>
      <p:sp>
        <p:nvSpPr>
          <p:cNvPr id="7" name="Content Placeholder 6"/>
          <p:cNvSpPr>
            <a:spLocks noGrp="1"/>
          </p:cNvSpPr>
          <p:nvPr>
            <p:ph sz="quarter" idx="14"/>
          </p:nvPr>
        </p:nvSpPr>
        <p:spPr>
          <a:xfrm>
            <a:off x="4648200" y="1219200"/>
            <a:ext cx="4267200" cy="1371600"/>
          </a:xfrm>
        </p:spPr>
        <p:txBody>
          <a:bodyPr>
            <a:noAutofit/>
          </a:bodyPr>
          <a:lstStyle/>
          <a:p>
            <a:r>
              <a:rPr lang="en-US" sz="2200" dirty="0"/>
              <a:t>Destruction of ecosystems.</a:t>
            </a:r>
          </a:p>
          <a:p>
            <a:r>
              <a:rPr lang="en-US" sz="2200" dirty="0" smtClean="0"/>
              <a:t>Depletion </a:t>
            </a:r>
            <a:r>
              <a:rPr lang="en-US" sz="2200" dirty="0"/>
              <a:t>of natural resources.</a:t>
            </a:r>
          </a:p>
          <a:p>
            <a:r>
              <a:rPr lang="en-US" sz="2200" dirty="0"/>
              <a:t>Nuclear </a:t>
            </a:r>
            <a:r>
              <a:rPr lang="en-US" sz="2200" dirty="0" smtClean="0"/>
              <a:t>waste</a:t>
            </a:r>
          </a:p>
          <a:p>
            <a:r>
              <a:rPr lang="en-US" sz="2200" dirty="0" smtClean="0"/>
              <a:t>Ozone depletion (CFC-</a:t>
            </a:r>
            <a:r>
              <a:rPr lang="en-US" sz="2200" dirty="0"/>
              <a:t>F</a:t>
            </a:r>
            <a:r>
              <a:rPr lang="en-US" sz="2200" dirty="0" smtClean="0"/>
              <a:t>reon)</a:t>
            </a:r>
            <a:endParaRPr lang="en-US" sz="2200" dirty="0"/>
          </a:p>
          <a:p>
            <a:endParaRPr lang="en-US" sz="2200" dirty="0"/>
          </a:p>
        </p:txBody>
      </p:sp>
      <p:sp>
        <p:nvSpPr>
          <p:cNvPr id="5" name="Title 4"/>
          <p:cNvSpPr>
            <a:spLocks noGrp="1"/>
          </p:cNvSpPr>
          <p:nvPr>
            <p:ph type="title"/>
          </p:nvPr>
        </p:nvSpPr>
        <p:spPr>
          <a:xfrm>
            <a:off x="609600" y="274638"/>
            <a:ext cx="7924800" cy="792162"/>
          </a:xfrm>
        </p:spPr>
        <p:txBody>
          <a:bodyPr/>
          <a:lstStyle/>
          <a:p>
            <a:r>
              <a:rPr lang="en-US" dirty="0" smtClean="0"/>
              <a:t>Environmental </a:t>
            </a:r>
            <a:r>
              <a:rPr lang="en-US" b="1" dirty="0" smtClean="0"/>
              <a:t>Challenges</a:t>
            </a:r>
            <a:endParaRPr lang="en-US" b="1" dirty="0"/>
          </a:p>
        </p:txBody>
      </p:sp>
      <p:sp>
        <p:nvSpPr>
          <p:cNvPr id="2" name="Date Placeholder 1"/>
          <p:cNvSpPr>
            <a:spLocks noGrp="1"/>
          </p:cNvSpPr>
          <p:nvPr>
            <p:ph type="dt" sz="half" idx="10"/>
          </p:nvPr>
        </p:nvSpPr>
        <p:spPr/>
        <p:txBody>
          <a:bodyPr/>
          <a:lstStyle/>
          <a:p>
            <a:fld id="{5C749221-D8D4-4569-9FA3-7DBFBB9BA696}" type="datetime1">
              <a:rPr lang="en-US" smtClean="0"/>
              <a:t>5/21/2013</a:t>
            </a:fld>
            <a:endParaRPr lang="en-US" altLang="en-US"/>
          </a:p>
        </p:txBody>
      </p:sp>
      <p:sp>
        <p:nvSpPr>
          <p:cNvPr id="3" name="Footer Placeholder 2"/>
          <p:cNvSpPr>
            <a:spLocks noGrp="1"/>
          </p:cNvSpPr>
          <p:nvPr>
            <p:ph type="ftr" sz="quarter" idx="11"/>
          </p:nvPr>
        </p:nvSpPr>
        <p:spPr/>
        <p:txBody>
          <a:bodyPr/>
          <a:lstStyle/>
          <a:p>
            <a:r>
              <a:rPr lang="en-US" altLang="en-US" smtClean="0"/>
              <a:t>Dr. M. O. Hamdan, Ch8: Environmental Ethics</a:t>
            </a:r>
            <a:endParaRPr lang="en-US" altLang="en-US"/>
          </a:p>
        </p:txBody>
      </p:sp>
      <p:sp>
        <p:nvSpPr>
          <p:cNvPr id="4" name="Slide Number Placeholder 3"/>
          <p:cNvSpPr>
            <a:spLocks noGrp="1"/>
          </p:cNvSpPr>
          <p:nvPr>
            <p:ph type="sldNum" sz="quarter" idx="12"/>
          </p:nvPr>
        </p:nvSpPr>
        <p:spPr/>
        <p:txBody>
          <a:bodyPr/>
          <a:lstStyle/>
          <a:p>
            <a:fld id="{E7B9D1A4-2508-486B-B634-A89B7319153D}" type="slidenum">
              <a:rPr lang="en-US" altLang="en-US" smtClean="0"/>
              <a:pPr/>
              <a:t>9</a:t>
            </a:fld>
            <a:endParaRPr lang="en-US" alt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45"/>
          <a:stretch/>
        </p:blipFill>
        <p:spPr bwMode="auto">
          <a:xfrm>
            <a:off x="696492" y="3146238"/>
            <a:ext cx="7806532" cy="29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12930</TotalTime>
  <Words>1268</Words>
  <Application>Microsoft Office PowerPoint</Application>
  <PresentationFormat>On-screen Show (4:3)</PresentationFormat>
  <Paragraphs>209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Horizon</vt:lpstr>
      <vt:lpstr>Chapter 8 Environmental Ethics</vt:lpstr>
      <vt:lpstr>We will learn about:</vt:lpstr>
      <vt:lpstr>PowerPoint Presentation</vt:lpstr>
      <vt:lpstr>PowerPoint Presentation</vt:lpstr>
      <vt:lpstr>PowerPoint Presentation</vt:lpstr>
      <vt:lpstr>PowerPoint Presentation</vt:lpstr>
      <vt:lpstr>PowerPoint Presentation</vt:lpstr>
      <vt:lpstr>PowerPoint Presentation</vt:lpstr>
      <vt:lpstr>Environmental Challenges</vt:lpstr>
      <vt:lpstr>8.1 Engineering, Ecology and Economics</vt:lpstr>
      <vt:lpstr>8.1 Engineering, Ecology, and Economics</vt:lpstr>
      <vt:lpstr>(1) The Invisible Hand</vt:lpstr>
      <vt:lpstr>(1) The Invisible Hand</vt:lpstr>
      <vt:lpstr>(2) The Tragedy of the Commons</vt:lpstr>
      <vt:lpstr>PowerPoint Presentation</vt:lpstr>
      <vt:lpstr>PowerPoint Presentation</vt:lpstr>
      <vt:lpstr>8.1.2 Engineers: Sustainable Development</vt:lpstr>
      <vt:lpstr>8.1.2 Engineers: Sustainable Development</vt:lpstr>
      <vt:lpstr>8.1.2 Engineers: Sustainable Development</vt:lpstr>
      <vt:lpstr>8.1.2 Engineers: Sustainable Development</vt:lpstr>
      <vt:lpstr>PowerPoint Presentation</vt:lpstr>
      <vt:lpstr>8.1.3 Corporations: Environmental Leadership</vt:lpstr>
      <vt:lpstr>8.1.4 Government: Technology Assessment, Incentives, Taxes</vt:lpstr>
      <vt:lpstr>8.1.5 Communities: Preventing Natural Disasters</vt:lpstr>
      <vt:lpstr>8.1.6 Market Mechanisms: Internalizing Costs</vt:lpstr>
      <vt:lpstr>8.1.6 Market Mechanisms: Internalizing Costs</vt:lpstr>
      <vt:lpstr>8.1.7 Social Activists</vt:lpstr>
      <vt:lpstr>Two Case Studies</vt:lpstr>
      <vt:lpstr>Case (1)</vt:lpstr>
      <vt:lpstr>Case (2)</vt:lpstr>
      <vt:lpstr>PowerPoint Presentation</vt:lpstr>
      <vt:lpstr>Discussion Question</vt:lpstr>
      <vt:lpstr>Environmental and Moral Frameworks</vt:lpstr>
      <vt:lpstr>Environmental and Moral Frameworks</vt:lpstr>
      <vt:lpstr>Environmental and Moral Frameworks</vt:lpstr>
      <vt:lpstr>8.2.1 Human Centered Ethics</vt:lpstr>
      <vt:lpstr>8.2.1 Human Centered Ethics</vt:lpstr>
      <vt:lpstr>8.2.2 Sentient-Centered Ethics</vt:lpstr>
      <vt:lpstr>PowerPoint Presentation</vt:lpstr>
      <vt:lpstr>8.2.3 Biocentric Ethics</vt:lpstr>
      <vt:lpstr>8.2.4 Ecocentric Ethics</vt:lpstr>
      <vt:lpstr>8.2.5 Religious Prospective’s</vt:lpstr>
      <vt:lpstr>Conclusion</vt:lpstr>
    </vt:vector>
  </TitlesOfParts>
  <Company>LSU Chemical Eng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Ethics</dc:title>
  <dc:creator>Armando Corripio</dc:creator>
  <cp:lastModifiedBy>Mohammad O. Hamdan</cp:lastModifiedBy>
  <cp:revision>144</cp:revision>
  <cp:lastPrinted>2002-10-17T16:50:53Z</cp:lastPrinted>
  <dcterms:created xsi:type="dcterms:W3CDTF">1999-11-15T21:03:18Z</dcterms:created>
  <dcterms:modified xsi:type="dcterms:W3CDTF">2013-05-21T06:04:53Z</dcterms:modified>
</cp:coreProperties>
</file>