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8" r:id="rId1"/>
  </p:sldMasterIdLst>
  <p:notesMasterIdLst>
    <p:notesMasterId r:id="rId40"/>
  </p:notesMasterIdLst>
  <p:handoutMasterIdLst>
    <p:handoutMasterId r:id="rId41"/>
  </p:handoutMasterIdLst>
  <p:sldIdLst>
    <p:sldId id="258" r:id="rId2"/>
    <p:sldId id="387" r:id="rId3"/>
    <p:sldId id="259" r:id="rId4"/>
    <p:sldId id="284" r:id="rId5"/>
    <p:sldId id="377" r:id="rId6"/>
    <p:sldId id="378" r:id="rId7"/>
    <p:sldId id="355" r:id="rId8"/>
    <p:sldId id="379" r:id="rId9"/>
    <p:sldId id="356" r:id="rId10"/>
    <p:sldId id="357" r:id="rId11"/>
    <p:sldId id="358" r:id="rId12"/>
    <p:sldId id="359" r:id="rId13"/>
    <p:sldId id="354" r:id="rId14"/>
    <p:sldId id="360" r:id="rId15"/>
    <p:sldId id="361" r:id="rId16"/>
    <p:sldId id="380" r:id="rId17"/>
    <p:sldId id="362" r:id="rId18"/>
    <p:sldId id="388" r:id="rId19"/>
    <p:sldId id="365" r:id="rId20"/>
    <p:sldId id="366" r:id="rId21"/>
    <p:sldId id="367" r:id="rId22"/>
    <p:sldId id="389" r:id="rId23"/>
    <p:sldId id="368" r:id="rId24"/>
    <p:sldId id="369" r:id="rId25"/>
    <p:sldId id="370" r:id="rId26"/>
    <p:sldId id="384" r:id="rId27"/>
    <p:sldId id="371" r:id="rId28"/>
    <p:sldId id="372" r:id="rId29"/>
    <p:sldId id="381" r:id="rId30"/>
    <p:sldId id="373" r:id="rId31"/>
    <p:sldId id="374" r:id="rId32"/>
    <p:sldId id="383" r:id="rId33"/>
    <p:sldId id="375" r:id="rId34"/>
    <p:sldId id="376" r:id="rId35"/>
    <p:sldId id="385" r:id="rId36"/>
    <p:sldId id="386" r:id="rId37"/>
    <p:sldId id="326" r:id="rId38"/>
    <p:sldId id="390"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61" d="100"/>
          <a:sy n="61" d="100"/>
        </p:scale>
        <p:origin x="1572" y="60"/>
      </p:cViewPr>
      <p:guideLst>
        <p:guide orient="horz" pos="2160"/>
        <p:guide pos="2880"/>
      </p:guideLst>
    </p:cSldViewPr>
  </p:slideViewPr>
  <p:notesTextViewPr>
    <p:cViewPr>
      <p:scale>
        <a:sx n="1" d="1"/>
        <a:sy n="1" d="1"/>
      </p:scale>
      <p:origin x="0" y="0"/>
    </p:cViewPr>
  </p:notesTextViewPr>
  <p:notesViewPr>
    <p:cSldViewPr showGuides="1">
      <p:cViewPr varScale="1">
        <p:scale>
          <a:sx n="60" d="100"/>
          <a:sy n="60" d="100"/>
        </p:scale>
        <p:origin x="-2490"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image" Target="../media/image1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24" tIns="45712" rIns="91424" bIns="45712"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24" tIns="45712" rIns="91424" bIns="45712" rtlCol="0"/>
          <a:lstStyle>
            <a:lvl1pPr algn="r">
              <a:defRPr sz="1200"/>
            </a:lvl1pPr>
          </a:lstStyle>
          <a:p>
            <a:fld id="{E4C53C77-9E89-42AE-9D98-24F938CBE778}" type="datetimeFigureOut">
              <a:rPr lang="en-US" smtClean="0"/>
              <a:t>18-Apr-18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24" tIns="45712" rIns="91424" bIns="45712" rtlCol="0" anchor="b"/>
          <a:lstStyle>
            <a:lvl1pPr algn="l">
              <a:defRPr sz="1200"/>
            </a:lvl1pPr>
          </a:lstStyle>
          <a:p>
            <a:r>
              <a:rPr lang="en-US" dirty="0" smtClean="0"/>
              <a:t>Dr. Mohammad O. Hamdan</a:t>
            </a:r>
          </a:p>
          <a:p>
            <a:r>
              <a:rPr lang="en-US" dirty="0" smtClean="0"/>
              <a:t>ME Department, UAEU</a:t>
            </a: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24" tIns="45712" rIns="91424" bIns="45712" rtlCol="0" anchor="b"/>
          <a:lstStyle>
            <a:lvl1pPr algn="r">
              <a:defRPr sz="1200"/>
            </a:lvl1pPr>
          </a:lstStyle>
          <a:p>
            <a:fld id="{B3D197EC-4501-48FF-8A39-E5814C78B977}" type="slidenum">
              <a:rPr lang="en-US" smtClean="0"/>
              <a:t>‹#›</a:t>
            </a:fld>
            <a:endParaRPr lang="en-US" dirty="0"/>
          </a:p>
        </p:txBody>
      </p:sp>
    </p:spTree>
    <p:extLst>
      <p:ext uri="{BB962C8B-B14F-4D97-AF65-F5344CB8AC3E}">
        <p14:creationId xmlns:p14="http://schemas.microsoft.com/office/powerpoint/2010/main" val="32615555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24" tIns="45712" rIns="91424" bIns="45712"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24" tIns="45712" rIns="91424" bIns="45712" rtlCol="0"/>
          <a:lstStyle>
            <a:lvl1pPr algn="r">
              <a:defRPr sz="1200"/>
            </a:lvl1pPr>
          </a:lstStyle>
          <a:p>
            <a:fld id="{BE442615-7774-48A8-A1FC-845A88D46AF9}" type="datetimeFigureOut">
              <a:rPr lang="en-US" smtClean="0"/>
              <a:t>18-Apr-18</a:t>
            </a:fld>
            <a:endParaRPr lang="en-US" dirty="0"/>
          </a:p>
        </p:txBody>
      </p:sp>
      <p:sp>
        <p:nvSpPr>
          <p:cNvPr id="4" name="Slide Image Placeholder 3"/>
          <p:cNvSpPr>
            <a:spLocks noGrp="1" noRot="1" noChangeAspect="1"/>
          </p:cNvSpPr>
          <p:nvPr>
            <p:ph type="sldImg" idx="2"/>
          </p:nvPr>
        </p:nvSpPr>
        <p:spPr>
          <a:xfrm>
            <a:off x="1144588" y="685800"/>
            <a:ext cx="4570412" cy="3429000"/>
          </a:xfrm>
          <a:prstGeom prst="rect">
            <a:avLst/>
          </a:prstGeom>
          <a:noFill/>
          <a:ln w="12700">
            <a:solidFill>
              <a:prstClr val="black"/>
            </a:solidFill>
          </a:ln>
        </p:spPr>
        <p:txBody>
          <a:bodyPr vert="horz" lIns="91424" tIns="45712" rIns="91424" bIns="45712"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24" tIns="45712" rIns="91424" bIns="4571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24" tIns="45712" rIns="91424" bIns="45712" rtlCol="0" anchor="b"/>
          <a:lstStyle>
            <a:lvl1pPr algn="l">
              <a:defRPr sz="1200"/>
            </a:lvl1pPr>
          </a:lstStyle>
          <a:p>
            <a:r>
              <a:rPr lang="en-US" dirty="0" smtClean="0"/>
              <a:t>Dr. Mohammad O. Hamdan</a:t>
            </a:r>
          </a:p>
          <a:p>
            <a:r>
              <a:rPr lang="en-US" dirty="0" smtClean="0"/>
              <a:t>ME Department, UAEU</a:t>
            </a: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24" tIns="45712" rIns="91424" bIns="45712" rtlCol="0" anchor="b"/>
          <a:lstStyle>
            <a:lvl1pPr algn="r">
              <a:defRPr sz="1200"/>
            </a:lvl1pPr>
          </a:lstStyle>
          <a:p>
            <a:fld id="{D9610ACC-431B-4C67-BC72-59C36FF6FDA2}" type="slidenum">
              <a:rPr lang="en-US" smtClean="0"/>
              <a:t>‹#›</a:t>
            </a:fld>
            <a:endParaRPr lang="en-US" dirty="0"/>
          </a:p>
        </p:txBody>
      </p:sp>
    </p:spTree>
    <p:extLst>
      <p:ext uri="{BB962C8B-B14F-4D97-AF65-F5344CB8AC3E}">
        <p14:creationId xmlns:p14="http://schemas.microsoft.com/office/powerpoint/2010/main" val="29616998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1" name="Date Placeholder 3"/>
          <p:cNvSpPr>
            <a:spLocks noGrp="1"/>
          </p:cNvSpPr>
          <p:nvPr>
            <p:ph type="dt" sz="half" idx="10"/>
          </p:nvPr>
        </p:nvSpPr>
        <p:spPr>
          <a:xfrm>
            <a:off x="457200" y="6476999"/>
            <a:ext cx="2133600" cy="274320"/>
          </a:xfrm>
          <a:prstGeom prst="rect">
            <a:avLst/>
          </a:prstGeom>
        </p:spPr>
        <p:txBody>
          <a:bodyPr/>
          <a:lstStyle>
            <a:lvl1pPr>
              <a:defRPr sz="1400">
                <a:latin typeface="Cambria" pitchFamily="18" charset="0"/>
              </a:defRPr>
            </a:lvl1pPr>
          </a:lstStyle>
          <a:p>
            <a:r>
              <a:rPr lang="en-US" dirty="0" smtClean="0"/>
              <a:t>UAE University</a:t>
            </a:r>
            <a:endParaRPr lang="en-US" dirty="0"/>
          </a:p>
        </p:txBody>
      </p:sp>
      <p:sp>
        <p:nvSpPr>
          <p:cNvPr id="12" name="Footer Placeholder 4"/>
          <p:cNvSpPr>
            <a:spLocks noGrp="1"/>
          </p:cNvSpPr>
          <p:nvPr>
            <p:ph type="ftr" sz="quarter" idx="11"/>
          </p:nvPr>
        </p:nvSpPr>
        <p:spPr>
          <a:xfrm>
            <a:off x="2640596" y="6476999"/>
            <a:ext cx="5507719" cy="274320"/>
          </a:xfrm>
          <a:prstGeom prst="rect">
            <a:avLst/>
          </a:prstGeom>
        </p:spPr>
        <p:txBody>
          <a:bodyPr/>
          <a:lstStyle>
            <a:lvl1pPr>
              <a:defRPr sz="1400">
                <a:latin typeface="Cambria" pitchFamily="18" charset="0"/>
              </a:defRPr>
            </a:lvl1pPr>
          </a:lstStyle>
          <a:p>
            <a:r>
              <a:rPr lang="en-US" dirty="0" smtClean="0"/>
              <a:t>Dr. Mohammad O. Hamdan, ME Dept.</a:t>
            </a:r>
            <a:endParaRPr lang="en-US" dirty="0"/>
          </a:p>
        </p:txBody>
      </p:sp>
      <p:sp>
        <p:nvSpPr>
          <p:cNvPr id="13" name="Slide Number Placeholder 5"/>
          <p:cNvSpPr>
            <a:spLocks noGrp="1"/>
          </p:cNvSpPr>
          <p:nvPr>
            <p:ph type="sldNum" sz="quarter" idx="12"/>
          </p:nvPr>
        </p:nvSpPr>
        <p:spPr>
          <a:xfrm>
            <a:off x="8204396" y="6476999"/>
            <a:ext cx="733864" cy="274320"/>
          </a:xfrm>
          <a:prstGeom prst="rect">
            <a:avLst/>
          </a:prstGeom>
        </p:spPr>
        <p:txBody>
          <a:bodyPr/>
          <a:lstStyle>
            <a:lvl1pPr>
              <a:defRPr sz="1400">
                <a:solidFill>
                  <a:srgbClr val="FFFF00"/>
                </a:solidFill>
                <a:latin typeface="Cambria" pitchFamily="18" charset="0"/>
              </a:defRPr>
            </a:lvl1pPr>
          </a:lstStyle>
          <a:p>
            <a:fld id="{D4BCD771-BEAD-4457-ADA0-B7854BEA6120}"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57200" y="6476999"/>
            <a:ext cx="2133600" cy="274320"/>
          </a:xfrm>
          <a:prstGeom prst="rect">
            <a:avLst/>
          </a:prstGeom>
        </p:spPr>
        <p:txBody>
          <a:bodyPr/>
          <a:lstStyle/>
          <a:p>
            <a:r>
              <a:rPr lang="en-US" dirty="0" smtClean="0"/>
              <a:t>UAE University</a:t>
            </a:r>
            <a:endParaRPr lang="en-US" dirty="0"/>
          </a:p>
        </p:txBody>
      </p:sp>
      <p:sp>
        <p:nvSpPr>
          <p:cNvPr id="5" name="Footer Placeholder 4"/>
          <p:cNvSpPr>
            <a:spLocks noGrp="1"/>
          </p:cNvSpPr>
          <p:nvPr>
            <p:ph type="ftr" sz="quarter" idx="11"/>
          </p:nvPr>
        </p:nvSpPr>
        <p:spPr>
          <a:xfrm>
            <a:off x="2640596" y="6476999"/>
            <a:ext cx="5507719" cy="274320"/>
          </a:xfrm>
          <a:prstGeom prst="rect">
            <a:avLst/>
          </a:prstGeom>
        </p:spPr>
        <p:txBody>
          <a:bodyPr/>
          <a:lstStyle/>
          <a:p>
            <a:r>
              <a:rPr lang="en-US" dirty="0" smtClean="0"/>
              <a:t>Dr. Mohammad O. Hamdan, ME Dept.</a:t>
            </a:r>
            <a:endParaRPr lang="en-US" dirty="0"/>
          </a:p>
        </p:txBody>
      </p:sp>
      <p:sp>
        <p:nvSpPr>
          <p:cNvPr id="6" name="Slide Number Placeholder 5"/>
          <p:cNvSpPr>
            <a:spLocks noGrp="1"/>
          </p:cNvSpPr>
          <p:nvPr>
            <p:ph type="sldNum" sz="quarter" idx="12"/>
          </p:nvPr>
        </p:nvSpPr>
        <p:spPr>
          <a:xfrm>
            <a:off x="8204396" y="6476999"/>
            <a:ext cx="733864" cy="274320"/>
          </a:xfrm>
          <a:prstGeom prst="rect">
            <a:avLst/>
          </a:prstGeom>
        </p:spPr>
        <p:txBody>
          <a:bodyPr/>
          <a:lstStyle/>
          <a:p>
            <a:fld id="{D4BCD771-BEAD-4457-ADA0-B7854BEA6120}"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Vertical Title 1"/>
          <p:cNvSpPr>
            <a:spLocks noGrp="1"/>
          </p:cNvSpPr>
          <p:nvPr>
            <p:ph type="title" orient="vert"/>
          </p:nvPr>
        </p:nvSpPr>
        <p:spPr>
          <a:xfrm>
            <a:off x="6781800" y="274640"/>
            <a:ext cx="19050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57200" y="6476999"/>
            <a:ext cx="2133600" cy="274320"/>
          </a:xfrm>
          <a:prstGeom prst="rect">
            <a:avLst/>
          </a:prstGeom>
        </p:spPr>
        <p:txBody>
          <a:bodyPr/>
          <a:lstStyle/>
          <a:p>
            <a:r>
              <a:rPr lang="en-US" dirty="0" smtClean="0"/>
              <a:t>UAE University</a:t>
            </a:r>
            <a:endParaRPr lang="en-US" dirty="0"/>
          </a:p>
        </p:txBody>
      </p:sp>
      <p:sp>
        <p:nvSpPr>
          <p:cNvPr id="5" name="Footer Placeholder 4"/>
          <p:cNvSpPr>
            <a:spLocks noGrp="1"/>
          </p:cNvSpPr>
          <p:nvPr>
            <p:ph type="ftr" sz="quarter" idx="11"/>
          </p:nvPr>
        </p:nvSpPr>
        <p:spPr>
          <a:xfrm>
            <a:off x="2640597" y="6377459"/>
            <a:ext cx="3836404" cy="365125"/>
          </a:xfrm>
          <a:prstGeom prst="rect">
            <a:avLst/>
          </a:prstGeom>
        </p:spPr>
        <p:txBody>
          <a:bodyPr/>
          <a:lstStyle/>
          <a:p>
            <a:r>
              <a:rPr lang="en-US" dirty="0" smtClean="0"/>
              <a:t>Dr. Mohammad O. Hamdan, ME Dept.</a:t>
            </a:r>
            <a:endParaRPr lang="en-US" dirty="0"/>
          </a:p>
        </p:txBody>
      </p:sp>
      <p:sp>
        <p:nvSpPr>
          <p:cNvPr id="6" name="Slide Number Placeholder 5"/>
          <p:cNvSpPr>
            <a:spLocks noGrp="1"/>
          </p:cNvSpPr>
          <p:nvPr>
            <p:ph type="sldNum" sz="quarter" idx="12"/>
          </p:nvPr>
        </p:nvSpPr>
        <p:spPr>
          <a:xfrm>
            <a:off x="8204396" y="6476999"/>
            <a:ext cx="733864" cy="274320"/>
          </a:xfrm>
          <a:prstGeom prst="rect">
            <a:avLst/>
          </a:prstGeom>
        </p:spPr>
        <p:txBody>
          <a:bodyPr/>
          <a:lstStyle/>
          <a:p>
            <a:fld id="{D4BCD771-BEAD-4457-ADA0-B7854BEA6120}"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57200" y="6476999"/>
            <a:ext cx="2133600" cy="274320"/>
          </a:xfrm>
          <a:prstGeom prst="rect">
            <a:avLst/>
          </a:prstGeom>
        </p:spPr>
        <p:txBody>
          <a:bodyPr/>
          <a:lstStyle>
            <a:lvl1pPr>
              <a:defRPr sz="1400">
                <a:latin typeface="Cambria" pitchFamily="18" charset="0"/>
              </a:defRPr>
            </a:lvl1pPr>
          </a:lstStyle>
          <a:p>
            <a:r>
              <a:rPr lang="en-US" dirty="0" smtClean="0"/>
              <a:t>UAE University</a:t>
            </a:r>
            <a:endParaRPr lang="en-US" dirty="0"/>
          </a:p>
        </p:txBody>
      </p:sp>
      <p:sp>
        <p:nvSpPr>
          <p:cNvPr id="5" name="Footer Placeholder 4"/>
          <p:cNvSpPr>
            <a:spLocks noGrp="1"/>
          </p:cNvSpPr>
          <p:nvPr>
            <p:ph type="ftr" sz="quarter" idx="11"/>
          </p:nvPr>
        </p:nvSpPr>
        <p:spPr>
          <a:xfrm>
            <a:off x="2640596" y="6476999"/>
            <a:ext cx="5507719" cy="274320"/>
          </a:xfrm>
          <a:prstGeom prst="rect">
            <a:avLst/>
          </a:prstGeom>
        </p:spPr>
        <p:txBody>
          <a:bodyPr/>
          <a:lstStyle>
            <a:lvl1pPr>
              <a:defRPr sz="1400">
                <a:latin typeface="Cambria" pitchFamily="18" charset="0"/>
              </a:defRPr>
            </a:lvl1pPr>
          </a:lstStyle>
          <a:p>
            <a:r>
              <a:rPr lang="en-US" dirty="0" smtClean="0"/>
              <a:t>Dr. Mohammad O. Hamdan, ME Dept.</a:t>
            </a:r>
            <a:endParaRPr lang="en-US" dirty="0"/>
          </a:p>
        </p:txBody>
      </p:sp>
      <p:sp>
        <p:nvSpPr>
          <p:cNvPr id="6" name="Slide Number Placeholder 5"/>
          <p:cNvSpPr>
            <a:spLocks noGrp="1"/>
          </p:cNvSpPr>
          <p:nvPr>
            <p:ph type="sldNum" sz="quarter" idx="12"/>
          </p:nvPr>
        </p:nvSpPr>
        <p:spPr>
          <a:xfrm>
            <a:off x="8204396" y="6476999"/>
            <a:ext cx="733864" cy="274320"/>
          </a:xfrm>
          <a:prstGeom prst="rect">
            <a:avLst/>
          </a:prstGeom>
        </p:spPr>
        <p:txBody>
          <a:bodyPr/>
          <a:lstStyle>
            <a:lvl1pPr>
              <a:defRPr sz="1400">
                <a:solidFill>
                  <a:srgbClr val="FFFF00"/>
                </a:solidFill>
                <a:latin typeface="Cambria" pitchFamily="18" charset="0"/>
              </a:defRPr>
            </a:lvl1pPr>
          </a:lstStyle>
          <a:p>
            <a:fld id="{D4BCD771-BEAD-4457-ADA0-B7854BEA6120}"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57200" y="6476999"/>
            <a:ext cx="2133600" cy="274320"/>
          </a:xfrm>
          <a:prstGeom prst="rect">
            <a:avLst/>
          </a:prstGeom>
        </p:spPr>
        <p:txBody>
          <a:bodyPr/>
          <a:lstStyle/>
          <a:p>
            <a:r>
              <a:rPr lang="en-US" dirty="0" smtClean="0"/>
              <a:t>UAE University</a:t>
            </a:r>
            <a:endParaRPr lang="en-US" dirty="0"/>
          </a:p>
        </p:txBody>
      </p:sp>
      <p:sp>
        <p:nvSpPr>
          <p:cNvPr id="5" name="Footer Placeholder 4"/>
          <p:cNvSpPr>
            <a:spLocks noGrp="1"/>
          </p:cNvSpPr>
          <p:nvPr>
            <p:ph type="ftr" sz="quarter" idx="11"/>
          </p:nvPr>
        </p:nvSpPr>
        <p:spPr>
          <a:xfrm>
            <a:off x="2640596" y="6476999"/>
            <a:ext cx="5507719" cy="274320"/>
          </a:xfrm>
          <a:prstGeom prst="rect">
            <a:avLst/>
          </a:prstGeom>
        </p:spPr>
        <p:txBody>
          <a:bodyPr/>
          <a:lstStyle/>
          <a:p>
            <a:r>
              <a:rPr lang="en-US" dirty="0" smtClean="0"/>
              <a:t>Dr. Mohammad O. Hamdan, ME Dept.</a:t>
            </a:r>
            <a:endParaRPr lang="en-US" dirty="0"/>
          </a:p>
        </p:txBody>
      </p:sp>
      <p:sp>
        <p:nvSpPr>
          <p:cNvPr id="6" name="Slide Number Placeholder 5"/>
          <p:cNvSpPr>
            <a:spLocks noGrp="1"/>
          </p:cNvSpPr>
          <p:nvPr>
            <p:ph type="sldNum" sz="quarter" idx="12"/>
          </p:nvPr>
        </p:nvSpPr>
        <p:spPr>
          <a:xfrm>
            <a:off x="8204396" y="6476999"/>
            <a:ext cx="733864" cy="274320"/>
          </a:xfrm>
          <a:prstGeom prst="rect">
            <a:avLst/>
          </a:prstGeom>
        </p:spPr>
        <p:txBody>
          <a:bodyPr/>
          <a:lstStyle/>
          <a:p>
            <a:fld id="{D4BCD771-BEAD-4457-ADA0-B7854BEA6120}"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57200" y="6476999"/>
            <a:ext cx="2133600" cy="274320"/>
          </a:xfrm>
          <a:prstGeom prst="rect">
            <a:avLst/>
          </a:prstGeom>
        </p:spPr>
        <p:txBody>
          <a:bodyPr/>
          <a:lstStyle/>
          <a:p>
            <a:r>
              <a:rPr lang="en-US" dirty="0" smtClean="0"/>
              <a:t>UAE University</a:t>
            </a:r>
            <a:endParaRPr lang="en-US" dirty="0"/>
          </a:p>
        </p:txBody>
      </p:sp>
      <p:sp>
        <p:nvSpPr>
          <p:cNvPr id="6" name="Footer Placeholder 5"/>
          <p:cNvSpPr>
            <a:spLocks noGrp="1"/>
          </p:cNvSpPr>
          <p:nvPr>
            <p:ph type="ftr" sz="quarter" idx="11"/>
          </p:nvPr>
        </p:nvSpPr>
        <p:spPr>
          <a:xfrm>
            <a:off x="2640596" y="6476999"/>
            <a:ext cx="5507719" cy="274320"/>
          </a:xfrm>
          <a:prstGeom prst="rect">
            <a:avLst/>
          </a:prstGeom>
        </p:spPr>
        <p:txBody>
          <a:bodyPr/>
          <a:lstStyle/>
          <a:p>
            <a:r>
              <a:rPr lang="en-US" dirty="0" smtClean="0"/>
              <a:t>Dr. Mohammad O. Hamdan, ME Dept.</a:t>
            </a:r>
            <a:endParaRPr lang="en-US" dirty="0"/>
          </a:p>
        </p:txBody>
      </p:sp>
      <p:sp>
        <p:nvSpPr>
          <p:cNvPr id="7" name="Slide Number Placeholder 6"/>
          <p:cNvSpPr>
            <a:spLocks noGrp="1"/>
          </p:cNvSpPr>
          <p:nvPr>
            <p:ph type="sldNum" sz="quarter" idx="12"/>
          </p:nvPr>
        </p:nvSpPr>
        <p:spPr>
          <a:xfrm>
            <a:off x="8204396" y="6476999"/>
            <a:ext cx="733864" cy="274320"/>
          </a:xfrm>
          <a:prstGeom prst="rect">
            <a:avLst/>
          </a:prstGeom>
        </p:spPr>
        <p:txBody>
          <a:bodyPr/>
          <a:lstStyle/>
          <a:p>
            <a:fld id="{D4BCD771-BEAD-4457-ADA0-B7854BEA6120}"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57200" y="6476999"/>
            <a:ext cx="2133600" cy="274320"/>
          </a:xfrm>
          <a:prstGeom prst="rect">
            <a:avLst/>
          </a:prstGeom>
        </p:spPr>
        <p:txBody>
          <a:bodyPr/>
          <a:lstStyle/>
          <a:p>
            <a:r>
              <a:rPr lang="en-US" dirty="0" smtClean="0"/>
              <a:t>UAE University</a:t>
            </a:r>
            <a:endParaRPr lang="en-US" dirty="0"/>
          </a:p>
        </p:txBody>
      </p:sp>
      <p:sp>
        <p:nvSpPr>
          <p:cNvPr id="8" name="Footer Placeholder 7"/>
          <p:cNvSpPr>
            <a:spLocks noGrp="1"/>
          </p:cNvSpPr>
          <p:nvPr>
            <p:ph type="ftr" sz="quarter" idx="11"/>
          </p:nvPr>
        </p:nvSpPr>
        <p:spPr>
          <a:xfrm>
            <a:off x="2640596" y="6476999"/>
            <a:ext cx="5507719" cy="274320"/>
          </a:xfrm>
          <a:prstGeom prst="rect">
            <a:avLst/>
          </a:prstGeom>
        </p:spPr>
        <p:txBody>
          <a:bodyPr/>
          <a:lstStyle/>
          <a:p>
            <a:r>
              <a:rPr lang="en-US" dirty="0" smtClean="0"/>
              <a:t>Dr. Mohammad O. Hamdan, ME Dept.</a:t>
            </a:r>
            <a:endParaRPr lang="en-US" dirty="0"/>
          </a:p>
        </p:txBody>
      </p:sp>
      <p:sp>
        <p:nvSpPr>
          <p:cNvPr id="9" name="Slide Number Placeholder 8"/>
          <p:cNvSpPr>
            <a:spLocks noGrp="1"/>
          </p:cNvSpPr>
          <p:nvPr>
            <p:ph type="sldNum" sz="quarter" idx="12"/>
          </p:nvPr>
        </p:nvSpPr>
        <p:spPr>
          <a:xfrm>
            <a:off x="8204396" y="6476999"/>
            <a:ext cx="733864" cy="274320"/>
          </a:xfrm>
          <a:prstGeom prst="rect">
            <a:avLst/>
          </a:prstGeom>
        </p:spPr>
        <p:txBody>
          <a:bodyPr/>
          <a:lstStyle/>
          <a:p>
            <a:fld id="{D4BCD771-BEAD-4457-ADA0-B7854BEA6120}"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457200" y="6476999"/>
            <a:ext cx="2133600" cy="274320"/>
          </a:xfrm>
          <a:prstGeom prst="rect">
            <a:avLst/>
          </a:prstGeom>
        </p:spPr>
        <p:txBody>
          <a:bodyPr/>
          <a:lstStyle>
            <a:lvl1pPr>
              <a:defRPr sz="1400">
                <a:latin typeface="Cambria" pitchFamily="18" charset="0"/>
              </a:defRPr>
            </a:lvl1pPr>
          </a:lstStyle>
          <a:p>
            <a:r>
              <a:rPr lang="en-US" dirty="0" smtClean="0"/>
              <a:t>UAE University</a:t>
            </a:r>
            <a:endParaRPr lang="en-US" dirty="0"/>
          </a:p>
        </p:txBody>
      </p:sp>
      <p:sp>
        <p:nvSpPr>
          <p:cNvPr id="4" name="Footer Placeholder 3"/>
          <p:cNvSpPr>
            <a:spLocks noGrp="1"/>
          </p:cNvSpPr>
          <p:nvPr>
            <p:ph type="ftr" sz="quarter" idx="11"/>
          </p:nvPr>
        </p:nvSpPr>
        <p:spPr>
          <a:xfrm>
            <a:off x="2640596" y="6476999"/>
            <a:ext cx="5507719" cy="274320"/>
          </a:xfrm>
          <a:prstGeom prst="rect">
            <a:avLst/>
          </a:prstGeom>
        </p:spPr>
        <p:txBody>
          <a:bodyPr/>
          <a:lstStyle>
            <a:lvl1pPr>
              <a:defRPr sz="1400">
                <a:latin typeface="Cambria" pitchFamily="18" charset="0"/>
              </a:defRPr>
            </a:lvl1pPr>
          </a:lstStyle>
          <a:p>
            <a:r>
              <a:rPr lang="en-US" dirty="0" smtClean="0"/>
              <a:t>Dr. Mohammad O. Hamdan, ME Dept.</a:t>
            </a:r>
            <a:endParaRPr lang="en-US" dirty="0"/>
          </a:p>
        </p:txBody>
      </p:sp>
      <p:sp>
        <p:nvSpPr>
          <p:cNvPr id="5" name="Slide Number Placeholder 4"/>
          <p:cNvSpPr>
            <a:spLocks noGrp="1"/>
          </p:cNvSpPr>
          <p:nvPr>
            <p:ph type="sldNum" sz="quarter" idx="12"/>
          </p:nvPr>
        </p:nvSpPr>
        <p:spPr>
          <a:xfrm>
            <a:off x="8204396" y="6476999"/>
            <a:ext cx="733864" cy="274320"/>
          </a:xfrm>
          <a:prstGeom prst="rect">
            <a:avLst/>
          </a:prstGeom>
        </p:spPr>
        <p:txBody>
          <a:bodyPr/>
          <a:lstStyle>
            <a:lvl1pPr>
              <a:defRPr sz="1400">
                <a:solidFill>
                  <a:srgbClr val="FFFF00"/>
                </a:solidFill>
                <a:latin typeface="Cambria" pitchFamily="18" charset="0"/>
              </a:defRPr>
            </a:lvl1pPr>
          </a:lstStyle>
          <a:p>
            <a:fld id="{D4BCD771-BEAD-4457-ADA0-B7854BEA6120}"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476999"/>
            <a:ext cx="2133600" cy="274320"/>
          </a:xfrm>
          <a:prstGeom prst="rect">
            <a:avLst/>
          </a:prstGeom>
        </p:spPr>
        <p:txBody>
          <a:bodyPr/>
          <a:lstStyle/>
          <a:p>
            <a:r>
              <a:rPr lang="en-US" dirty="0" smtClean="0"/>
              <a:t>UAE University</a:t>
            </a:r>
            <a:endParaRPr lang="en-US" dirty="0"/>
          </a:p>
        </p:txBody>
      </p:sp>
      <p:sp>
        <p:nvSpPr>
          <p:cNvPr id="3" name="Footer Placeholder 2"/>
          <p:cNvSpPr>
            <a:spLocks noGrp="1"/>
          </p:cNvSpPr>
          <p:nvPr>
            <p:ph type="ftr" sz="quarter" idx="11"/>
          </p:nvPr>
        </p:nvSpPr>
        <p:spPr>
          <a:xfrm>
            <a:off x="2640596" y="6476999"/>
            <a:ext cx="5507719" cy="274320"/>
          </a:xfrm>
          <a:prstGeom prst="rect">
            <a:avLst/>
          </a:prstGeom>
        </p:spPr>
        <p:txBody>
          <a:bodyPr/>
          <a:lstStyle/>
          <a:p>
            <a:r>
              <a:rPr lang="en-US" dirty="0" smtClean="0"/>
              <a:t>Dr. Mohammad O. Hamdan, ME Dept.</a:t>
            </a:r>
            <a:endParaRPr lang="en-US" dirty="0"/>
          </a:p>
        </p:txBody>
      </p:sp>
      <p:sp>
        <p:nvSpPr>
          <p:cNvPr id="4" name="Slide Number Placeholder 3"/>
          <p:cNvSpPr>
            <a:spLocks noGrp="1"/>
          </p:cNvSpPr>
          <p:nvPr>
            <p:ph type="sldNum" sz="quarter" idx="12"/>
          </p:nvPr>
        </p:nvSpPr>
        <p:spPr>
          <a:xfrm>
            <a:off x="8204396" y="6476999"/>
            <a:ext cx="733864" cy="274320"/>
          </a:xfrm>
          <a:prstGeom prst="rect">
            <a:avLst/>
          </a:prstGeom>
        </p:spPr>
        <p:txBody>
          <a:bodyPr/>
          <a:lstStyle/>
          <a:p>
            <a:fld id="{D4BCD771-BEAD-4457-ADA0-B7854BEA6120}"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76999"/>
            <a:ext cx="2133600" cy="274320"/>
          </a:xfrm>
          <a:prstGeom prst="rect">
            <a:avLst/>
          </a:prstGeom>
        </p:spPr>
        <p:txBody>
          <a:bodyPr/>
          <a:lstStyle>
            <a:lvl1pPr>
              <a:defRPr sz="1400">
                <a:latin typeface="Cambria" pitchFamily="18" charset="0"/>
              </a:defRPr>
            </a:lvl1pPr>
          </a:lstStyle>
          <a:p>
            <a:r>
              <a:rPr lang="en-US" dirty="0" smtClean="0"/>
              <a:t>UAE University</a:t>
            </a:r>
            <a:endParaRPr lang="en-US" dirty="0"/>
          </a:p>
        </p:txBody>
      </p:sp>
      <p:sp>
        <p:nvSpPr>
          <p:cNvPr id="6" name="Footer Placeholder 5"/>
          <p:cNvSpPr>
            <a:spLocks noGrp="1"/>
          </p:cNvSpPr>
          <p:nvPr>
            <p:ph type="ftr" sz="quarter" idx="11"/>
          </p:nvPr>
        </p:nvSpPr>
        <p:spPr>
          <a:xfrm>
            <a:off x="2640596" y="6476999"/>
            <a:ext cx="5507719" cy="274320"/>
          </a:xfrm>
          <a:prstGeom prst="rect">
            <a:avLst/>
          </a:prstGeom>
        </p:spPr>
        <p:txBody>
          <a:bodyPr/>
          <a:lstStyle>
            <a:lvl1pPr>
              <a:defRPr sz="1400">
                <a:latin typeface="Cambria" pitchFamily="18" charset="0"/>
              </a:defRPr>
            </a:lvl1pPr>
          </a:lstStyle>
          <a:p>
            <a:r>
              <a:rPr lang="en-US" dirty="0" smtClean="0"/>
              <a:t>Dr. Mohammad O. Hamdan, ME Dept.</a:t>
            </a:r>
            <a:endParaRPr lang="en-US" dirty="0"/>
          </a:p>
        </p:txBody>
      </p:sp>
      <p:sp>
        <p:nvSpPr>
          <p:cNvPr id="7" name="Slide Number Placeholder 6"/>
          <p:cNvSpPr>
            <a:spLocks noGrp="1"/>
          </p:cNvSpPr>
          <p:nvPr>
            <p:ph type="sldNum" sz="quarter" idx="12"/>
          </p:nvPr>
        </p:nvSpPr>
        <p:spPr>
          <a:xfrm>
            <a:off x="8204396" y="6476999"/>
            <a:ext cx="733864" cy="274320"/>
          </a:xfrm>
          <a:prstGeom prst="rect">
            <a:avLst/>
          </a:prstGeom>
        </p:spPr>
        <p:txBody>
          <a:bodyPr/>
          <a:lstStyle>
            <a:lvl1pPr>
              <a:defRPr sz="1400">
                <a:solidFill>
                  <a:srgbClr val="FFFF00"/>
                </a:solidFill>
                <a:latin typeface="Cambria" pitchFamily="18" charset="0"/>
              </a:defRPr>
            </a:lvl1pPr>
          </a:lstStyle>
          <a:p>
            <a:fld id="{D4BCD771-BEAD-4457-ADA0-B7854BEA6120}" type="slidenum">
              <a:rPr lang="en-US" smtClean="0"/>
              <a:pPr/>
              <a:t>‹#›</a:t>
            </a:fld>
            <a:endParaRPr lang="en-US" dirty="0"/>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a:prstGeom prst="rect">
            <a:avLst/>
          </a:prstGeom>
        </p:spPr>
        <p:txBody>
          <a:bodyPr/>
          <a:lstStyle/>
          <a:p>
            <a:r>
              <a:rPr lang="en-US" dirty="0" smtClean="0"/>
              <a:t>UAE University</a:t>
            </a:r>
            <a:endParaRPr lang="en-US" dirty="0"/>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6" name="Footer Placeholder 5"/>
          <p:cNvSpPr>
            <a:spLocks noGrp="1"/>
          </p:cNvSpPr>
          <p:nvPr>
            <p:ph type="ftr" sz="quarter" idx="11"/>
          </p:nvPr>
        </p:nvSpPr>
        <p:spPr>
          <a:xfrm>
            <a:off x="3035808" y="1170432"/>
            <a:ext cx="5193792" cy="201168"/>
          </a:xfrm>
          <a:prstGeom prst="rect">
            <a:avLst/>
          </a:prstGeom>
        </p:spPr>
        <p:txBody>
          <a:bodyPr/>
          <a:lstStyle>
            <a:lvl1pPr>
              <a:defRPr>
                <a:solidFill>
                  <a:schemeClr val="bg1">
                    <a:shade val="50000"/>
                  </a:schemeClr>
                </a:solidFill>
              </a:defRPr>
            </a:lvl1pPr>
          </a:lstStyle>
          <a:p>
            <a:r>
              <a:rPr lang="en-US" dirty="0" smtClean="0"/>
              <a:t>Dr. Mohammad O. Hamdan, ME Dept.</a:t>
            </a:r>
            <a:endParaRPr lang="en-US" dirty="0"/>
          </a:p>
        </p:txBody>
      </p:sp>
      <p:sp>
        <p:nvSpPr>
          <p:cNvPr id="7" name="Slide Number Placeholder 6"/>
          <p:cNvSpPr>
            <a:spLocks noGrp="1"/>
          </p:cNvSpPr>
          <p:nvPr>
            <p:ph type="sldNum" sz="quarter" idx="12"/>
          </p:nvPr>
        </p:nvSpPr>
        <p:spPr>
          <a:xfrm>
            <a:off x="8339328" y="1170432"/>
            <a:ext cx="733864" cy="201168"/>
          </a:xfrm>
          <a:prstGeom prst="rect">
            <a:avLst/>
          </a:prstGeom>
        </p:spPr>
        <p:txBody>
          <a:bodyPr/>
          <a:lstStyle/>
          <a:p>
            <a:fld id="{D4BCD771-BEAD-4457-ADA0-B7854BEA6120}"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9" name="Date Placeholder 3"/>
          <p:cNvSpPr>
            <a:spLocks noGrp="1"/>
          </p:cNvSpPr>
          <p:nvPr>
            <p:ph type="dt" sz="half" idx="2"/>
          </p:nvPr>
        </p:nvSpPr>
        <p:spPr>
          <a:xfrm>
            <a:off x="457200" y="6476999"/>
            <a:ext cx="2133600" cy="274320"/>
          </a:xfrm>
          <a:prstGeom prst="rect">
            <a:avLst/>
          </a:prstGeom>
        </p:spPr>
        <p:txBody>
          <a:bodyPr/>
          <a:lstStyle>
            <a:lvl1pPr>
              <a:defRPr sz="1400">
                <a:latin typeface="Cambria" pitchFamily="18" charset="0"/>
              </a:defRPr>
            </a:lvl1pPr>
          </a:lstStyle>
          <a:p>
            <a:r>
              <a:rPr lang="en-US" dirty="0" smtClean="0"/>
              <a:t>UAE University</a:t>
            </a:r>
            <a:endParaRPr lang="en-US" dirty="0"/>
          </a:p>
        </p:txBody>
      </p:sp>
      <p:sp>
        <p:nvSpPr>
          <p:cNvPr id="11" name="Footer Placeholder 4"/>
          <p:cNvSpPr>
            <a:spLocks noGrp="1"/>
          </p:cNvSpPr>
          <p:nvPr>
            <p:ph type="ftr" sz="quarter" idx="3"/>
          </p:nvPr>
        </p:nvSpPr>
        <p:spPr>
          <a:xfrm>
            <a:off x="2640596" y="6476999"/>
            <a:ext cx="5507719" cy="274320"/>
          </a:xfrm>
          <a:prstGeom prst="rect">
            <a:avLst/>
          </a:prstGeom>
        </p:spPr>
        <p:txBody>
          <a:bodyPr/>
          <a:lstStyle>
            <a:lvl1pPr>
              <a:defRPr sz="1400">
                <a:latin typeface="Cambria" pitchFamily="18" charset="0"/>
              </a:defRPr>
            </a:lvl1pPr>
          </a:lstStyle>
          <a:p>
            <a:r>
              <a:rPr lang="en-US" dirty="0" smtClean="0"/>
              <a:t>Dr. Mohammad O. Hamdan, ME Dept.</a:t>
            </a:r>
            <a:endParaRPr lang="en-US" dirty="0"/>
          </a:p>
        </p:txBody>
      </p:sp>
      <p:sp>
        <p:nvSpPr>
          <p:cNvPr id="12" name="Slide Number Placeholder 5"/>
          <p:cNvSpPr>
            <a:spLocks noGrp="1"/>
          </p:cNvSpPr>
          <p:nvPr>
            <p:ph type="sldNum" sz="quarter" idx="4"/>
          </p:nvPr>
        </p:nvSpPr>
        <p:spPr>
          <a:xfrm>
            <a:off x="8204396" y="6476999"/>
            <a:ext cx="733864" cy="274320"/>
          </a:xfrm>
          <a:prstGeom prst="rect">
            <a:avLst/>
          </a:prstGeom>
        </p:spPr>
        <p:txBody>
          <a:bodyPr/>
          <a:lstStyle>
            <a:lvl1pPr algn="r">
              <a:defRPr sz="1400">
                <a:solidFill>
                  <a:srgbClr val="FFFF00"/>
                </a:solidFill>
                <a:latin typeface="Cambria" pitchFamily="18" charset="0"/>
              </a:defRPr>
            </a:lvl1pPr>
          </a:lstStyle>
          <a:p>
            <a:fld id="{D4BCD771-BEAD-4457-ADA0-B7854BEA6120}"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iming>
    <p:tnLst>
      <p:par>
        <p:cTn id="1" dur="indefinite" restart="never" nodeType="tmRoot"/>
      </p:par>
    </p:tnLst>
  </p:timing>
  <p:hf hdr="0"/>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11.png"/><Relationship Id="rId5" Type="http://schemas.openxmlformats.org/officeDocument/2006/relationships/oleObject" Target="../embeddings/oleObject3.bin"/><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www.mech.utah.edu/ergo/pages/Educational/safety_modules/Safey_Factor/"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3355848"/>
            <a:ext cx="5029200" cy="1673352"/>
          </a:xfrm>
        </p:spPr>
        <p:txBody>
          <a:bodyPr/>
          <a:lstStyle/>
          <a:p>
            <a:r>
              <a:rPr lang="en-US" dirty="0" smtClean="0"/>
              <a:t>Ch5: Commitment to Safety</a:t>
            </a:r>
            <a:endParaRPr lang="en-US" dirty="0"/>
          </a:p>
        </p:txBody>
      </p:sp>
      <p:sp>
        <p:nvSpPr>
          <p:cNvPr id="5" name="Subtitle 4"/>
          <p:cNvSpPr>
            <a:spLocks noGrp="1"/>
          </p:cNvSpPr>
          <p:nvPr>
            <p:ph type="subTitle" idx="1"/>
          </p:nvPr>
        </p:nvSpPr>
        <p:spPr/>
        <p:txBody>
          <a:bodyPr/>
          <a:lstStyle/>
          <a:p>
            <a:r>
              <a:rPr lang="en-US" dirty="0" smtClean="0"/>
              <a:t>Dr. Mohammad O. Hamdan</a:t>
            </a:r>
            <a:endParaRPr lang="en-US" dirty="0"/>
          </a:p>
        </p:txBody>
      </p:sp>
      <p:pic>
        <p:nvPicPr>
          <p:cNvPr id="4102" name="Picture 6" descr="http://www.childrenscolorado.org/imgs/Photos_of_Hospital/safety-firs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304800"/>
            <a:ext cx="3000375" cy="3629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45482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1522274"/>
            <a:ext cx="8153400" cy="1754326"/>
          </a:xfrm>
          <a:prstGeom prst="rect">
            <a:avLst/>
          </a:prstGeom>
        </p:spPr>
        <p:txBody>
          <a:bodyPr wrap="square">
            <a:spAutoFit/>
          </a:bodyPr>
          <a:lstStyle/>
          <a:p>
            <a:r>
              <a:rPr lang="en-US" b="1" dirty="0">
                <a:solidFill>
                  <a:srgbClr val="FFFF00"/>
                </a:solidFill>
              </a:rPr>
              <a:t>One option is simply to equate safety with the absence of risk</a:t>
            </a:r>
            <a:r>
              <a:rPr lang="en-US" b="1" dirty="0" smtClean="0"/>
              <a:t>. </a:t>
            </a:r>
            <a:r>
              <a:rPr lang="en-US" dirty="0" smtClean="0"/>
              <a:t>Because </a:t>
            </a:r>
            <a:r>
              <a:rPr lang="en-US" dirty="0"/>
              <a:t>little in life, and nothing in engineering, is risk-free</a:t>
            </a:r>
            <a:r>
              <a:rPr lang="en-US" dirty="0" smtClean="0"/>
              <a:t>, we </a:t>
            </a:r>
            <a:r>
              <a:rPr lang="en-US" dirty="0"/>
              <a:t>prefer to adopt a modified version of </a:t>
            </a:r>
            <a:r>
              <a:rPr lang="en-US" dirty="0" err="1"/>
              <a:t>Lowrance's</a:t>
            </a:r>
            <a:r>
              <a:rPr lang="en-US" dirty="0"/>
              <a:t> definition: </a:t>
            </a:r>
            <a:endParaRPr lang="en-US" dirty="0" smtClean="0"/>
          </a:p>
          <a:p>
            <a:pPr algn="just"/>
            <a:endParaRPr lang="en-US" i="1" dirty="0" smtClean="0"/>
          </a:p>
          <a:p>
            <a:pPr algn="just"/>
            <a:r>
              <a:rPr lang="en-US" b="1" i="1" dirty="0" smtClean="0"/>
              <a:t>A thing </a:t>
            </a:r>
            <a:r>
              <a:rPr lang="en-US" b="1" i="1" dirty="0"/>
              <a:t>is safe if, were its risks fully known, those risks would </a:t>
            </a:r>
            <a:r>
              <a:rPr lang="en-US" b="1" i="1" dirty="0" smtClean="0"/>
              <a:t>be judged </a:t>
            </a:r>
            <a:r>
              <a:rPr lang="en-US" b="1" i="1" dirty="0"/>
              <a:t>acceptable by reasonable persons in light of their </a:t>
            </a:r>
            <a:r>
              <a:rPr lang="en-US" b="1" i="1" dirty="0" smtClean="0"/>
              <a:t>settled value </a:t>
            </a:r>
            <a:r>
              <a:rPr lang="en-US" b="1" i="1" dirty="0"/>
              <a:t>principles.</a:t>
            </a:r>
            <a:endParaRPr lang="en-US" b="1" dirty="0"/>
          </a:p>
        </p:txBody>
      </p:sp>
      <p:sp>
        <p:nvSpPr>
          <p:cNvPr id="4" name="Rectangle 3"/>
          <p:cNvSpPr/>
          <p:nvPr/>
        </p:nvSpPr>
        <p:spPr>
          <a:xfrm>
            <a:off x="609600" y="3378875"/>
            <a:ext cx="8077200" cy="203132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en-US" dirty="0"/>
              <a:t>Safety is often thought of in terms of degrees and comparisons</a:t>
            </a:r>
            <a:r>
              <a:rPr lang="en-US" dirty="0" smtClean="0"/>
              <a:t>. We </a:t>
            </a:r>
            <a:r>
              <a:rPr lang="en-US" dirty="0"/>
              <a:t>speak of </a:t>
            </a:r>
            <a:r>
              <a:rPr lang="en-US" dirty="0" smtClean="0"/>
              <a:t>something </a:t>
            </a:r>
            <a:r>
              <a:rPr lang="en-US" dirty="0"/>
              <a:t>as </a:t>
            </a:r>
            <a:r>
              <a:rPr lang="en-US" b="1" dirty="0"/>
              <a:t>"fairly safe" </a:t>
            </a:r>
            <a:r>
              <a:rPr lang="en-US" dirty="0"/>
              <a:t>or </a:t>
            </a:r>
            <a:r>
              <a:rPr lang="en-US" b="1" dirty="0"/>
              <a:t>"relatively safe" </a:t>
            </a:r>
            <a:r>
              <a:rPr lang="en-US" dirty="0"/>
              <a:t>(</a:t>
            </a:r>
            <a:r>
              <a:rPr lang="en-US" dirty="0" smtClean="0"/>
              <a:t>compared with </a:t>
            </a:r>
            <a:r>
              <a:rPr lang="en-US" dirty="0"/>
              <a:t>similar things</a:t>
            </a:r>
            <a:r>
              <a:rPr lang="en-US" dirty="0" smtClean="0"/>
              <a:t>).</a:t>
            </a:r>
          </a:p>
          <a:p>
            <a:pPr algn="just"/>
            <a:endParaRPr lang="en-US" dirty="0"/>
          </a:p>
          <a:p>
            <a:pPr algn="just"/>
            <a:r>
              <a:rPr lang="en-US" dirty="0" smtClean="0"/>
              <a:t>Using </a:t>
            </a:r>
            <a:r>
              <a:rPr lang="en-US" dirty="0"/>
              <a:t>our definition, this </a:t>
            </a:r>
            <a:r>
              <a:rPr lang="en-US" dirty="0" smtClean="0"/>
              <a:t>translates as </a:t>
            </a:r>
            <a:r>
              <a:rPr lang="en-US" dirty="0"/>
              <a:t>the degree to which a person or group, judging on the </a:t>
            </a:r>
            <a:r>
              <a:rPr lang="en-US" dirty="0" smtClean="0"/>
              <a:t>basis of </a:t>
            </a:r>
            <a:r>
              <a:rPr lang="en-US" dirty="0"/>
              <a:t>their settled values, would decide that the risks of </a:t>
            </a:r>
            <a:r>
              <a:rPr lang="en-US" dirty="0" smtClean="0"/>
              <a:t>something are </a:t>
            </a:r>
            <a:r>
              <a:rPr lang="en-US" dirty="0"/>
              <a:t>more or less acceptable in comparison with the risks of </a:t>
            </a:r>
            <a:r>
              <a:rPr lang="en-US" dirty="0" smtClean="0"/>
              <a:t>some other </a:t>
            </a:r>
            <a:r>
              <a:rPr lang="en-US" dirty="0"/>
              <a:t>thing, and in light of relevant information</a:t>
            </a:r>
          </a:p>
        </p:txBody>
      </p:sp>
      <p:sp>
        <p:nvSpPr>
          <p:cNvPr id="5" name="Rectangle 4"/>
          <p:cNvSpPr/>
          <p:nvPr/>
        </p:nvSpPr>
        <p:spPr>
          <a:xfrm>
            <a:off x="609600" y="5334000"/>
            <a:ext cx="8229600" cy="646331"/>
          </a:xfrm>
          <a:prstGeom prst="rect">
            <a:avLst/>
          </a:prstGeom>
        </p:spPr>
        <p:txBody>
          <a:bodyPr wrap="square">
            <a:spAutoFit/>
          </a:bodyPr>
          <a:lstStyle/>
          <a:p>
            <a:pPr algn="just"/>
            <a:r>
              <a:rPr lang="en-US" i="1" dirty="0"/>
              <a:t>For example</a:t>
            </a:r>
            <a:r>
              <a:rPr lang="en-US" i="1" dirty="0" smtClean="0"/>
              <a:t>, when </a:t>
            </a:r>
            <a:r>
              <a:rPr lang="en-US" i="1" dirty="0"/>
              <a:t>we say that airplane travel is safer than automobile travel</a:t>
            </a:r>
            <a:r>
              <a:rPr lang="en-US" i="1" dirty="0" smtClean="0"/>
              <a:t>, we </a:t>
            </a:r>
            <a:r>
              <a:rPr lang="en-US" i="1" dirty="0"/>
              <a:t>mean that for each mile traveled it leads to fewer deaths </a:t>
            </a:r>
            <a:r>
              <a:rPr lang="en-US" i="1" dirty="0" smtClean="0"/>
              <a:t>and injuries.</a:t>
            </a:r>
            <a:endParaRPr lang="en-US" i="1" dirty="0"/>
          </a:p>
        </p:txBody>
      </p:sp>
      <p:sp>
        <p:nvSpPr>
          <p:cNvPr id="9" name="Title 8"/>
          <p:cNvSpPr>
            <a:spLocks noGrp="1"/>
          </p:cNvSpPr>
          <p:nvPr>
            <p:ph type="title"/>
          </p:nvPr>
        </p:nvSpPr>
        <p:spPr/>
        <p:txBody>
          <a:bodyPr>
            <a:normAutofit/>
          </a:bodyPr>
          <a:lstStyle/>
          <a:p>
            <a:r>
              <a:rPr lang="en-US" dirty="0"/>
              <a:t>The Concept of </a:t>
            </a:r>
            <a:r>
              <a:rPr lang="en-US" dirty="0" smtClean="0"/>
              <a:t>Safety</a:t>
            </a:r>
            <a:endParaRPr lang="en-US" dirty="0"/>
          </a:p>
        </p:txBody>
      </p:sp>
      <p:sp>
        <p:nvSpPr>
          <p:cNvPr id="6" name="Date Placeholder 5"/>
          <p:cNvSpPr>
            <a:spLocks noGrp="1"/>
          </p:cNvSpPr>
          <p:nvPr>
            <p:ph type="dt" sz="half" idx="10"/>
          </p:nvPr>
        </p:nvSpPr>
        <p:spPr/>
        <p:txBody>
          <a:bodyPr/>
          <a:lstStyle/>
          <a:p>
            <a:r>
              <a:rPr lang="en-US" smtClean="0"/>
              <a:t>UAE University</a:t>
            </a:r>
            <a:endParaRPr lang="en-US"/>
          </a:p>
        </p:txBody>
      </p:sp>
      <p:sp>
        <p:nvSpPr>
          <p:cNvPr id="7" name="Footer Placeholder 6"/>
          <p:cNvSpPr>
            <a:spLocks noGrp="1"/>
          </p:cNvSpPr>
          <p:nvPr>
            <p:ph type="ftr" sz="quarter" idx="11"/>
          </p:nvPr>
        </p:nvSpPr>
        <p:spPr/>
        <p:txBody>
          <a:bodyPr/>
          <a:lstStyle/>
          <a:p>
            <a:r>
              <a:rPr lang="en-US" smtClean="0"/>
              <a:t>Dr. Mohammad O. Hamdan, ME Dept.</a:t>
            </a:r>
            <a:endParaRPr lang="en-US"/>
          </a:p>
        </p:txBody>
      </p:sp>
      <p:sp>
        <p:nvSpPr>
          <p:cNvPr id="8" name="Slide Number Placeholder 7"/>
          <p:cNvSpPr>
            <a:spLocks noGrp="1"/>
          </p:cNvSpPr>
          <p:nvPr>
            <p:ph type="sldNum" sz="quarter" idx="12"/>
          </p:nvPr>
        </p:nvSpPr>
        <p:spPr/>
        <p:txBody>
          <a:bodyPr/>
          <a:lstStyle/>
          <a:p>
            <a:fld id="{D4BCD771-BEAD-4457-ADA0-B7854BEA6120}" type="slidenum">
              <a:rPr lang="en-US" smtClean="0"/>
              <a:t>10</a:t>
            </a:fld>
            <a:endParaRPr lang="en-US"/>
          </a:p>
        </p:txBody>
      </p:sp>
    </p:spTree>
    <p:extLst>
      <p:ext uri="{BB962C8B-B14F-4D97-AF65-F5344CB8AC3E}">
        <p14:creationId xmlns:p14="http://schemas.microsoft.com/office/powerpoint/2010/main" val="17069854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9600" y="1591270"/>
            <a:ext cx="7924800" cy="646331"/>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just"/>
            <a:r>
              <a:rPr lang="en-US" dirty="0"/>
              <a:t>We say a thing is not safe if it exposes us to unacceptable risk</a:t>
            </a:r>
            <a:r>
              <a:rPr lang="en-US" dirty="0" smtClean="0"/>
              <a:t>; but </a:t>
            </a:r>
            <a:r>
              <a:rPr lang="en-US" dirty="0"/>
              <a:t>what is meant by "risk"?</a:t>
            </a:r>
          </a:p>
        </p:txBody>
      </p:sp>
      <p:sp>
        <p:nvSpPr>
          <p:cNvPr id="11" name="Title 10"/>
          <p:cNvSpPr>
            <a:spLocks noGrp="1"/>
          </p:cNvSpPr>
          <p:nvPr>
            <p:ph type="title"/>
          </p:nvPr>
        </p:nvSpPr>
        <p:spPr/>
        <p:txBody>
          <a:bodyPr/>
          <a:lstStyle/>
          <a:p>
            <a:r>
              <a:rPr lang="en-US" dirty="0" smtClean="0"/>
              <a:t>Risk</a:t>
            </a:r>
            <a:endParaRPr lang="en-US" dirty="0"/>
          </a:p>
        </p:txBody>
      </p:sp>
      <p:sp>
        <p:nvSpPr>
          <p:cNvPr id="12" name="Content Placeholder 11"/>
          <p:cNvSpPr>
            <a:spLocks noGrp="1"/>
          </p:cNvSpPr>
          <p:nvPr>
            <p:ph idx="1"/>
          </p:nvPr>
        </p:nvSpPr>
        <p:spPr>
          <a:xfrm>
            <a:off x="457200" y="2429470"/>
            <a:ext cx="8229600" cy="3971330"/>
          </a:xfrm>
        </p:spPr>
        <p:txBody>
          <a:bodyPr>
            <a:normAutofit fontScale="77500" lnSpcReduction="20000"/>
          </a:bodyPr>
          <a:lstStyle/>
          <a:p>
            <a:r>
              <a:rPr lang="en-US" dirty="0"/>
              <a:t>A risk is the potential that something </a:t>
            </a:r>
            <a:r>
              <a:rPr lang="en-US" dirty="0" smtClean="0"/>
              <a:t>unwanted and harmful may occur.</a:t>
            </a:r>
          </a:p>
          <a:p>
            <a:endParaRPr lang="en-US" dirty="0" smtClean="0"/>
          </a:p>
          <a:p>
            <a:r>
              <a:rPr lang="en-US" dirty="0">
                <a:solidFill>
                  <a:srgbClr val="00B0F0"/>
                </a:solidFill>
              </a:rPr>
              <a:t>William D. Rowe refers to </a:t>
            </a:r>
            <a:r>
              <a:rPr lang="en-US" dirty="0" smtClean="0">
                <a:solidFill>
                  <a:srgbClr val="00B0F0"/>
                </a:solidFill>
              </a:rPr>
              <a:t>risk as: </a:t>
            </a:r>
            <a:r>
              <a:rPr lang="en-US" dirty="0"/>
              <a:t>"potential for the realization of unwanted consequences from impending  events</a:t>
            </a:r>
            <a:r>
              <a:rPr lang="en-US" dirty="0" smtClean="0"/>
              <a:t>.“</a:t>
            </a:r>
          </a:p>
          <a:p>
            <a:endParaRPr lang="en-US" dirty="0" smtClean="0"/>
          </a:p>
          <a:p>
            <a:r>
              <a:rPr lang="en-US" dirty="0"/>
              <a:t>Risk, like harm, is a broad concept covering many different types of unwanted occurrences. In regard to technology, it can equally well include dangers of bodily harm, of economic loss, or of environmental degradation</a:t>
            </a:r>
            <a:r>
              <a:rPr lang="en-US" dirty="0" smtClean="0"/>
              <a:t>.</a:t>
            </a:r>
            <a:endParaRPr lang="en-US" dirty="0">
              <a:solidFill>
                <a:srgbClr val="FF0000"/>
              </a:solidFill>
            </a:endParaRPr>
          </a:p>
        </p:txBody>
      </p:sp>
      <p:sp>
        <p:nvSpPr>
          <p:cNvPr id="8" name="Date Placeholder 7"/>
          <p:cNvSpPr>
            <a:spLocks noGrp="1"/>
          </p:cNvSpPr>
          <p:nvPr>
            <p:ph type="dt" sz="half" idx="10"/>
          </p:nvPr>
        </p:nvSpPr>
        <p:spPr/>
        <p:txBody>
          <a:bodyPr/>
          <a:lstStyle/>
          <a:p>
            <a:r>
              <a:rPr lang="en-US" dirty="0" smtClean="0"/>
              <a:t>UAE University</a:t>
            </a:r>
            <a:endParaRPr lang="en-US" dirty="0"/>
          </a:p>
        </p:txBody>
      </p:sp>
      <p:sp>
        <p:nvSpPr>
          <p:cNvPr id="9" name="Footer Placeholder 8"/>
          <p:cNvSpPr>
            <a:spLocks noGrp="1"/>
          </p:cNvSpPr>
          <p:nvPr>
            <p:ph type="ftr" sz="quarter" idx="11"/>
          </p:nvPr>
        </p:nvSpPr>
        <p:spPr/>
        <p:txBody>
          <a:bodyPr/>
          <a:lstStyle/>
          <a:p>
            <a:r>
              <a:rPr lang="en-US" dirty="0" smtClean="0"/>
              <a:t>Dr. Mohammad O. Hamdan, ME Dept.</a:t>
            </a:r>
            <a:endParaRPr lang="en-US" dirty="0"/>
          </a:p>
        </p:txBody>
      </p:sp>
      <p:sp>
        <p:nvSpPr>
          <p:cNvPr id="10" name="Slide Number Placeholder 9"/>
          <p:cNvSpPr>
            <a:spLocks noGrp="1"/>
          </p:cNvSpPr>
          <p:nvPr>
            <p:ph type="sldNum" sz="quarter" idx="12"/>
          </p:nvPr>
        </p:nvSpPr>
        <p:spPr/>
        <p:txBody>
          <a:bodyPr/>
          <a:lstStyle/>
          <a:p>
            <a:fld id="{D4BCD771-BEAD-4457-ADA0-B7854BEA6120}" type="slidenum">
              <a:rPr lang="en-US" smtClean="0"/>
              <a:t>11</a:t>
            </a:fld>
            <a:endParaRPr lang="en-US" dirty="0"/>
          </a:p>
        </p:txBody>
      </p:sp>
    </p:spTree>
    <p:extLst>
      <p:ext uri="{BB962C8B-B14F-4D97-AF65-F5344CB8AC3E}">
        <p14:creationId xmlns:p14="http://schemas.microsoft.com/office/powerpoint/2010/main" val="35326565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a:t>Acceptability of </a:t>
            </a:r>
            <a:r>
              <a:rPr lang="en-US" dirty="0" smtClean="0"/>
              <a:t>Risk</a:t>
            </a:r>
            <a:br>
              <a:rPr lang="en-US" dirty="0" smtClean="0"/>
            </a:br>
            <a:r>
              <a:rPr lang="en-US" sz="4000" dirty="0"/>
              <a:t>“Safety” and “free of risk”: </a:t>
            </a:r>
            <a:r>
              <a:rPr lang="en-US" sz="4000" dirty="0">
                <a:solidFill>
                  <a:srgbClr val="00B0F0"/>
                </a:solidFill>
              </a:rPr>
              <a:t>Subjective</a:t>
            </a:r>
            <a:endParaRPr lang="en-US" dirty="0">
              <a:solidFill>
                <a:srgbClr val="00B0F0"/>
              </a:solidFill>
            </a:endParaRPr>
          </a:p>
        </p:txBody>
      </p:sp>
      <p:sp>
        <p:nvSpPr>
          <p:cNvPr id="8" name="Content Placeholder 7"/>
          <p:cNvSpPr>
            <a:spLocks noGrp="1"/>
          </p:cNvSpPr>
          <p:nvPr>
            <p:ph idx="1"/>
          </p:nvPr>
        </p:nvSpPr>
        <p:spPr/>
        <p:txBody>
          <a:bodyPr>
            <a:normAutofit fontScale="77500" lnSpcReduction="20000"/>
          </a:bodyPr>
          <a:lstStyle/>
          <a:p>
            <a:pPr algn="just"/>
            <a:r>
              <a:rPr lang="en-US" dirty="0"/>
              <a:t>William D. Rowe says </a:t>
            </a:r>
            <a:r>
              <a:rPr lang="en-US" dirty="0" smtClean="0"/>
              <a:t>that: </a:t>
            </a:r>
            <a:r>
              <a:rPr lang="en-US" b="1" i="1" dirty="0" smtClean="0"/>
              <a:t>“</a:t>
            </a:r>
            <a:r>
              <a:rPr lang="en-US" b="1" i="1" dirty="0"/>
              <a:t>A risk is acceptable when those affected are generally no longer (or not) apprehensive (</a:t>
            </a:r>
            <a:r>
              <a:rPr lang="en-US" b="1" i="1" dirty="0" smtClean="0"/>
              <a:t>worried) about </a:t>
            </a:r>
            <a:r>
              <a:rPr lang="en-US" b="1" i="1" dirty="0"/>
              <a:t>it.“</a:t>
            </a:r>
          </a:p>
          <a:p>
            <a:pPr algn="just"/>
            <a:endParaRPr lang="en-US" dirty="0"/>
          </a:p>
          <a:p>
            <a:pPr algn="just"/>
            <a:r>
              <a:rPr lang="en-US" dirty="0"/>
              <a:t>Apprehensiveness depends to a large extent on how the risk is perceived. This is influenced by </a:t>
            </a:r>
            <a:r>
              <a:rPr lang="en-US" dirty="0" smtClean="0"/>
              <a:t>many </a:t>
            </a:r>
            <a:r>
              <a:rPr lang="en-US" dirty="0"/>
              <a:t>factors as </a:t>
            </a:r>
          </a:p>
          <a:p>
            <a:pPr marL="1072134" lvl="2" indent="-514350" algn="just">
              <a:buFont typeface="+mj-lt"/>
              <a:buAutoNum type="arabicPeriod"/>
            </a:pPr>
            <a:r>
              <a:rPr lang="en-US" dirty="0" smtClean="0"/>
              <a:t>Whether </a:t>
            </a:r>
            <a:r>
              <a:rPr lang="en-US" dirty="0"/>
              <a:t>the risk is accepted voluntarily;</a:t>
            </a:r>
          </a:p>
          <a:p>
            <a:pPr marL="1072134" lvl="2" indent="-514350" algn="just">
              <a:buFont typeface="+mj-lt"/>
              <a:buAutoNum type="arabicPeriod"/>
            </a:pPr>
            <a:r>
              <a:rPr lang="en-US" dirty="0"/>
              <a:t>The effects of knowledge on how the probabilities of harm (or benefit) are known or perceived; </a:t>
            </a:r>
            <a:endParaRPr lang="en-US" dirty="0" smtClean="0"/>
          </a:p>
          <a:p>
            <a:pPr marL="1072134" lvl="2" indent="-514350" algn="just">
              <a:buFont typeface="+mj-lt"/>
              <a:buAutoNum type="arabicPeriod"/>
            </a:pPr>
            <a:r>
              <a:rPr lang="en-US" dirty="0"/>
              <a:t>I</a:t>
            </a:r>
            <a:r>
              <a:rPr lang="en-US" dirty="0" smtClean="0"/>
              <a:t>f </a:t>
            </a:r>
            <a:r>
              <a:rPr lang="en-US" dirty="0"/>
              <a:t>the risks are job-related or other pressures exist that cause people to be aware of or to overlook risks</a:t>
            </a:r>
            <a:r>
              <a:rPr lang="en-US" dirty="0" smtClean="0"/>
              <a:t>;</a:t>
            </a:r>
          </a:p>
          <a:p>
            <a:pPr marL="1072134" lvl="2" indent="-514350" algn="just">
              <a:buFont typeface="+mj-lt"/>
              <a:buAutoNum type="arabicPeriod"/>
            </a:pPr>
            <a:r>
              <a:rPr lang="en-US" dirty="0" smtClean="0"/>
              <a:t>Whether </a:t>
            </a:r>
            <a:r>
              <a:rPr lang="en-US" dirty="0"/>
              <a:t>the effects of a risky activity or situation are immediately noticeable or are close at </a:t>
            </a:r>
            <a:r>
              <a:rPr lang="en-US" dirty="0" smtClean="0"/>
              <a:t>hand;</a:t>
            </a:r>
          </a:p>
          <a:p>
            <a:pPr marL="1072134" lvl="2" indent="-514350" algn="just">
              <a:buFont typeface="+mj-lt"/>
              <a:buAutoNum type="arabicPeriod"/>
            </a:pPr>
            <a:r>
              <a:rPr lang="en-US" dirty="0" smtClean="0"/>
              <a:t>Whether the potential victims are identifiable beforehand.</a:t>
            </a:r>
          </a:p>
        </p:txBody>
      </p:sp>
      <p:sp>
        <p:nvSpPr>
          <p:cNvPr id="4" name="Date Placeholder 3"/>
          <p:cNvSpPr>
            <a:spLocks noGrp="1"/>
          </p:cNvSpPr>
          <p:nvPr>
            <p:ph type="dt" sz="half" idx="10"/>
          </p:nvPr>
        </p:nvSpPr>
        <p:spPr/>
        <p:txBody>
          <a:bodyPr/>
          <a:lstStyle/>
          <a:p>
            <a:r>
              <a:rPr lang="en-US" dirty="0" smtClean="0"/>
              <a:t>UAE University</a:t>
            </a:r>
            <a:endParaRPr lang="en-US" dirty="0"/>
          </a:p>
        </p:txBody>
      </p:sp>
      <p:sp>
        <p:nvSpPr>
          <p:cNvPr id="5" name="Footer Placeholder 4"/>
          <p:cNvSpPr>
            <a:spLocks noGrp="1"/>
          </p:cNvSpPr>
          <p:nvPr>
            <p:ph type="ftr" sz="quarter" idx="11"/>
          </p:nvPr>
        </p:nvSpPr>
        <p:spPr/>
        <p:txBody>
          <a:bodyPr/>
          <a:lstStyle/>
          <a:p>
            <a:r>
              <a:rPr lang="en-US" dirty="0" smtClean="0"/>
              <a:t>Dr. Mohammad O. Hamdan, ME Dept.</a:t>
            </a:r>
            <a:endParaRPr lang="en-US" dirty="0"/>
          </a:p>
        </p:txBody>
      </p:sp>
      <p:sp>
        <p:nvSpPr>
          <p:cNvPr id="6" name="Slide Number Placeholder 5"/>
          <p:cNvSpPr>
            <a:spLocks noGrp="1"/>
          </p:cNvSpPr>
          <p:nvPr>
            <p:ph type="sldNum" sz="quarter" idx="12"/>
          </p:nvPr>
        </p:nvSpPr>
        <p:spPr/>
        <p:txBody>
          <a:bodyPr/>
          <a:lstStyle/>
          <a:p>
            <a:fld id="{D4BCD771-BEAD-4457-ADA0-B7854BEA6120}" type="slidenum">
              <a:rPr lang="en-US" smtClean="0"/>
              <a:t>12</a:t>
            </a:fld>
            <a:endParaRPr lang="en-US" dirty="0"/>
          </a:p>
        </p:txBody>
      </p:sp>
    </p:spTree>
    <p:extLst>
      <p:ext uri="{BB962C8B-B14F-4D97-AF65-F5344CB8AC3E}">
        <p14:creationId xmlns:p14="http://schemas.microsoft.com/office/powerpoint/2010/main" val="20417391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600" dirty="0" smtClean="0"/>
              <a:t>“Safety</a:t>
            </a:r>
            <a:r>
              <a:rPr lang="en-US" sz="3600" dirty="0"/>
              <a:t>” and “free of risk”: </a:t>
            </a:r>
            <a:r>
              <a:rPr lang="en-US" sz="3600" dirty="0">
                <a:solidFill>
                  <a:srgbClr val="FF0000"/>
                </a:solidFill>
              </a:rPr>
              <a:t>Subjective</a:t>
            </a:r>
          </a:p>
        </p:txBody>
      </p:sp>
      <p:sp>
        <p:nvSpPr>
          <p:cNvPr id="3" name="Content Placeholder 2"/>
          <p:cNvSpPr>
            <a:spLocks noGrp="1"/>
          </p:cNvSpPr>
          <p:nvPr>
            <p:ph idx="1"/>
          </p:nvPr>
        </p:nvSpPr>
        <p:spPr>
          <a:xfrm>
            <a:off x="457200" y="1775191"/>
            <a:ext cx="5867400" cy="4625609"/>
          </a:xfrm>
        </p:spPr>
        <p:txBody>
          <a:bodyPr/>
          <a:lstStyle/>
          <a:p>
            <a:pPr marL="633222" indent="-514350">
              <a:spcAft>
                <a:spcPts val="600"/>
              </a:spcAft>
              <a:buFont typeface="+mj-lt"/>
              <a:buAutoNum type="arabicParenR"/>
            </a:pPr>
            <a:r>
              <a:rPr lang="en-GB" dirty="0"/>
              <a:t>Voluntary </a:t>
            </a:r>
            <a:r>
              <a:rPr lang="en-GB" dirty="0" smtClean="0"/>
              <a:t>vs. </a:t>
            </a:r>
            <a:r>
              <a:rPr lang="en-GB" dirty="0"/>
              <a:t>involuntary </a:t>
            </a:r>
            <a:r>
              <a:rPr lang="en-GB" dirty="0" smtClean="0"/>
              <a:t>risk.</a:t>
            </a:r>
            <a:endParaRPr lang="en-GB" dirty="0"/>
          </a:p>
          <a:p>
            <a:pPr marL="633222" indent="-514350">
              <a:spcAft>
                <a:spcPts val="600"/>
              </a:spcAft>
              <a:buFont typeface="+mj-lt"/>
              <a:buAutoNum type="arabicParenR"/>
            </a:pPr>
            <a:r>
              <a:rPr lang="en-GB" dirty="0" smtClean="0"/>
              <a:t> </a:t>
            </a:r>
            <a:r>
              <a:rPr lang="en-GB" dirty="0"/>
              <a:t>Short-term </a:t>
            </a:r>
            <a:r>
              <a:rPr lang="en-GB" dirty="0" smtClean="0"/>
              <a:t>vs. long-term consequences.</a:t>
            </a:r>
            <a:endParaRPr lang="en-GB" dirty="0"/>
          </a:p>
          <a:p>
            <a:pPr marL="633222" indent="-514350">
              <a:spcAft>
                <a:spcPts val="600"/>
              </a:spcAft>
              <a:buFont typeface="+mj-lt"/>
              <a:buAutoNum type="arabicParenR"/>
            </a:pPr>
            <a:r>
              <a:rPr lang="en-GB" dirty="0" smtClean="0"/>
              <a:t> </a:t>
            </a:r>
            <a:r>
              <a:rPr lang="en-GB" dirty="0"/>
              <a:t>Expected </a:t>
            </a:r>
            <a:r>
              <a:rPr lang="en-GB" dirty="0" smtClean="0"/>
              <a:t>probability.</a:t>
            </a:r>
            <a:endParaRPr lang="en-GB" dirty="0"/>
          </a:p>
          <a:p>
            <a:pPr marL="633222" indent="-514350">
              <a:spcAft>
                <a:spcPts val="600"/>
              </a:spcAft>
              <a:buFont typeface="+mj-lt"/>
              <a:buAutoNum type="arabicParenR"/>
            </a:pPr>
            <a:r>
              <a:rPr lang="en-GB" dirty="0" smtClean="0"/>
              <a:t> </a:t>
            </a:r>
            <a:r>
              <a:rPr lang="en-GB" dirty="0"/>
              <a:t>Reversible </a:t>
            </a:r>
            <a:r>
              <a:rPr lang="en-GB" dirty="0" smtClean="0"/>
              <a:t>effects.</a:t>
            </a:r>
            <a:endParaRPr lang="en-GB" dirty="0"/>
          </a:p>
          <a:p>
            <a:pPr marL="633222" indent="-514350">
              <a:spcAft>
                <a:spcPts val="600"/>
              </a:spcAft>
              <a:buFont typeface="+mj-lt"/>
              <a:buAutoNum type="arabicParenR"/>
            </a:pPr>
            <a:r>
              <a:rPr lang="en-GB" dirty="0" smtClean="0"/>
              <a:t> </a:t>
            </a:r>
            <a:r>
              <a:rPr lang="en-GB" dirty="0"/>
              <a:t>Delayed </a:t>
            </a:r>
            <a:r>
              <a:rPr lang="en-GB" dirty="0" smtClean="0"/>
              <a:t>vs. </a:t>
            </a:r>
            <a:r>
              <a:rPr lang="en-GB" dirty="0"/>
              <a:t>immediate </a:t>
            </a:r>
            <a:r>
              <a:rPr lang="en-GB" dirty="0" smtClean="0"/>
              <a:t>effects.</a:t>
            </a:r>
            <a:endParaRPr lang="en-GB" dirty="0"/>
          </a:p>
        </p:txBody>
      </p:sp>
      <p:pic>
        <p:nvPicPr>
          <p:cNvPr id="5124" name="Picture 4" descr="http://images.clipartof.com/small/230285-Man-Being-Struck-By-Lightning-On-Yellow-Poster-Art-Pri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0109" y="3516325"/>
            <a:ext cx="2256692" cy="2960675"/>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http://mountain-bike-and-climbing-gear.com/images/mountain-bike-and-climbing-gear-I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0109" y="1752601"/>
            <a:ext cx="2256691" cy="1676400"/>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r>
              <a:rPr lang="en-US" dirty="0" smtClean="0"/>
              <a:t>UAE University</a:t>
            </a:r>
            <a:endParaRPr lang="en-US" dirty="0"/>
          </a:p>
        </p:txBody>
      </p:sp>
      <p:sp>
        <p:nvSpPr>
          <p:cNvPr id="5" name="Footer Placeholder 4"/>
          <p:cNvSpPr>
            <a:spLocks noGrp="1"/>
          </p:cNvSpPr>
          <p:nvPr>
            <p:ph type="ftr" sz="quarter" idx="11"/>
          </p:nvPr>
        </p:nvSpPr>
        <p:spPr/>
        <p:txBody>
          <a:bodyPr/>
          <a:lstStyle/>
          <a:p>
            <a:r>
              <a:rPr lang="en-US" dirty="0" smtClean="0"/>
              <a:t>Dr. Mohammad O. Hamdan, ME Dept.</a:t>
            </a:r>
            <a:endParaRPr lang="en-US" dirty="0"/>
          </a:p>
        </p:txBody>
      </p:sp>
      <p:sp>
        <p:nvSpPr>
          <p:cNvPr id="6" name="Slide Number Placeholder 5"/>
          <p:cNvSpPr>
            <a:spLocks noGrp="1"/>
          </p:cNvSpPr>
          <p:nvPr>
            <p:ph type="sldNum" sz="quarter" idx="12"/>
          </p:nvPr>
        </p:nvSpPr>
        <p:spPr/>
        <p:txBody>
          <a:bodyPr/>
          <a:lstStyle/>
          <a:p>
            <a:fld id="{D4BCD771-BEAD-4457-ADA0-B7854BEA6120}" type="slidenum">
              <a:rPr lang="en-US" smtClean="0"/>
              <a:pPr/>
              <a:t>13</a:t>
            </a:fld>
            <a:endParaRPr lang="en-US" dirty="0"/>
          </a:p>
        </p:txBody>
      </p:sp>
    </p:spTree>
    <p:extLst>
      <p:ext uri="{BB962C8B-B14F-4D97-AF65-F5344CB8AC3E}">
        <p14:creationId xmlns:p14="http://schemas.microsoft.com/office/powerpoint/2010/main" val="9621322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3400" y="1619071"/>
            <a:ext cx="8077200" cy="1200329"/>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just"/>
            <a:r>
              <a:rPr lang="en-US" dirty="0"/>
              <a:t>We are much less apprehensive about the risks to </a:t>
            </a:r>
            <a:r>
              <a:rPr lang="en-US" dirty="0" smtClean="0"/>
              <a:t>which we </a:t>
            </a:r>
            <a:r>
              <a:rPr lang="en-US" dirty="0"/>
              <a:t>expose ourselves voluntarily than about those to which </a:t>
            </a:r>
            <a:r>
              <a:rPr lang="en-US" dirty="0" smtClean="0"/>
              <a:t>we are </a:t>
            </a:r>
            <a:r>
              <a:rPr lang="en-US" dirty="0"/>
              <a:t>exposed involuntarily. In terms of our </a:t>
            </a:r>
            <a:r>
              <a:rPr lang="en-US" dirty="0">
                <a:solidFill>
                  <a:srgbClr val="FF0000"/>
                </a:solidFill>
              </a:rPr>
              <a:t>"engineering as </a:t>
            </a:r>
            <a:r>
              <a:rPr lang="en-US" dirty="0" smtClean="0">
                <a:solidFill>
                  <a:srgbClr val="FF0000"/>
                </a:solidFill>
              </a:rPr>
              <a:t>social experimentation</a:t>
            </a:r>
            <a:r>
              <a:rPr lang="en-US" dirty="0">
                <a:solidFill>
                  <a:srgbClr val="FF0000"/>
                </a:solidFill>
              </a:rPr>
              <a:t>" </a:t>
            </a:r>
            <a:r>
              <a:rPr lang="en-US" dirty="0" smtClean="0">
                <a:solidFill>
                  <a:srgbClr val="FF0000"/>
                </a:solidFill>
              </a:rPr>
              <a:t> </a:t>
            </a:r>
            <a:r>
              <a:rPr lang="en-US" dirty="0"/>
              <a:t>people are more willing to be </a:t>
            </a:r>
            <a:r>
              <a:rPr lang="en-US" dirty="0" smtClean="0"/>
              <a:t>the subjects </a:t>
            </a:r>
            <a:r>
              <a:rPr lang="en-US" dirty="0"/>
              <a:t>of their own experiments (social or not) than of </a:t>
            </a:r>
            <a:r>
              <a:rPr lang="en-US" dirty="0" smtClean="0"/>
              <a:t>someone else's</a:t>
            </a:r>
            <a:r>
              <a:rPr lang="en-US" dirty="0"/>
              <a:t>.</a:t>
            </a:r>
          </a:p>
        </p:txBody>
      </p:sp>
      <p:sp>
        <p:nvSpPr>
          <p:cNvPr id="4" name="Rectangle 3"/>
          <p:cNvSpPr/>
          <p:nvPr/>
        </p:nvSpPr>
        <p:spPr>
          <a:xfrm>
            <a:off x="685800" y="2967335"/>
            <a:ext cx="7848600" cy="646331"/>
          </a:xfrm>
          <a:prstGeom prst="rect">
            <a:avLst/>
          </a:prstGeom>
        </p:spPr>
        <p:txBody>
          <a:bodyPr wrap="square">
            <a:spAutoFit/>
          </a:bodyPr>
          <a:lstStyle/>
          <a:p>
            <a:r>
              <a:rPr lang="en-US" dirty="0"/>
              <a:t>Intimately </a:t>
            </a:r>
            <a:r>
              <a:rPr lang="en-US" dirty="0" smtClean="0"/>
              <a:t>(closely) connected </a:t>
            </a:r>
            <a:r>
              <a:rPr lang="en-US" dirty="0"/>
              <a:t>with this </a:t>
            </a:r>
            <a:r>
              <a:rPr lang="en-US" dirty="0" smtClean="0"/>
              <a:t>notion (concept) </a:t>
            </a:r>
            <a:r>
              <a:rPr lang="en-US" dirty="0"/>
              <a:t>of voluntarism is </a:t>
            </a:r>
            <a:r>
              <a:rPr lang="en-US" dirty="0" smtClean="0"/>
              <a:t>the matter </a:t>
            </a:r>
            <a:r>
              <a:rPr lang="en-US" dirty="0"/>
              <a:t>of control.</a:t>
            </a:r>
          </a:p>
        </p:txBody>
      </p:sp>
      <p:sp>
        <p:nvSpPr>
          <p:cNvPr id="5" name="Rectangle 4"/>
          <p:cNvSpPr/>
          <p:nvPr/>
        </p:nvSpPr>
        <p:spPr>
          <a:xfrm>
            <a:off x="533400" y="3733800"/>
            <a:ext cx="8077200" cy="92333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a:r>
              <a:rPr lang="en-US" dirty="0" smtClean="0"/>
              <a:t>Riding </a:t>
            </a:r>
            <a:r>
              <a:rPr lang="en-US" dirty="0"/>
              <a:t>motorbikes, skiing, hang gliding, bungee jumping</a:t>
            </a:r>
            <a:r>
              <a:rPr lang="en-US" dirty="0" smtClean="0"/>
              <a:t>, horseback </a:t>
            </a:r>
            <a:r>
              <a:rPr lang="en-US" dirty="0"/>
              <a:t>riding, boxing, and other hazardous sports are </a:t>
            </a:r>
            <a:r>
              <a:rPr lang="en-US" dirty="0" smtClean="0"/>
              <a:t>usually carried </a:t>
            </a:r>
            <a:r>
              <a:rPr lang="en-US" dirty="0"/>
              <a:t>out under the assumed control of the participants.</a:t>
            </a:r>
          </a:p>
        </p:txBody>
      </p:sp>
      <p:sp>
        <p:nvSpPr>
          <p:cNvPr id="6" name="Rectangle 5"/>
          <p:cNvSpPr/>
          <p:nvPr/>
        </p:nvSpPr>
        <p:spPr>
          <a:xfrm>
            <a:off x="685800" y="4800600"/>
            <a:ext cx="7696200" cy="646331"/>
          </a:xfrm>
          <a:prstGeom prst="rect">
            <a:avLst/>
          </a:prstGeom>
        </p:spPr>
        <p:txBody>
          <a:bodyPr wrap="square">
            <a:spAutoFit/>
          </a:bodyPr>
          <a:lstStyle/>
          <a:p>
            <a:r>
              <a:rPr lang="en-US" dirty="0" smtClean="0"/>
              <a:t>Reason </a:t>
            </a:r>
            <a:r>
              <a:rPr lang="en-US" dirty="0"/>
              <a:t>for not worrying </a:t>
            </a:r>
            <a:r>
              <a:rPr lang="en-US" dirty="0" smtClean="0"/>
              <a:t>so much </a:t>
            </a:r>
            <a:r>
              <a:rPr lang="en-US" dirty="0"/>
              <a:t>about the consequences of these sports is that rarely </a:t>
            </a:r>
            <a:r>
              <a:rPr lang="en-US" dirty="0" smtClean="0"/>
              <a:t>does any one </a:t>
            </a:r>
            <a:r>
              <a:rPr lang="en-US" dirty="0"/>
              <a:t>accident injure innocent bystanders.</a:t>
            </a:r>
          </a:p>
        </p:txBody>
      </p:sp>
      <p:sp>
        <p:nvSpPr>
          <p:cNvPr id="10" name="Title 9"/>
          <p:cNvSpPr>
            <a:spLocks noGrp="1"/>
          </p:cNvSpPr>
          <p:nvPr>
            <p:ph type="title"/>
          </p:nvPr>
        </p:nvSpPr>
        <p:spPr/>
        <p:txBody>
          <a:bodyPr>
            <a:normAutofit/>
          </a:bodyPr>
          <a:lstStyle/>
          <a:p>
            <a:r>
              <a:rPr lang="en-US" dirty="0"/>
              <a:t>Voluntarism and </a:t>
            </a:r>
            <a:r>
              <a:rPr lang="en-US" dirty="0" smtClean="0"/>
              <a:t>Control</a:t>
            </a:r>
            <a:endParaRPr lang="en-US" dirty="0"/>
          </a:p>
        </p:txBody>
      </p:sp>
      <p:sp>
        <p:nvSpPr>
          <p:cNvPr id="7" name="Date Placeholder 6"/>
          <p:cNvSpPr>
            <a:spLocks noGrp="1"/>
          </p:cNvSpPr>
          <p:nvPr>
            <p:ph type="dt" sz="half" idx="10"/>
          </p:nvPr>
        </p:nvSpPr>
        <p:spPr/>
        <p:txBody>
          <a:bodyPr/>
          <a:lstStyle/>
          <a:p>
            <a:r>
              <a:rPr lang="en-US" dirty="0" smtClean="0"/>
              <a:t>UAE University</a:t>
            </a:r>
            <a:endParaRPr lang="en-US" dirty="0"/>
          </a:p>
        </p:txBody>
      </p:sp>
      <p:sp>
        <p:nvSpPr>
          <p:cNvPr id="8" name="Footer Placeholder 7"/>
          <p:cNvSpPr>
            <a:spLocks noGrp="1"/>
          </p:cNvSpPr>
          <p:nvPr>
            <p:ph type="ftr" sz="quarter" idx="11"/>
          </p:nvPr>
        </p:nvSpPr>
        <p:spPr/>
        <p:txBody>
          <a:bodyPr/>
          <a:lstStyle/>
          <a:p>
            <a:r>
              <a:rPr lang="en-US" dirty="0" smtClean="0"/>
              <a:t>Dr. Mohammad O. Hamdan, ME Dept.</a:t>
            </a:r>
            <a:endParaRPr lang="en-US" dirty="0"/>
          </a:p>
        </p:txBody>
      </p:sp>
      <p:sp>
        <p:nvSpPr>
          <p:cNvPr id="9" name="Slide Number Placeholder 8"/>
          <p:cNvSpPr>
            <a:spLocks noGrp="1"/>
          </p:cNvSpPr>
          <p:nvPr>
            <p:ph type="sldNum" sz="quarter" idx="12"/>
          </p:nvPr>
        </p:nvSpPr>
        <p:spPr/>
        <p:txBody>
          <a:bodyPr/>
          <a:lstStyle/>
          <a:p>
            <a:fld id="{D4BCD771-BEAD-4457-ADA0-B7854BEA6120}" type="slidenum">
              <a:rPr lang="en-US" smtClean="0"/>
              <a:t>14</a:t>
            </a:fld>
            <a:endParaRPr lang="en-US" dirty="0"/>
          </a:p>
        </p:txBody>
      </p:sp>
    </p:spTree>
    <p:extLst>
      <p:ext uri="{BB962C8B-B14F-4D97-AF65-F5344CB8AC3E}">
        <p14:creationId xmlns:p14="http://schemas.microsoft.com/office/powerpoint/2010/main" val="21785223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fontScale="90000"/>
          </a:bodyPr>
          <a:lstStyle/>
          <a:p>
            <a:r>
              <a:rPr lang="en-US" dirty="0"/>
              <a:t>Effect of Information on Risk </a:t>
            </a:r>
            <a:r>
              <a:rPr lang="en-US" dirty="0" smtClean="0"/>
              <a:t>Assessments</a:t>
            </a:r>
            <a:endParaRPr lang="en-US" dirty="0"/>
          </a:p>
        </p:txBody>
      </p:sp>
      <p:sp>
        <p:nvSpPr>
          <p:cNvPr id="12" name="Content Placeholder 11"/>
          <p:cNvSpPr>
            <a:spLocks noGrp="1"/>
          </p:cNvSpPr>
          <p:nvPr>
            <p:ph idx="1"/>
          </p:nvPr>
        </p:nvSpPr>
        <p:spPr/>
        <p:txBody>
          <a:bodyPr/>
          <a:lstStyle/>
          <a:p>
            <a:r>
              <a:rPr lang="en-US" dirty="0"/>
              <a:t>The manner in which information necessary for decision making is presented can greatly influence how risks are perceived</a:t>
            </a:r>
            <a:r>
              <a:rPr lang="en-US" dirty="0" smtClean="0"/>
              <a:t>.</a:t>
            </a:r>
          </a:p>
          <a:p>
            <a:endParaRPr lang="en-US" dirty="0" smtClean="0"/>
          </a:p>
          <a:p>
            <a:r>
              <a:rPr lang="en-US" i="1" dirty="0">
                <a:solidFill>
                  <a:srgbClr val="FFFF00"/>
                </a:solidFill>
              </a:rPr>
              <a:t>Studies have verified that a change in the manner in which information about a danger is presented can lead to a striking reversal of preferences about how to deal with that danger</a:t>
            </a:r>
            <a:r>
              <a:rPr lang="en-US" i="1" dirty="0" smtClean="0">
                <a:solidFill>
                  <a:srgbClr val="FFFF00"/>
                </a:solidFill>
              </a:rPr>
              <a:t>.</a:t>
            </a:r>
            <a:endParaRPr lang="en-US" dirty="0">
              <a:solidFill>
                <a:srgbClr val="FFFF00"/>
              </a:solidFill>
            </a:endParaRPr>
          </a:p>
          <a:p>
            <a:endParaRPr lang="en-US" dirty="0"/>
          </a:p>
        </p:txBody>
      </p:sp>
      <p:sp>
        <p:nvSpPr>
          <p:cNvPr id="6" name="Date Placeholder 5"/>
          <p:cNvSpPr>
            <a:spLocks noGrp="1"/>
          </p:cNvSpPr>
          <p:nvPr>
            <p:ph type="dt" sz="half" idx="10"/>
          </p:nvPr>
        </p:nvSpPr>
        <p:spPr/>
        <p:txBody>
          <a:bodyPr/>
          <a:lstStyle/>
          <a:p>
            <a:r>
              <a:rPr lang="en-US" dirty="0" smtClean="0"/>
              <a:t>UAE University</a:t>
            </a:r>
            <a:endParaRPr lang="en-US" dirty="0"/>
          </a:p>
        </p:txBody>
      </p:sp>
      <p:sp>
        <p:nvSpPr>
          <p:cNvPr id="7" name="Footer Placeholder 6"/>
          <p:cNvSpPr>
            <a:spLocks noGrp="1"/>
          </p:cNvSpPr>
          <p:nvPr>
            <p:ph type="ftr" sz="quarter" idx="11"/>
          </p:nvPr>
        </p:nvSpPr>
        <p:spPr/>
        <p:txBody>
          <a:bodyPr/>
          <a:lstStyle/>
          <a:p>
            <a:r>
              <a:rPr lang="en-US" dirty="0" smtClean="0"/>
              <a:t>Dr. Mohammad O. Hamdan, ME Dept.</a:t>
            </a:r>
            <a:endParaRPr lang="en-US" dirty="0"/>
          </a:p>
        </p:txBody>
      </p:sp>
      <p:sp>
        <p:nvSpPr>
          <p:cNvPr id="8" name="Slide Number Placeholder 7"/>
          <p:cNvSpPr>
            <a:spLocks noGrp="1"/>
          </p:cNvSpPr>
          <p:nvPr>
            <p:ph type="sldNum" sz="quarter" idx="12"/>
          </p:nvPr>
        </p:nvSpPr>
        <p:spPr/>
        <p:txBody>
          <a:bodyPr/>
          <a:lstStyle/>
          <a:p>
            <a:fld id="{D4BCD771-BEAD-4457-ADA0-B7854BEA6120}" type="slidenum">
              <a:rPr lang="en-US" smtClean="0"/>
              <a:t>15</a:t>
            </a:fld>
            <a:endParaRPr lang="en-US" dirty="0"/>
          </a:p>
        </p:txBody>
      </p:sp>
    </p:spTree>
    <p:extLst>
      <p:ext uri="{BB962C8B-B14F-4D97-AF65-F5344CB8AC3E}">
        <p14:creationId xmlns:p14="http://schemas.microsoft.com/office/powerpoint/2010/main" val="2268257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fontScale="90000"/>
          </a:bodyPr>
          <a:lstStyle/>
          <a:p>
            <a:r>
              <a:rPr lang="en-US" dirty="0"/>
              <a:t>Effect of Information on Risk </a:t>
            </a:r>
            <a:r>
              <a:rPr lang="en-US" dirty="0" smtClean="0"/>
              <a:t>Assessments (</a:t>
            </a:r>
            <a:r>
              <a:rPr lang="en-US" dirty="0" smtClean="0">
                <a:solidFill>
                  <a:schemeClr val="tx1"/>
                </a:solidFill>
              </a:rPr>
              <a:t>Example</a:t>
            </a:r>
            <a:r>
              <a:rPr lang="en-US" dirty="0" smtClean="0"/>
              <a:t>)</a:t>
            </a:r>
            <a:endParaRPr lang="en-US" dirty="0"/>
          </a:p>
        </p:txBody>
      </p:sp>
      <p:sp>
        <p:nvSpPr>
          <p:cNvPr id="6" name="Date Placeholder 5"/>
          <p:cNvSpPr>
            <a:spLocks noGrp="1"/>
          </p:cNvSpPr>
          <p:nvPr>
            <p:ph type="dt" sz="half" idx="10"/>
          </p:nvPr>
        </p:nvSpPr>
        <p:spPr/>
        <p:txBody>
          <a:bodyPr/>
          <a:lstStyle/>
          <a:p>
            <a:r>
              <a:rPr lang="en-US" dirty="0" smtClean="0"/>
              <a:t>UAE University</a:t>
            </a:r>
            <a:endParaRPr lang="en-US" dirty="0"/>
          </a:p>
        </p:txBody>
      </p:sp>
      <p:sp>
        <p:nvSpPr>
          <p:cNvPr id="7" name="Footer Placeholder 6"/>
          <p:cNvSpPr>
            <a:spLocks noGrp="1"/>
          </p:cNvSpPr>
          <p:nvPr>
            <p:ph type="ftr" sz="quarter" idx="11"/>
          </p:nvPr>
        </p:nvSpPr>
        <p:spPr/>
        <p:txBody>
          <a:bodyPr/>
          <a:lstStyle/>
          <a:p>
            <a:r>
              <a:rPr lang="en-US" dirty="0" smtClean="0"/>
              <a:t>Dr. Mohammad O. Hamdan, ME Dept.</a:t>
            </a:r>
            <a:endParaRPr lang="en-US" dirty="0"/>
          </a:p>
        </p:txBody>
      </p:sp>
      <p:sp>
        <p:nvSpPr>
          <p:cNvPr id="8" name="Slide Number Placeholder 7"/>
          <p:cNvSpPr>
            <a:spLocks noGrp="1"/>
          </p:cNvSpPr>
          <p:nvPr>
            <p:ph type="sldNum" sz="quarter" idx="12"/>
          </p:nvPr>
        </p:nvSpPr>
        <p:spPr/>
        <p:txBody>
          <a:bodyPr/>
          <a:lstStyle/>
          <a:p>
            <a:fld id="{D4BCD771-BEAD-4457-ADA0-B7854BEA6120}" type="slidenum">
              <a:rPr lang="en-US" smtClean="0"/>
              <a:t>16</a:t>
            </a:fld>
            <a:endParaRPr lang="en-US" dirty="0"/>
          </a:p>
        </p:txBody>
      </p:sp>
      <p:sp>
        <p:nvSpPr>
          <p:cNvPr id="11" name="Content Placeholder 9"/>
          <p:cNvSpPr txBox="1">
            <a:spLocks/>
          </p:cNvSpPr>
          <p:nvPr/>
        </p:nvSpPr>
        <p:spPr>
          <a:xfrm>
            <a:off x="457200" y="1676400"/>
            <a:ext cx="8229600" cy="3962400"/>
          </a:xfrm>
          <a:prstGeom prst="rect">
            <a:avLst/>
          </a:prstGeom>
        </p:spPr>
        <p:txBody>
          <a:bodyPr>
            <a:noAutofit/>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marL="118872" indent="0" algn="just">
              <a:buNone/>
            </a:pPr>
            <a:r>
              <a:rPr lang="en-US" sz="2400" dirty="0" smtClean="0"/>
              <a:t>Imagine that the U.S. is preparing for the outbreak of an unusual Asian disease, which is expected to kill 600 people. Two alternative programs to combat the disease have been proposed. Assume that the exact scientific estimate of the consequences of the programs are as follows:</a:t>
            </a:r>
          </a:p>
          <a:p>
            <a:pPr marL="118872" indent="0" algn="just">
              <a:buNone/>
            </a:pPr>
            <a:endParaRPr lang="en-US" sz="2400" dirty="0" smtClean="0"/>
          </a:p>
          <a:p>
            <a:pPr algn="just"/>
            <a:r>
              <a:rPr lang="en-US" sz="2400" dirty="0" smtClean="0">
                <a:solidFill>
                  <a:srgbClr val="FFFF00"/>
                </a:solidFill>
              </a:rPr>
              <a:t>If </a:t>
            </a:r>
            <a:r>
              <a:rPr lang="en-US" sz="2400" b="1" dirty="0" smtClean="0">
                <a:solidFill>
                  <a:srgbClr val="FFFF00"/>
                </a:solidFill>
              </a:rPr>
              <a:t>Program A</a:t>
            </a:r>
            <a:r>
              <a:rPr lang="en-US" sz="2400" dirty="0" smtClean="0">
                <a:solidFill>
                  <a:srgbClr val="FFFF00"/>
                </a:solidFill>
              </a:rPr>
              <a:t> is adopted, 200 people will be saved.</a:t>
            </a:r>
          </a:p>
          <a:p>
            <a:pPr algn="just"/>
            <a:r>
              <a:rPr lang="en-US" sz="2400" dirty="0" smtClean="0">
                <a:solidFill>
                  <a:srgbClr val="FFFF00"/>
                </a:solidFill>
              </a:rPr>
              <a:t>If </a:t>
            </a:r>
            <a:r>
              <a:rPr lang="en-US" sz="2400" b="1" dirty="0" smtClean="0">
                <a:solidFill>
                  <a:srgbClr val="FFFF00"/>
                </a:solidFill>
              </a:rPr>
              <a:t>Program B </a:t>
            </a:r>
            <a:r>
              <a:rPr lang="en-US" sz="2400" dirty="0" smtClean="0">
                <a:solidFill>
                  <a:srgbClr val="FFFF00"/>
                </a:solidFill>
              </a:rPr>
              <a:t>is adopted, there is 1/3 probability that 600 people will be saved, and 2/3 probability that no people will be saved.</a:t>
            </a:r>
          </a:p>
        </p:txBody>
      </p:sp>
      <p:sp>
        <p:nvSpPr>
          <p:cNvPr id="2" name="Rectangle 1"/>
          <p:cNvSpPr/>
          <p:nvPr/>
        </p:nvSpPr>
        <p:spPr>
          <a:xfrm>
            <a:off x="612408" y="5638800"/>
            <a:ext cx="7627089" cy="584775"/>
          </a:xfrm>
          <a:prstGeom prst="rect">
            <a:avLst/>
          </a:prstGeom>
        </p:spPr>
        <p:txBody>
          <a:bodyPr wrap="none">
            <a:spAutoFit/>
          </a:bodyPr>
          <a:lstStyle/>
          <a:p>
            <a:pPr marL="118872" indent="0" algn="ctr">
              <a:buFont typeface="Wingdings 2"/>
              <a:buNone/>
            </a:pPr>
            <a:r>
              <a:rPr lang="en-US" sz="3200" i="1" dirty="0"/>
              <a:t>Which of the two programs would you favor?</a:t>
            </a:r>
          </a:p>
        </p:txBody>
      </p:sp>
    </p:spTree>
    <p:extLst>
      <p:ext uri="{BB962C8B-B14F-4D97-AF65-F5344CB8AC3E}">
        <p14:creationId xmlns:p14="http://schemas.microsoft.com/office/powerpoint/2010/main" val="2259727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anim calcmode="lin" valueType="num">
                                      <p:cBhvr>
                                        <p:cTn id="10" dur="500" fill="hold"/>
                                        <p:tgtEl>
                                          <p:spTgt spid="2"/>
                                        </p:tgtEl>
                                        <p:attrNameLst>
                                          <p:attrName>ppt_x</p:attrName>
                                        </p:attrNameLst>
                                      </p:cBhvr>
                                      <p:tavLst>
                                        <p:tav tm="0">
                                          <p:val>
                                            <p:fltVal val="0.5"/>
                                          </p:val>
                                        </p:tav>
                                        <p:tav tm="100000">
                                          <p:val>
                                            <p:strVal val="#ppt_x"/>
                                          </p:val>
                                        </p:tav>
                                      </p:tavLst>
                                    </p:anim>
                                    <p:anim calcmode="lin" valueType="num">
                                      <p:cBhvr>
                                        <p:cTn id="11" dur="500" fill="hold"/>
                                        <p:tgtEl>
                                          <p:spTgt spid="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1727" y="1371600"/>
            <a:ext cx="8444345" cy="1569660"/>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just"/>
            <a:r>
              <a:rPr lang="en-US" sz="2400" dirty="0"/>
              <a:t>The researchers reported that </a:t>
            </a:r>
            <a:r>
              <a:rPr lang="en-US" sz="2400" b="1" dirty="0"/>
              <a:t>72 percent of the </a:t>
            </a:r>
            <a:r>
              <a:rPr lang="en-US" sz="2400" b="1" dirty="0" smtClean="0"/>
              <a:t>respondents selected </a:t>
            </a:r>
            <a:r>
              <a:rPr lang="en-US" sz="2400" b="1" dirty="0"/>
              <a:t>program A, </a:t>
            </a:r>
            <a:r>
              <a:rPr lang="en-US" sz="2400" dirty="0"/>
              <a:t>and </a:t>
            </a:r>
            <a:r>
              <a:rPr lang="en-US" sz="2400" b="1" dirty="0"/>
              <a:t>only 28 percent selected program B. </a:t>
            </a:r>
            <a:r>
              <a:rPr lang="en-US" sz="2400" dirty="0" smtClean="0"/>
              <a:t>Evidently the </a:t>
            </a:r>
            <a:r>
              <a:rPr lang="en-US" sz="2400" dirty="0"/>
              <a:t>vivid prospect of saving 200 people led many of </a:t>
            </a:r>
            <a:r>
              <a:rPr lang="en-US" sz="2400" dirty="0" smtClean="0"/>
              <a:t>them to </a:t>
            </a:r>
            <a:r>
              <a:rPr lang="en-US" sz="2400" dirty="0"/>
              <a:t>feel averse to taking a risk on possibly saving all 600 lives.</a:t>
            </a:r>
          </a:p>
        </p:txBody>
      </p:sp>
      <p:sp>
        <p:nvSpPr>
          <p:cNvPr id="5" name="Rectangle 4"/>
          <p:cNvSpPr/>
          <p:nvPr/>
        </p:nvSpPr>
        <p:spPr>
          <a:xfrm>
            <a:off x="297872" y="2913029"/>
            <a:ext cx="8458200" cy="1938992"/>
          </a:xfrm>
          <a:prstGeom prst="rect">
            <a:avLst/>
          </a:prstGeom>
        </p:spPr>
        <p:txBody>
          <a:bodyPr wrap="square">
            <a:spAutoFit/>
          </a:bodyPr>
          <a:lstStyle/>
          <a:p>
            <a:pPr algn="just"/>
            <a:r>
              <a:rPr lang="en-US" sz="2400" i="1" dirty="0"/>
              <a:t>The second group was given the same problem and the </a:t>
            </a:r>
            <a:r>
              <a:rPr lang="en-US" sz="2400" i="1" dirty="0" smtClean="0"/>
              <a:t>same two </a:t>
            </a:r>
            <a:r>
              <a:rPr lang="en-US" sz="2400" i="1" dirty="0"/>
              <a:t>options, but the options were worded differently: "</a:t>
            </a:r>
            <a:r>
              <a:rPr lang="en-US" sz="2400" b="1" i="1" dirty="0"/>
              <a:t>If </a:t>
            </a:r>
            <a:r>
              <a:rPr lang="en-US" sz="2400" b="1" i="1" dirty="0" smtClean="0"/>
              <a:t>Program C </a:t>
            </a:r>
            <a:r>
              <a:rPr lang="en-US" sz="2400" b="1" i="1" dirty="0"/>
              <a:t>is adopted, 400 people will die</a:t>
            </a:r>
            <a:r>
              <a:rPr lang="en-US" sz="2400" i="1" dirty="0"/>
              <a:t>. If </a:t>
            </a:r>
            <a:r>
              <a:rPr lang="en-US" sz="2400" b="1" i="1" dirty="0"/>
              <a:t>Program D is adopted,</a:t>
            </a:r>
            <a:r>
              <a:rPr lang="en-US" sz="2400" i="1" dirty="0"/>
              <a:t> </a:t>
            </a:r>
            <a:r>
              <a:rPr lang="en-US" sz="2400" i="1" dirty="0" smtClean="0"/>
              <a:t>there is </a:t>
            </a:r>
            <a:r>
              <a:rPr lang="en-US" sz="2400" i="1" dirty="0"/>
              <a:t>1/3 probability that nobody will die and 2/3 probability that </a:t>
            </a:r>
            <a:r>
              <a:rPr lang="en-US" sz="2400" i="1" dirty="0" smtClean="0"/>
              <a:t>600 people </a:t>
            </a:r>
            <a:r>
              <a:rPr lang="en-US" sz="2400" i="1" dirty="0"/>
              <a:t>will die. Which of the two programs would you favor?"</a:t>
            </a:r>
          </a:p>
        </p:txBody>
      </p:sp>
      <p:sp>
        <p:nvSpPr>
          <p:cNvPr id="6" name="Rectangle 5"/>
          <p:cNvSpPr/>
          <p:nvPr/>
        </p:nvSpPr>
        <p:spPr>
          <a:xfrm>
            <a:off x="311727" y="5029200"/>
            <a:ext cx="8444345"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a:r>
              <a:rPr lang="en-US" sz="2400" dirty="0"/>
              <a:t>This time only </a:t>
            </a:r>
            <a:r>
              <a:rPr lang="en-US" sz="2400" b="1" dirty="0"/>
              <a:t>22 percent chose program C, </a:t>
            </a:r>
            <a:r>
              <a:rPr lang="en-US" sz="2400" dirty="0"/>
              <a:t>which is the </a:t>
            </a:r>
            <a:r>
              <a:rPr lang="en-US" sz="2400" dirty="0" smtClean="0"/>
              <a:t>same as </a:t>
            </a:r>
            <a:r>
              <a:rPr lang="en-US" sz="2400" dirty="0"/>
              <a:t>program A</a:t>
            </a:r>
            <a:r>
              <a:rPr lang="en-US" sz="2400" dirty="0" smtClean="0"/>
              <a:t>. </a:t>
            </a:r>
            <a:r>
              <a:rPr lang="en-US" sz="2400" b="1" dirty="0" smtClean="0"/>
              <a:t>Seventy-eight </a:t>
            </a:r>
            <a:r>
              <a:rPr lang="en-US" sz="2400" b="1" dirty="0"/>
              <a:t>percent chose program D</a:t>
            </a:r>
            <a:r>
              <a:rPr lang="en-US" sz="2400" dirty="0"/>
              <a:t>, which </a:t>
            </a:r>
            <a:r>
              <a:rPr lang="en-US" sz="2400" dirty="0" smtClean="0"/>
              <a:t>is identical </a:t>
            </a:r>
            <a:r>
              <a:rPr lang="en-US" sz="2400" dirty="0"/>
              <a:t>to program B.</a:t>
            </a:r>
          </a:p>
        </p:txBody>
      </p:sp>
      <p:sp>
        <p:nvSpPr>
          <p:cNvPr id="10" name="Title 9"/>
          <p:cNvSpPr>
            <a:spLocks noGrp="1"/>
          </p:cNvSpPr>
          <p:nvPr>
            <p:ph type="title"/>
          </p:nvPr>
        </p:nvSpPr>
        <p:spPr/>
        <p:txBody>
          <a:bodyPr>
            <a:normAutofit fontScale="90000"/>
          </a:bodyPr>
          <a:lstStyle/>
          <a:p>
            <a:r>
              <a:rPr lang="en-US" dirty="0"/>
              <a:t>Effect of Information on Risk Assessments (</a:t>
            </a:r>
            <a:r>
              <a:rPr lang="en-US" dirty="0">
                <a:solidFill>
                  <a:schemeClr val="tx1"/>
                </a:solidFill>
              </a:rPr>
              <a:t>Example</a:t>
            </a:r>
            <a:r>
              <a:rPr lang="en-US" dirty="0"/>
              <a:t>)</a:t>
            </a:r>
          </a:p>
        </p:txBody>
      </p:sp>
      <p:sp>
        <p:nvSpPr>
          <p:cNvPr id="2" name="Date Placeholder 1"/>
          <p:cNvSpPr>
            <a:spLocks noGrp="1"/>
          </p:cNvSpPr>
          <p:nvPr>
            <p:ph type="dt" sz="half" idx="10"/>
          </p:nvPr>
        </p:nvSpPr>
        <p:spPr/>
        <p:txBody>
          <a:bodyPr/>
          <a:lstStyle/>
          <a:p>
            <a:r>
              <a:rPr lang="en-US" dirty="0" smtClean="0"/>
              <a:t>UAE University</a:t>
            </a:r>
            <a:endParaRPr lang="en-US" dirty="0"/>
          </a:p>
        </p:txBody>
      </p:sp>
      <p:sp>
        <p:nvSpPr>
          <p:cNvPr id="8" name="Footer Placeholder 7"/>
          <p:cNvSpPr>
            <a:spLocks noGrp="1"/>
          </p:cNvSpPr>
          <p:nvPr>
            <p:ph type="ftr" sz="quarter" idx="11"/>
          </p:nvPr>
        </p:nvSpPr>
        <p:spPr/>
        <p:txBody>
          <a:bodyPr/>
          <a:lstStyle/>
          <a:p>
            <a:r>
              <a:rPr lang="en-US" dirty="0" smtClean="0"/>
              <a:t>Dr. Mohammad O. Hamdan, ME Dept.</a:t>
            </a:r>
            <a:endParaRPr lang="en-US" dirty="0"/>
          </a:p>
        </p:txBody>
      </p:sp>
      <p:sp>
        <p:nvSpPr>
          <p:cNvPr id="9" name="Slide Number Placeholder 8"/>
          <p:cNvSpPr>
            <a:spLocks noGrp="1"/>
          </p:cNvSpPr>
          <p:nvPr>
            <p:ph type="sldNum" sz="quarter" idx="12"/>
          </p:nvPr>
        </p:nvSpPr>
        <p:spPr/>
        <p:txBody>
          <a:bodyPr/>
          <a:lstStyle/>
          <a:p>
            <a:fld id="{D4BCD771-BEAD-4457-ADA0-B7854BEA6120}" type="slidenum">
              <a:rPr lang="en-US" smtClean="0"/>
              <a:t>17</a:t>
            </a:fld>
            <a:endParaRPr lang="en-US" dirty="0"/>
          </a:p>
        </p:txBody>
      </p:sp>
    </p:spTree>
    <p:extLst>
      <p:ext uri="{BB962C8B-B14F-4D97-AF65-F5344CB8AC3E}">
        <p14:creationId xmlns:p14="http://schemas.microsoft.com/office/powerpoint/2010/main" val="14572560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fontScale="90000"/>
          </a:bodyPr>
          <a:lstStyle/>
          <a:p>
            <a:r>
              <a:rPr lang="en-US" dirty="0"/>
              <a:t>Effect of Information on Risk Assessments (</a:t>
            </a:r>
            <a:r>
              <a:rPr lang="en-US" dirty="0">
                <a:solidFill>
                  <a:schemeClr val="tx1"/>
                </a:solidFill>
              </a:rPr>
              <a:t>Example</a:t>
            </a:r>
            <a:r>
              <a:rPr lang="en-US" dirty="0"/>
              <a:t>)</a:t>
            </a:r>
          </a:p>
        </p:txBody>
      </p:sp>
      <p:sp>
        <p:nvSpPr>
          <p:cNvPr id="11" name="Content Placeholder 10"/>
          <p:cNvSpPr>
            <a:spLocks noGrp="1"/>
          </p:cNvSpPr>
          <p:nvPr>
            <p:ph idx="1"/>
          </p:nvPr>
        </p:nvSpPr>
        <p:spPr/>
        <p:txBody>
          <a:bodyPr>
            <a:normAutofit fontScale="92500" lnSpcReduction="20000"/>
          </a:bodyPr>
          <a:lstStyle/>
          <a:p>
            <a:r>
              <a:rPr lang="en-US" b="1" i="1" u="sng" dirty="0"/>
              <a:t>One conclusion that we draw from the experiment </a:t>
            </a:r>
            <a:r>
              <a:rPr lang="en-US" dirty="0"/>
              <a:t>is that options perceived as </a:t>
            </a:r>
            <a:r>
              <a:rPr lang="en-US" b="1" dirty="0">
                <a:solidFill>
                  <a:srgbClr val="FFFF00"/>
                </a:solidFill>
              </a:rPr>
              <a:t>yielding firm gains </a:t>
            </a:r>
            <a:r>
              <a:rPr lang="en-US" dirty="0"/>
              <a:t>will tend to be preferred over those from which gains are perceived as risky or only </a:t>
            </a:r>
            <a:r>
              <a:rPr lang="en-US" dirty="0" smtClean="0"/>
              <a:t>probable.</a:t>
            </a:r>
          </a:p>
          <a:p>
            <a:endParaRPr lang="en-US" dirty="0" smtClean="0"/>
          </a:p>
          <a:p>
            <a:r>
              <a:rPr lang="en-US" b="1" i="1" u="sng" dirty="0" smtClean="0"/>
              <a:t>A </a:t>
            </a:r>
            <a:r>
              <a:rPr lang="en-US" b="1" i="1" u="sng" dirty="0"/>
              <a:t>second conclusion </a:t>
            </a:r>
            <a:r>
              <a:rPr lang="en-US" dirty="0"/>
              <a:t>is that options emphasizing </a:t>
            </a:r>
            <a:r>
              <a:rPr lang="en-US" b="1" dirty="0">
                <a:solidFill>
                  <a:srgbClr val="FFFF00"/>
                </a:solidFill>
              </a:rPr>
              <a:t>firm losses will tend to be avoided </a:t>
            </a:r>
            <a:r>
              <a:rPr lang="en-US" dirty="0"/>
              <a:t>in favor of those with chances of success that are perceived as probable. In short, </a:t>
            </a:r>
            <a:r>
              <a:rPr lang="en-US" dirty="0">
                <a:solidFill>
                  <a:srgbClr val="FFFF00"/>
                </a:solidFill>
              </a:rPr>
              <a:t>people tend to be more willing to take risks to avoid perceived firm losses than they are to win only possible gains</a:t>
            </a:r>
            <a:r>
              <a:rPr lang="en-US" dirty="0" smtClean="0">
                <a:solidFill>
                  <a:srgbClr val="FFFF00"/>
                </a:solidFill>
              </a:rPr>
              <a:t>.</a:t>
            </a:r>
            <a:endParaRPr lang="en-US" dirty="0">
              <a:solidFill>
                <a:srgbClr val="FFFF00"/>
              </a:solidFill>
            </a:endParaRPr>
          </a:p>
        </p:txBody>
      </p:sp>
      <p:sp>
        <p:nvSpPr>
          <p:cNvPr id="2" name="Date Placeholder 1"/>
          <p:cNvSpPr>
            <a:spLocks noGrp="1"/>
          </p:cNvSpPr>
          <p:nvPr>
            <p:ph type="dt" sz="half" idx="10"/>
          </p:nvPr>
        </p:nvSpPr>
        <p:spPr/>
        <p:txBody>
          <a:bodyPr/>
          <a:lstStyle/>
          <a:p>
            <a:r>
              <a:rPr lang="en-US" dirty="0" smtClean="0"/>
              <a:t>UAE University</a:t>
            </a:r>
            <a:endParaRPr lang="en-US" dirty="0"/>
          </a:p>
        </p:txBody>
      </p:sp>
      <p:sp>
        <p:nvSpPr>
          <p:cNvPr id="8" name="Footer Placeholder 7"/>
          <p:cNvSpPr>
            <a:spLocks noGrp="1"/>
          </p:cNvSpPr>
          <p:nvPr>
            <p:ph type="ftr" sz="quarter" idx="11"/>
          </p:nvPr>
        </p:nvSpPr>
        <p:spPr/>
        <p:txBody>
          <a:bodyPr/>
          <a:lstStyle/>
          <a:p>
            <a:r>
              <a:rPr lang="en-US" dirty="0" smtClean="0"/>
              <a:t>Dr. Mohammad O. Hamdan, ME Dept.</a:t>
            </a:r>
            <a:endParaRPr lang="en-US" dirty="0"/>
          </a:p>
        </p:txBody>
      </p:sp>
      <p:sp>
        <p:nvSpPr>
          <p:cNvPr id="9" name="Slide Number Placeholder 8"/>
          <p:cNvSpPr>
            <a:spLocks noGrp="1"/>
          </p:cNvSpPr>
          <p:nvPr>
            <p:ph type="sldNum" sz="quarter" idx="12"/>
          </p:nvPr>
        </p:nvSpPr>
        <p:spPr/>
        <p:txBody>
          <a:bodyPr/>
          <a:lstStyle/>
          <a:p>
            <a:fld id="{D4BCD771-BEAD-4457-ADA0-B7854BEA6120}" type="slidenum">
              <a:rPr lang="en-US" smtClean="0"/>
              <a:t>18</a:t>
            </a:fld>
            <a:endParaRPr lang="en-US" dirty="0"/>
          </a:p>
        </p:txBody>
      </p:sp>
    </p:spTree>
    <p:extLst>
      <p:ext uri="{BB962C8B-B14F-4D97-AF65-F5344CB8AC3E}">
        <p14:creationId xmlns:p14="http://schemas.microsoft.com/office/powerpoint/2010/main" val="19500214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dirty="0"/>
              <a:t>Job-Related </a:t>
            </a:r>
            <a:r>
              <a:rPr lang="en-US" dirty="0" smtClean="0"/>
              <a:t>Risks</a:t>
            </a:r>
            <a:endParaRPr lang="en-US" dirty="0"/>
          </a:p>
        </p:txBody>
      </p:sp>
      <p:sp>
        <p:nvSpPr>
          <p:cNvPr id="9" name="Content Placeholder 8"/>
          <p:cNvSpPr>
            <a:spLocks noGrp="1"/>
          </p:cNvSpPr>
          <p:nvPr>
            <p:ph idx="1"/>
          </p:nvPr>
        </p:nvSpPr>
        <p:spPr/>
        <p:txBody>
          <a:bodyPr>
            <a:normAutofit fontScale="77500" lnSpcReduction="20000"/>
          </a:bodyPr>
          <a:lstStyle/>
          <a:p>
            <a:r>
              <a:rPr lang="en-US" dirty="0"/>
              <a:t>Often employees have little choice other than to stick with what is for them the only available job to do, as they are told. </a:t>
            </a:r>
            <a:r>
              <a:rPr lang="en-US" dirty="0" smtClean="0"/>
              <a:t>What </a:t>
            </a:r>
            <a:r>
              <a:rPr lang="en-US" dirty="0"/>
              <a:t>they are often not told about is their exposure to toxic substances and other dangers that cannot readily be seen, smelled, heard, or otherwise sensed</a:t>
            </a:r>
            <a:r>
              <a:rPr lang="en-US" dirty="0" smtClean="0"/>
              <a:t>.</a:t>
            </a:r>
          </a:p>
          <a:p>
            <a:endParaRPr lang="en-US" dirty="0" smtClean="0"/>
          </a:p>
          <a:p>
            <a:pPr algn="just"/>
            <a:r>
              <a:rPr lang="en-US" dirty="0">
                <a:solidFill>
                  <a:srgbClr val="FFFF00"/>
                </a:solidFill>
              </a:rPr>
              <a:t>Unions</a:t>
            </a:r>
            <a:r>
              <a:rPr lang="en-US" dirty="0">
                <a:solidFill>
                  <a:schemeClr val="accent2"/>
                </a:solidFill>
              </a:rPr>
              <a:t> and </a:t>
            </a:r>
            <a:r>
              <a:rPr lang="en-US" dirty="0">
                <a:solidFill>
                  <a:srgbClr val="FFFF00"/>
                </a:solidFill>
              </a:rPr>
              <a:t>occupational health and safety regulations </a:t>
            </a:r>
            <a:r>
              <a:rPr lang="en-US" dirty="0">
                <a:solidFill>
                  <a:schemeClr val="accent2"/>
                </a:solidFill>
              </a:rPr>
              <a:t>(such as right-to-know rules regarding toxics) can correct the worst </a:t>
            </a:r>
            <a:r>
              <a:rPr lang="en-US" dirty="0" smtClean="0">
                <a:solidFill>
                  <a:schemeClr val="accent2"/>
                </a:solidFill>
              </a:rPr>
              <a:t>situations</a:t>
            </a:r>
            <a:r>
              <a:rPr lang="en-US" dirty="0" smtClean="0">
                <a:solidFill>
                  <a:srgbClr val="FF0000"/>
                </a:solidFill>
              </a:rPr>
              <a:t>. </a:t>
            </a:r>
            <a:r>
              <a:rPr lang="en-US" dirty="0" smtClean="0"/>
              <a:t>But </a:t>
            </a:r>
            <a:r>
              <a:rPr lang="en-US" dirty="0"/>
              <a:t>standards regulating conditions in the workplace (its air quality, for instance) are generally still far below those that regulate conditions in our general (public) environment</a:t>
            </a:r>
            <a:r>
              <a:rPr lang="en-US" dirty="0" smtClean="0"/>
              <a:t>.</a:t>
            </a:r>
            <a:endParaRPr lang="en-US" dirty="0"/>
          </a:p>
        </p:txBody>
      </p:sp>
      <p:sp>
        <p:nvSpPr>
          <p:cNvPr id="5" name="Date Placeholder 4"/>
          <p:cNvSpPr>
            <a:spLocks noGrp="1"/>
          </p:cNvSpPr>
          <p:nvPr>
            <p:ph type="dt" sz="half" idx="10"/>
          </p:nvPr>
        </p:nvSpPr>
        <p:spPr/>
        <p:txBody>
          <a:bodyPr/>
          <a:lstStyle/>
          <a:p>
            <a:r>
              <a:rPr lang="en-US" dirty="0" smtClean="0"/>
              <a:t>UAE University</a:t>
            </a:r>
            <a:endParaRPr lang="en-US" dirty="0"/>
          </a:p>
        </p:txBody>
      </p:sp>
      <p:sp>
        <p:nvSpPr>
          <p:cNvPr id="6" name="Footer Placeholder 5"/>
          <p:cNvSpPr>
            <a:spLocks noGrp="1"/>
          </p:cNvSpPr>
          <p:nvPr>
            <p:ph type="ftr" sz="quarter" idx="11"/>
          </p:nvPr>
        </p:nvSpPr>
        <p:spPr/>
        <p:txBody>
          <a:bodyPr/>
          <a:lstStyle/>
          <a:p>
            <a:r>
              <a:rPr lang="en-US" dirty="0" smtClean="0"/>
              <a:t>Dr. Mohammad O. Hamdan, ME Dept.</a:t>
            </a:r>
            <a:endParaRPr lang="en-US" dirty="0"/>
          </a:p>
        </p:txBody>
      </p:sp>
      <p:sp>
        <p:nvSpPr>
          <p:cNvPr id="7" name="Slide Number Placeholder 6"/>
          <p:cNvSpPr>
            <a:spLocks noGrp="1"/>
          </p:cNvSpPr>
          <p:nvPr>
            <p:ph type="sldNum" sz="quarter" idx="12"/>
          </p:nvPr>
        </p:nvSpPr>
        <p:spPr/>
        <p:txBody>
          <a:bodyPr/>
          <a:lstStyle/>
          <a:p>
            <a:fld id="{D4BCD771-BEAD-4457-ADA0-B7854BEA6120}" type="slidenum">
              <a:rPr lang="en-US" smtClean="0"/>
              <a:t>19</a:t>
            </a:fld>
            <a:endParaRPr lang="en-US" dirty="0"/>
          </a:p>
        </p:txBody>
      </p:sp>
    </p:spTree>
    <p:extLst>
      <p:ext uri="{BB962C8B-B14F-4D97-AF65-F5344CB8AC3E}">
        <p14:creationId xmlns:p14="http://schemas.microsoft.com/office/powerpoint/2010/main" val="42437450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Course Learning Outcomes</a:t>
            </a:r>
          </a:p>
        </p:txBody>
      </p:sp>
      <p:sp>
        <p:nvSpPr>
          <p:cNvPr id="3" name="Content Placeholder 2"/>
          <p:cNvSpPr>
            <a:spLocks noGrp="1"/>
          </p:cNvSpPr>
          <p:nvPr>
            <p:ph idx="1"/>
          </p:nvPr>
        </p:nvSpPr>
        <p:spPr/>
        <p:txBody>
          <a:bodyPr>
            <a:normAutofit/>
          </a:bodyPr>
          <a:lstStyle/>
          <a:p>
            <a:pPr lvl="0"/>
            <a:r>
              <a:rPr lang="en-US" sz="2800" dirty="0"/>
              <a:t>Identify ethical and professional issues pertaining to personal integrity, and professional conduct pertaining to the society and the environment [</a:t>
            </a:r>
            <a:r>
              <a:rPr lang="en-US" sz="2800" dirty="0">
                <a:solidFill>
                  <a:srgbClr val="FFFF00"/>
                </a:solidFill>
              </a:rPr>
              <a:t>f</a:t>
            </a:r>
            <a:r>
              <a:rPr lang="en-US" sz="2800" dirty="0"/>
              <a:t>]. </a:t>
            </a:r>
          </a:p>
          <a:p>
            <a:pPr lvl="0"/>
            <a:endParaRPr lang="en-US" sz="2800" dirty="0" smtClean="0"/>
          </a:p>
          <a:p>
            <a:pPr lvl="0"/>
            <a:r>
              <a:rPr lang="en-US" sz="2800" dirty="0" smtClean="0"/>
              <a:t>Apply </a:t>
            </a:r>
            <a:r>
              <a:rPr lang="en-US" sz="2800" dirty="0"/>
              <a:t>reasoning to ethically based discriminating decisions taking into account their subsequent legal implications and liabilities [</a:t>
            </a:r>
            <a:r>
              <a:rPr lang="en-US" sz="2800" dirty="0">
                <a:solidFill>
                  <a:srgbClr val="FFFF00"/>
                </a:solidFill>
              </a:rPr>
              <a:t>f</a:t>
            </a:r>
            <a:r>
              <a:rPr lang="en-US" sz="2800" dirty="0"/>
              <a:t>, </a:t>
            </a:r>
            <a:r>
              <a:rPr lang="en-US" sz="2800" dirty="0">
                <a:solidFill>
                  <a:srgbClr val="FFFF00"/>
                </a:solidFill>
              </a:rPr>
              <a:t>d</a:t>
            </a:r>
            <a:r>
              <a:rPr lang="en-US" sz="2800" dirty="0" smtClean="0"/>
              <a:t>].</a:t>
            </a:r>
            <a:endParaRPr lang="en-US" sz="2800" dirty="0"/>
          </a:p>
        </p:txBody>
      </p:sp>
      <p:sp>
        <p:nvSpPr>
          <p:cNvPr id="4" name="Date Placeholder 3"/>
          <p:cNvSpPr>
            <a:spLocks noGrp="1"/>
          </p:cNvSpPr>
          <p:nvPr>
            <p:ph type="dt" sz="half" idx="10"/>
          </p:nvPr>
        </p:nvSpPr>
        <p:spPr/>
        <p:txBody>
          <a:bodyPr/>
          <a:lstStyle/>
          <a:p>
            <a:r>
              <a:rPr lang="en-US" dirty="0" smtClean="0"/>
              <a:t>UAE University</a:t>
            </a:r>
            <a:endParaRPr lang="en-US" dirty="0"/>
          </a:p>
        </p:txBody>
      </p:sp>
      <p:sp>
        <p:nvSpPr>
          <p:cNvPr id="5" name="Footer Placeholder 4"/>
          <p:cNvSpPr>
            <a:spLocks noGrp="1"/>
          </p:cNvSpPr>
          <p:nvPr>
            <p:ph type="ftr" sz="quarter" idx="11"/>
          </p:nvPr>
        </p:nvSpPr>
        <p:spPr/>
        <p:txBody>
          <a:bodyPr/>
          <a:lstStyle/>
          <a:p>
            <a:r>
              <a:rPr lang="en-US" dirty="0" smtClean="0"/>
              <a:t>Dr. Mohammad O. Hamdan, ME Dept.</a:t>
            </a:r>
            <a:endParaRPr lang="en-US" dirty="0"/>
          </a:p>
        </p:txBody>
      </p:sp>
      <p:sp>
        <p:nvSpPr>
          <p:cNvPr id="6" name="Slide Number Placeholder 5"/>
          <p:cNvSpPr>
            <a:spLocks noGrp="1"/>
          </p:cNvSpPr>
          <p:nvPr>
            <p:ph type="sldNum" sz="quarter" idx="12"/>
          </p:nvPr>
        </p:nvSpPr>
        <p:spPr/>
        <p:txBody>
          <a:bodyPr/>
          <a:lstStyle/>
          <a:p>
            <a:fld id="{D4BCD771-BEAD-4457-ADA0-B7854BEA6120}" type="slidenum">
              <a:rPr lang="en-US" smtClean="0"/>
              <a:pPr/>
              <a:t>2</a:t>
            </a:fld>
            <a:endParaRPr lang="en-US" dirty="0"/>
          </a:p>
        </p:txBody>
      </p:sp>
    </p:spTree>
    <p:extLst>
      <p:ext uri="{BB962C8B-B14F-4D97-AF65-F5344CB8AC3E}">
        <p14:creationId xmlns:p14="http://schemas.microsoft.com/office/powerpoint/2010/main" val="17682643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r>
              <a:rPr lang="en-US" dirty="0"/>
              <a:t>Magnitude and </a:t>
            </a:r>
            <a:r>
              <a:rPr lang="en-US" dirty="0" smtClean="0"/>
              <a:t>Proximity</a:t>
            </a:r>
            <a:endParaRPr lang="en-US" dirty="0"/>
          </a:p>
        </p:txBody>
      </p:sp>
      <p:sp>
        <p:nvSpPr>
          <p:cNvPr id="10" name="Content Placeholder 9"/>
          <p:cNvSpPr>
            <a:spLocks noGrp="1"/>
          </p:cNvSpPr>
          <p:nvPr>
            <p:ph idx="1"/>
          </p:nvPr>
        </p:nvSpPr>
        <p:spPr/>
        <p:txBody>
          <a:bodyPr>
            <a:normAutofit fontScale="85000" lnSpcReduction="20000"/>
          </a:bodyPr>
          <a:lstStyle/>
          <a:p>
            <a:r>
              <a:rPr lang="en-US" sz="3300" dirty="0"/>
              <a:t>A future risk is easily dismissed by various rationalizations </a:t>
            </a:r>
            <a:r>
              <a:rPr lang="en-US" sz="3300" dirty="0" smtClean="0"/>
              <a:t>including:</a:t>
            </a:r>
            <a:endParaRPr lang="en-US" sz="3300" dirty="0"/>
          </a:p>
          <a:p>
            <a:pPr marL="1191006" lvl="2" indent="-514350">
              <a:buFont typeface="+mj-lt"/>
              <a:buAutoNum type="arabicPeriod"/>
            </a:pPr>
            <a:r>
              <a:rPr lang="en-US" sz="2800" dirty="0"/>
              <a:t>The attitude of "out of sight, out of mind," </a:t>
            </a:r>
          </a:p>
          <a:p>
            <a:pPr marL="1191006" lvl="2" indent="-514350">
              <a:buFont typeface="+mj-lt"/>
              <a:buAutoNum type="arabicPeriod"/>
            </a:pPr>
            <a:r>
              <a:rPr lang="en-US" sz="2800" dirty="0" smtClean="0"/>
              <a:t>The </a:t>
            </a:r>
            <a:r>
              <a:rPr lang="en-US" sz="2800" dirty="0"/>
              <a:t>assumption that predictions for the future must be discounted by using lower probabilities</a:t>
            </a:r>
            <a:r>
              <a:rPr lang="en-US" sz="2800" dirty="0" smtClean="0"/>
              <a:t>.</a:t>
            </a:r>
          </a:p>
          <a:p>
            <a:pPr marL="1191006" lvl="2" indent="-514350">
              <a:buFont typeface="+mj-lt"/>
              <a:buAutoNum type="arabicPeriod"/>
            </a:pPr>
            <a:r>
              <a:rPr lang="en-US" sz="2800" dirty="0" smtClean="0"/>
              <a:t>The belief that a countermeasure will be found in time.</a:t>
            </a:r>
          </a:p>
          <a:p>
            <a:pPr algn="just"/>
            <a:endParaRPr lang="en-US" b="1" i="1" dirty="0" smtClean="0"/>
          </a:p>
          <a:p>
            <a:pPr algn="just"/>
            <a:r>
              <a:rPr lang="en-US" sz="3300" dirty="0" smtClean="0">
                <a:solidFill>
                  <a:srgbClr val="FFFF00"/>
                </a:solidFill>
              </a:rPr>
              <a:t>Engineers </a:t>
            </a:r>
            <a:r>
              <a:rPr lang="en-US" sz="3300" dirty="0">
                <a:solidFill>
                  <a:srgbClr val="FFFF00"/>
                </a:solidFill>
              </a:rPr>
              <a:t>face two problems with public conceptions of </a:t>
            </a:r>
            <a:r>
              <a:rPr lang="en-US" sz="3300" dirty="0" smtClean="0">
                <a:solidFill>
                  <a:srgbClr val="FFFF00"/>
                </a:solidFill>
              </a:rPr>
              <a:t>safety</a:t>
            </a:r>
            <a:r>
              <a:rPr lang="en-US" sz="3300" dirty="0" smtClean="0"/>
              <a:t>. On one </a:t>
            </a:r>
            <a:r>
              <a:rPr lang="en-US" sz="3300" dirty="0"/>
              <a:t>hand, </a:t>
            </a:r>
            <a:r>
              <a:rPr lang="en-US" sz="3300" dirty="0">
                <a:solidFill>
                  <a:srgbClr val="00B0F0"/>
                </a:solidFill>
              </a:rPr>
              <a:t>there is the overly optimistic attitude that things that are familiar, that have not hurt us before</a:t>
            </a:r>
            <a:r>
              <a:rPr lang="en-US" sz="3300" dirty="0"/>
              <a:t>, and </a:t>
            </a:r>
            <a:r>
              <a:rPr lang="en-US" sz="3300" dirty="0">
                <a:solidFill>
                  <a:schemeClr val="accent1">
                    <a:lumMod val="40000"/>
                    <a:lumOff val="60000"/>
                  </a:schemeClr>
                </a:solidFill>
              </a:rPr>
              <a:t>over which we have some control, present no real risks</a:t>
            </a:r>
            <a:r>
              <a:rPr lang="en-US" sz="3300" dirty="0"/>
              <a:t>.</a:t>
            </a:r>
          </a:p>
          <a:p>
            <a:endParaRPr lang="en-US" dirty="0"/>
          </a:p>
        </p:txBody>
      </p:sp>
      <p:sp>
        <p:nvSpPr>
          <p:cNvPr id="6" name="Date Placeholder 5"/>
          <p:cNvSpPr>
            <a:spLocks noGrp="1"/>
          </p:cNvSpPr>
          <p:nvPr>
            <p:ph type="dt" sz="half" idx="10"/>
          </p:nvPr>
        </p:nvSpPr>
        <p:spPr/>
        <p:txBody>
          <a:bodyPr/>
          <a:lstStyle/>
          <a:p>
            <a:r>
              <a:rPr lang="en-US" dirty="0" smtClean="0"/>
              <a:t>UAE University</a:t>
            </a:r>
            <a:endParaRPr lang="en-US" dirty="0"/>
          </a:p>
        </p:txBody>
      </p:sp>
      <p:sp>
        <p:nvSpPr>
          <p:cNvPr id="7" name="Footer Placeholder 6"/>
          <p:cNvSpPr>
            <a:spLocks noGrp="1"/>
          </p:cNvSpPr>
          <p:nvPr>
            <p:ph type="ftr" sz="quarter" idx="11"/>
          </p:nvPr>
        </p:nvSpPr>
        <p:spPr/>
        <p:txBody>
          <a:bodyPr/>
          <a:lstStyle/>
          <a:p>
            <a:r>
              <a:rPr lang="en-US" dirty="0" smtClean="0"/>
              <a:t>Dr. Mohammad O. Hamdan, ME Dept.</a:t>
            </a:r>
            <a:endParaRPr lang="en-US" dirty="0"/>
          </a:p>
        </p:txBody>
      </p:sp>
      <p:sp>
        <p:nvSpPr>
          <p:cNvPr id="8" name="Slide Number Placeholder 7"/>
          <p:cNvSpPr>
            <a:spLocks noGrp="1"/>
          </p:cNvSpPr>
          <p:nvPr>
            <p:ph type="sldNum" sz="quarter" idx="12"/>
          </p:nvPr>
        </p:nvSpPr>
        <p:spPr/>
        <p:txBody>
          <a:bodyPr/>
          <a:lstStyle/>
          <a:p>
            <a:fld id="{D4BCD771-BEAD-4457-ADA0-B7854BEA6120}" type="slidenum">
              <a:rPr lang="en-US" smtClean="0"/>
              <a:t>20</a:t>
            </a:fld>
            <a:endParaRPr lang="en-US" dirty="0"/>
          </a:p>
        </p:txBody>
      </p:sp>
    </p:spTree>
    <p:extLst>
      <p:ext uri="{BB962C8B-B14F-4D97-AF65-F5344CB8AC3E}">
        <p14:creationId xmlns:p14="http://schemas.microsoft.com/office/powerpoint/2010/main" val="12093298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dirty="0" smtClean="0"/>
              <a:t>Assessing and Reducing Risk</a:t>
            </a:r>
            <a:endParaRPr lang="en-US" dirty="0"/>
          </a:p>
        </p:txBody>
      </p:sp>
      <p:sp>
        <p:nvSpPr>
          <p:cNvPr id="9" name="Content Placeholder 8"/>
          <p:cNvSpPr>
            <a:spLocks noGrp="1"/>
          </p:cNvSpPr>
          <p:nvPr>
            <p:ph idx="1"/>
          </p:nvPr>
        </p:nvSpPr>
        <p:spPr/>
        <p:txBody>
          <a:bodyPr>
            <a:normAutofit/>
          </a:bodyPr>
          <a:lstStyle/>
          <a:p>
            <a:r>
              <a:rPr lang="en-US" sz="3600" dirty="0"/>
              <a:t>Any improvement in safety as it relates to an engineered product is often accompanied by an increase in the cost of that product</a:t>
            </a:r>
            <a:r>
              <a:rPr lang="en-US" sz="3600" dirty="0" smtClean="0"/>
              <a:t>.</a:t>
            </a:r>
          </a:p>
          <a:p>
            <a:endParaRPr lang="en-US" sz="3600" dirty="0" smtClean="0"/>
          </a:p>
          <a:p>
            <a:r>
              <a:rPr lang="en-US" sz="3600" dirty="0"/>
              <a:t>Product Cost = </a:t>
            </a:r>
            <a:r>
              <a:rPr lang="en-US" sz="3600" b="1" dirty="0"/>
              <a:t>Primary</a:t>
            </a:r>
            <a:r>
              <a:rPr lang="en-US" sz="3600" dirty="0"/>
              <a:t> </a:t>
            </a:r>
            <a:r>
              <a:rPr lang="en-US" sz="3600" dirty="0" smtClean="0"/>
              <a:t>+ </a:t>
            </a:r>
            <a:r>
              <a:rPr lang="en-US" sz="3600" b="1" dirty="0"/>
              <a:t>Secondary</a:t>
            </a:r>
          </a:p>
          <a:p>
            <a:r>
              <a:rPr lang="en-US" sz="3600" dirty="0" smtClean="0"/>
              <a:t>The </a:t>
            </a:r>
            <a:r>
              <a:rPr lang="en-US" sz="3600" dirty="0" smtClean="0">
                <a:solidFill>
                  <a:srgbClr val="FFFF00"/>
                </a:solidFill>
              </a:rPr>
              <a:t>Primary Cost </a:t>
            </a:r>
            <a:r>
              <a:rPr lang="en-US" sz="3600" dirty="0" smtClean="0"/>
              <a:t>represents the manufacturing cost.</a:t>
            </a:r>
          </a:p>
        </p:txBody>
      </p:sp>
      <p:sp>
        <p:nvSpPr>
          <p:cNvPr id="5" name="Date Placeholder 4"/>
          <p:cNvSpPr>
            <a:spLocks noGrp="1"/>
          </p:cNvSpPr>
          <p:nvPr>
            <p:ph type="dt" sz="half" idx="10"/>
          </p:nvPr>
        </p:nvSpPr>
        <p:spPr/>
        <p:txBody>
          <a:bodyPr/>
          <a:lstStyle/>
          <a:p>
            <a:r>
              <a:rPr lang="en-US" dirty="0" smtClean="0"/>
              <a:t>UAE University</a:t>
            </a:r>
            <a:endParaRPr lang="en-US" dirty="0"/>
          </a:p>
        </p:txBody>
      </p:sp>
      <p:sp>
        <p:nvSpPr>
          <p:cNvPr id="6" name="Footer Placeholder 5"/>
          <p:cNvSpPr>
            <a:spLocks noGrp="1"/>
          </p:cNvSpPr>
          <p:nvPr>
            <p:ph type="ftr" sz="quarter" idx="11"/>
          </p:nvPr>
        </p:nvSpPr>
        <p:spPr/>
        <p:txBody>
          <a:bodyPr/>
          <a:lstStyle/>
          <a:p>
            <a:r>
              <a:rPr lang="en-US" dirty="0" smtClean="0"/>
              <a:t>Dr. Mohammad O. Hamdan, ME Dept.</a:t>
            </a:r>
            <a:endParaRPr lang="en-US" dirty="0"/>
          </a:p>
        </p:txBody>
      </p:sp>
      <p:sp>
        <p:nvSpPr>
          <p:cNvPr id="7" name="Slide Number Placeholder 6"/>
          <p:cNvSpPr>
            <a:spLocks noGrp="1"/>
          </p:cNvSpPr>
          <p:nvPr>
            <p:ph type="sldNum" sz="quarter" idx="12"/>
          </p:nvPr>
        </p:nvSpPr>
        <p:spPr/>
        <p:txBody>
          <a:bodyPr/>
          <a:lstStyle/>
          <a:p>
            <a:fld id="{D4BCD771-BEAD-4457-ADA0-B7854BEA6120}" type="slidenum">
              <a:rPr lang="en-US" smtClean="0"/>
              <a:t>21</a:t>
            </a:fld>
            <a:endParaRPr lang="en-US" dirty="0"/>
          </a:p>
        </p:txBody>
      </p:sp>
    </p:spTree>
    <p:extLst>
      <p:ext uri="{BB962C8B-B14F-4D97-AF65-F5344CB8AC3E}">
        <p14:creationId xmlns:p14="http://schemas.microsoft.com/office/powerpoint/2010/main" val="34004579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dirty="0" smtClean="0"/>
              <a:t>Assessing and Reducing Risk</a:t>
            </a:r>
            <a:endParaRPr lang="en-US" dirty="0"/>
          </a:p>
        </p:txBody>
      </p:sp>
      <p:sp>
        <p:nvSpPr>
          <p:cNvPr id="9" name="Content Placeholder 8"/>
          <p:cNvSpPr>
            <a:spLocks noGrp="1"/>
          </p:cNvSpPr>
          <p:nvPr>
            <p:ph idx="1"/>
          </p:nvPr>
        </p:nvSpPr>
        <p:spPr/>
        <p:txBody>
          <a:bodyPr>
            <a:normAutofit/>
          </a:bodyPr>
          <a:lstStyle/>
          <a:p>
            <a:pPr algn="just"/>
            <a:r>
              <a:rPr lang="en-US" sz="3300" dirty="0" smtClean="0"/>
              <a:t>Hence, products includes </a:t>
            </a:r>
            <a:r>
              <a:rPr lang="en-US" sz="3300" i="1" dirty="0">
                <a:solidFill>
                  <a:srgbClr val="FFFF00"/>
                </a:solidFill>
              </a:rPr>
              <a:t>secondary costs </a:t>
            </a:r>
            <a:r>
              <a:rPr lang="en-US" sz="3300" dirty="0" smtClean="0"/>
              <a:t>which associated with:</a:t>
            </a:r>
            <a:endParaRPr lang="en-US" sz="3300" dirty="0"/>
          </a:p>
          <a:p>
            <a:pPr marL="1410462" lvl="3" indent="-514350" algn="just">
              <a:spcBef>
                <a:spcPts val="0"/>
              </a:spcBef>
              <a:buFont typeface="+mj-lt"/>
              <a:buAutoNum type="arabicPeriod"/>
            </a:pPr>
            <a:r>
              <a:rPr lang="en-US" sz="2800" dirty="0" smtClean="0"/>
              <a:t>Warranty </a:t>
            </a:r>
            <a:r>
              <a:rPr lang="en-US" sz="2800" dirty="0"/>
              <a:t>expenses</a:t>
            </a:r>
          </a:p>
          <a:p>
            <a:pPr marL="1410462" lvl="3" indent="-514350" algn="just">
              <a:spcBef>
                <a:spcPts val="0"/>
              </a:spcBef>
              <a:buFont typeface="+mj-lt"/>
              <a:buAutoNum type="arabicPeriod"/>
            </a:pPr>
            <a:r>
              <a:rPr lang="en-US" sz="2800" dirty="0" smtClean="0"/>
              <a:t>Loss </a:t>
            </a:r>
            <a:r>
              <a:rPr lang="en-US" sz="2800" dirty="0"/>
              <a:t>of customer goodwill and even loss of customers because of injuries sustained from the use of the product.</a:t>
            </a:r>
          </a:p>
          <a:p>
            <a:pPr marL="1410462" lvl="3" indent="-514350" algn="just">
              <a:spcBef>
                <a:spcPts val="0"/>
              </a:spcBef>
              <a:buFont typeface="+mj-lt"/>
              <a:buAutoNum type="arabicPeriod"/>
            </a:pPr>
            <a:r>
              <a:rPr lang="en-US" sz="2800" dirty="0" smtClean="0"/>
              <a:t>Lawsuit.</a:t>
            </a:r>
            <a:endParaRPr lang="en-US" sz="2800" dirty="0"/>
          </a:p>
          <a:p>
            <a:pPr marL="1410462" lvl="3" indent="-514350" algn="just">
              <a:spcBef>
                <a:spcPts val="0"/>
              </a:spcBef>
              <a:buFont typeface="+mj-lt"/>
              <a:buAutoNum type="arabicPeriod"/>
            </a:pPr>
            <a:r>
              <a:rPr lang="en-US" sz="2800" dirty="0" smtClean="0"/>
              <a:t>Possible </a:t>
            </a:r>
            <a:r>
              <a:rPr lang="en-US" sz="2800" dirty="0"/>
              <a:t>downtime in the manufacturing process, and so </a:t>
            </a:r>
            <a:r>
              <a:rPr lang="en-US" sz="2800" dirty="0" smtClean="0"/>
              <a:t>forth</a:t>
            </a:r>
            <a:r>
              <a:rPr lang="en-US" sz="3300" dirty="0"/>
              <a:t>.</a:t>
            </a:r>
            <a:endParaRPr lang="en-US" sz="2800" dirty="0" smtClean="0"/>
          </a:p>
        </p:txBody>
      </p:sp>
      <p:sp>
        <p:nvSpPr>
          <p:cNvPr id="5" name="Date Placeholder 4"/>
          <p:cNvSpPr>
            <a:spLocks noGrp="1"/>
          </p:cNvSpPr>
          <p:nvPr>
            <p:ph type="dt" sz="half" idx="10"/>
          </p:nvPr>
        </p:nvSpPr>
        <p:spPr/>
        <p:txBody>
          <a:bodyPr/>
          <a:lstStyle/>
          <a:p>
            <a:r>
              <a:rPr lang="en-US" dirty="0" smtClean="0"/>
              <a:t>UAE University</a:t>
            </a:r>
            <a:endParaRPr lang="en-US" dirty="0"/>
          </a:p>
        </p:txBody>
      </p:sp>
      <p:sp>
        <p:nvSpPr>
          <p:cNvPr id="6" name="Footer Placeholder 5"/>
          <p:cNvSpPr>
            <a:spLocks noGrp="1"/>
          </p:cNvSpPr>
          <p:nvPr>
            <p:ph type="ftr" sz="quarter" idx="11"/>
          </p:nvPr>
        </p:nvSpPr>
        <p:spPr/>
        <p:txBody>
          <a:bodyPr/>
          <a:lstStyle/>
          <a:p>
            <a:r>
              <a:rPr lang="en-US" dirty="0" smtClean="0"/>
              <a:t>Dr. Mohammad O. Hamdan, ME Dept.</a:t>
            </a:r>
            <a:endParaRPr lang="en-US" dirty="0"/>
          </a:p>
        </p:txBody>
      </p:sp>
      <p:sp>
        <p:nvSpPr>
          <p:cNvPr id="7" name="Slide Number Placeholder 6"/>
          <p:cNvSpPr>
            <a:spLocks noGrp="1"/>
          </p:cNvSpPr>
          <p:nvPr>
            <p:ph type="sldNum" sz="quarter" idx="12"/>
          </p:nvPr>
        </p:nvSpPr>
        <p:spPr/>
        <p:txBody>
          <a:bodyPr/>
          <a:lstStyle/>
          <a:p>
            <a:fld id="{D4BCD771-BEAD-4457-ADA0-B7854BEA6120}" type="slidenum">
              <a:rPr lang="en-US" smtClean="0"/>
              <a:t>22</a:t>
            </a:fld>
            <a:endParaRPr lang="en-US" dirty="0"/>
          </a:p>
        </p:txBody>
      </p:sp>
    </p:spTree>
    <p:extLst>
      <p:ext uri="{BB962C8B-B14F-4D97-AF65-F5344CB8AC3E}">
        <p14:creationId xmlns:p14="http://schemas.microsoft.com/office/powerpoint/2010/main" val="40455705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457200" y="675068"/>
            <a:ext cx="5486400" cy="5486400"/>
          </a:xfrm>
          <a:prstGeom prst="rect">
            <a:avLst/>
          </a:prstGeom>
          <a:noFill/>
          <a:ln w="9525">
            <a:noFill/>
            <a:miter lim="800000"/>
            <a:headEnd/>
            <a:tailEnd/>
          </a:ln>
        </p:spPr>
      </p:pic>
      <p:pic>
        <p:nvPicPr>
          <p:cNvPr id="3" name="Picture 4" descr="http://ts2.mm.bing.net/images/thumbnail.aspx?q=1309826038177&amp;id=195ff6d51cdff74d9ac722975ae88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2000250"/>
            <a:ext cx="2857500" cy="2857500"/>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r>
              <a:rPr lang="en-US" dirty="0" smtClean="0"/>
              <a:t>UAE University</a:t>
            </a:r>
            <a:endParaRPr lang="en-US" dirty="0"/>
          </a:p>
        </p:txBody>
      </p:sp>
      <p:sp>
        <p:nvSpPr>
          <p:cNvPr id="5" name="Footer Placeholder 4"/>
          <p:cNvSpPr>
            <a:spLocks noGrp="1"/>
          </p:cNvSpPr>
          <p:nvPr>
            <p:ph type="ftr" sz="quarter" idx="11"/>
          </p:nvPr>
        </p:nvSpPr>
        <p:spPr/>
        <p:txBody>
          <a:bodyPr/>
          <a:lstStyle/>
          <a:p>
            <a:r>
              <a:rPr lang="en-US" dirty="0" smtClean="0"/>
              <a:t>Dr. Mohammad O. Hamdan, ME Dept.</a:t>
            </a:r>
            <a:endParaRPr lang="en-US" dirty="0"/>
          </a:p>
        </p:txBody>
      </p:sp>
      <p:sp>
        <p:nvSpPr>
          <p:cNvPr id="6" name="Slide Number Placeholder 5"/>
          <p:cNvSpPr>
            <a:spLocks noGrp="1"/>
          </p:cNvSpPr>
          <p:nvPr>
            <p:ph type="sldNum" sz="quarter" idx="12"/>
          </p:nvPr>
        </p:nvSpPr>
        <p:spPr/>
        <p:txBody>
          <a:bodyPr/>
          <a:lstStyle/>
          <a:p>
            <a:fld id="{D4BCD771-BEAD-4457-ADA0-B7854BEA6120}" type="slidenum">
              <a:rPr lang="en-US" smtClean="0"/>
              <a:t>23</a:t>
            </a:fld>
            <a:endParaRPr lang="en-US" dirty="0"/>
          </a:p>
        </p:txBody>
      </p:sp>
    </p:spTree>
    <p:extLst>
      <p:ext uri="{BB962C8B-B14F-4D97-AF65-F5344CB8AC3E}">
        <p14:creationId xmlns:p14="http://schemas.microsoft.com/office/powerpoint/2010/main" val="21668551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Four criteria to help ensure that</a:t>
            </a:r>
            <a:br>
              <a:rPr lang="en-US" dirty="0"/>
            </a:br>
            <a:r>
              <a:rPr lang="en-US" dirty="0"/>
              <a:t>engineers produce safe designs</a:t>
            </a:r>
          </a:p>
        </p:txBody>
      </p:sp>
      <p:sp>
        <p:nvSpPr>
          <p:cNvPr id="3" name="Content Placeholder 2"/>
          <p:cNvSpPr>
            <a:spLocks noGrp="1"/>
          </p:cNvSpPr>
          <p:nvPr>
            <p:ph idx="1"/>
          </p:nvPr>
        </p:nvSpPr>
        <p:spPr/>
        <p:txBody>
          <a:bodyPr>
            <a:normAutofit/>
          </a:bodyPr>
          <a:lstStyle/>
          <a:p>
            <a:pPr marL="633222" indent="-514350">
              <a:buFont typeface="+mj-lt"/>
              <a:buAutoNum type="arabicParenR"/>
            </a:pPr>
            <a:r>
              <a:rPr lang="en-GB" dirty="0"/>
              <a:t>Comply with applicable </a:t>
            </a:r>
            <a:r>
              <a:rPr lang="en-GB" dirty="0" smtClean="0"/>
              <a:t>laws.</a:t>
            </a:r>
            <a:endParaRPr lang="en-GB" dirty="0"/>
          </a:p>
          <a:p>
            <a:pPr marL="633222" indent="-514350">
              <a:buFont typeface="+mj-lt"/>
              <a:buAutoNum type="arabicParenR"/>
            </a:pPr>
            <a:r>
              <a:rPr lang="en-GB" dirty="0" smtClean="0"/>
              <a:t>Meet </a:t>
            </a:r>
            <a:r>
              <a:rPr lang="en-GB" dirty="0"/>
              <a:t>the </a:t>
            </a:r>
            <a:r>
              <a:rPr lang="en-GB" dirty="0" smtClean="0"/>
              <a:t>standard </a:t>
            </a:r>
            <a:r>
              <a:rPr lang="en-GB" dirty="0"/>
              <a:t>of accepted </a:t>
            </a:r>
            <a:r>
              <a:rPr lang="en-GB" dirty="0" smtClean="0"/>
              <a:t>engineering practice.</a:t>
            </a:r>
            <a:endParaRPr lang="en-GB" dirty="0"/>
          </a:p>
          <a:p>
            <a:pPr marL="633222" indent="-514350">
              <a:buFont typeface="+mj-lt"/>
              <a:buAutoNum type="arabicParenR"/>
            </a:pPr>
            <a:r>
              <a:rPr lang="en-GB" dirty="0" smtClean="0"/>
              <a:t>Explore </a:t>
            </a:r>
            <a:r>
              <a:rPr lang="en-GB" dirty="0"/>
              <a:t>potentially safer alternative </a:t>
            </a:r>
            <a:r>
              <a:rPr lang="en-GB" dirty="0" smtClean="0"/>
              <a:t>designs.</a:t>
            </a:r>
            <a:endParaRPr lang="en-GB" dirty="0"/>
          </a:p>
          <a:p>
            <a:pPr marL="633222" indent="-514350">
              <a:buFont typeface="+mj-lt"/>
              <a:buAutoNum type="arabicParenR"/>
            </a:pPr>
            <a:r>
              <a:rPr lang="en-GB" dirty="0" smtClean="0"/>
              <a:t>Attempt </a:t>
            </a:r>
            <a:r>
              <a:rPr lang="en-GB" dirty="0"/>
              <a:t>to foresee potential misuses of </a:t>
            </a:r>
            <a:r>
              <a:rPr lang="en-GB" dirty="0" smtClean="0"/>
              <a:t>the product </a:t>
            </a:r>
            <a:r>
              <a:rPr lang="en-GB" dirty="0"/>
              <a:t>by the consumer, and design </a:t>
            </a:r>
            <a:r>
              <a:rPr lang="en-GB" dirty="0" smtClean="0"/>
              <a:t>to minimize </a:t>
            </a:r>
            <a:r>
              <a:rPr lang="en-GB" dirty="0"/>
              <a:t>the risks associated with </a:t>
            </a:r>
            <a:r>
              <a:rPr lang="en-GB" dirty="0" smtClean="0"/>
              <a:t>such misuse.</a:t>
            </a:r>
            <a:endParaRPr lang="en-GB" dirty="0"/>
          </a:p>
        </p:txBody>
      </p:sp>
      <p:sp>
        <p:nvSpPr>
          <p:cNvPr id="2" name="Date Placeholder 1"/>
          <p:cNvSpPr>
            <a:spLocks noGrp="1"/>
          </p:cNvSpPr>
          <p:nvPr>
            <p:ph type="dt" sz="half" idx="10"/>
          </p:nvPr>
        </p:nvSpPr>
        <p:spPr/>
        <p:txBody>
          <a:bodyPr/>
          <a:lstStyle/>
          <a:p>
            <a:r>
              <a:rPr lang="en-US" dirty="0" smtClean="0"/>
              <a:t>UAE University</a:t>
            </a:r>
            <a:endParaRPr lang="en-US" dirty="0"/>
          </a:p>
        </p:txBody>
      </p:sp>
      <p:sp>
        <p:nvSpPr>
          <p:cNvPr id="5" name="Footer Placeholder 4"/>
          <p:cNvSpPr>
            <a:spLocks noGrp="1"/>
          </p:cNvSpPr>
          <p:nvPr>
            <p:ph type="ftr" sz="quarter" idx="11"/>
          </p:nvPr>
        </p:nvSpPr>
        <p:spPr/>
        <p:txBody>
          <a:bodyPr/>
          <a:lstStyle/>
          <a:p>
            <a:r>
              <a:rPr lang="en-US" dirty="0" smtClean="0"/>
              <a:t>Dr. Mohammad O. Hamdan, ME Dept.</a:t>
            </a:r>
            <a:endParaRPr lang="en-US" dirty="0"/>
          </a:p>
        </p:txBody>
      </p:sp>
      <p:sp>
        <p:nvSpPr>
          <p:cNvPr id="6" name="Slide Number Placeholder 5"/>
          <p:cNvSpPr>
            <a:spLocks noGrp="1"/>
          </p:cNvSpPr>
          <p:nvPr>
            <p:ph type="sldNum" sz="quarter" idx="12"/>
          </p:nvPr>
        </p:nvSpPr>
        <p:spPr/>
        <p:txBody>
          <a:bodyPr/>
          <a:lstStyle/>
          <a:p>
            <a:fld id="{D4BCD771-BEAD-4457-ADA0-B7854BEA6120}" type="slidenum">
              <a:rPr lang="en-US" smtClean="0"/>
              <a:pPr/>
              <a:t>24</a:t>
            </a:fld>
            <a:endParaRPr lang="en-US" dirty="0"/>
          </a:p>
        </p:txBody>
      </p:sp>
    </p:spTree>
    <p:extLst>
      <p:ext uri="{BB962C8B-B14F-4D97-AF65-F5344CB8AC3E}">
        <p14:creationId xmlns:p14="http://schemas.microsoft.com/office/powerpoint/2010/main" val="11835110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Designing for Safety</a:t>
            </a:r>
          </a:p>
        </p:txBody>
      </p:sp>
      <p:sp>
        <p:nvSpPr>
          <p:cNvPr id="3" name="Content Placeholder 2"/>
          <p:cNvSpPr>
            <a:spLocks noGrp="1"/>
          </p:cNvSpPr>
          <p:nvPr>
            <p:ph idx="1"/>
          </p:nvPr>
        </p:nvSpPr>
        <p:spPr/>
        <p:txBody>
          <a:bodyPr>
            <a:normAutofit/>
          </a:bodyPr>
          <a:lstStyle/>
          <a:p>
            <a:r>
              <a:rPr lang="en-GB" dirty="0"/>
              <a:t>Define the problem, including the </a:t>
            </a:r>
            <a:r>
              <a:rPr lang="en-GB" dirty="0" smtClean="0"/>
              <a:t>needs, requirements </a:t>
            </a:r>
            <a:r>
              <a:rPr lang="en-GB" dirty="0"/>
              <a:t>and </a:t>
            </a:r>
            <a:r>
              <a:rPr lang="en-GB" dirty="0" smtClean="0"/>
              <a:t>constraints.</a:t>
            </a:r>
            <a:endParaRPr lang="en-GB" dirty="0"/>
          </a:p>
          <a:p>
            <a:r>
              <a:rPr lang="en-GB" dirty="0" smtClean="0"/>
              <a:t>Generate </a:t>
            </a:r>
            <a:r>
              <a:rPr lang="en-GB" dirty="0"/>
              <a:t>several different solutions to </a:t>
            </a:r>
            <a:r>
              <a:rPr lang="en-GB" dirty="0" smtClean="0"/>
              <a:t>the problem.</a:t>
            </a:r>
            <a:endParaRPr lang="en-GB" dirty="0"/>
          </a:p>
          <a:p>
            <a:r>
              <a:rPr lang="en-GB" dirty="0" smtClean="0"/>
              <a:t>Analyse </a:t>
            </a:r>
            <a:r>
              <a:rPr lang="en-GB" dirty="0"/>
              <a:t>each solution to determine the </a:t>
            </a:r>
            <a:r>
              <a:rPr lang="en-GB" dirty="0" smtClean="0"/>
              <a:t>pros and </a:t>
            </a:r>
            <a:r>
              <a:rPr lang="en-GB" dirty="0"/>
              <a:t>cons of </a:t>
            </a:r>
            <a:r>
              <a:rPr lang="en-GB" dirty="0" smtClean="0"/>
              <a:t>each.</a:t>
            </a:r>
            <a:endParaRPr lang="en-GB" dirty="0"/>
          </a:p>
          <a:p>
            <a:r>
              <a:rPr lang="en-GB" dirty="0" smtClean="0"/>
              <a:t>Test </a:t>
            </a:r>
            <a:r>
              <a:rPr lang="en-GB" dirty="0"/>
              <a:t>the </a:t>
            </a:r>
            <a:r>
              <a:rPr lang="en-GB" dirty="0" smtClean="0"/>
              <a:t>solution.</a:t>
            </a:r>
            <a:endParaRPr lang="en-GB" dirty="0"/>
          </a:p>
          <a:p>
            <a:r>
              <a:rPr lang="en-GB" dirty="0" smtClean="0"/>
              <a:t>Select </a:t>
            </a:r>
            <a:r>
              <a:rPr lang="en-GB" dirty="0"/>
              <a:t>the best </a:t>
            </a:r>
            <a:r>
              <a:rPr lang="en-GB" dirty="0" smtClean="0"/>
              <a:t>solution.</a:t>
            </a:r>
            <a:endParaRPr lang="en-GB" dirty="0"/>
          </a:p>
          <a:p>
            <a:r>
              <a:rPr lang="en-GB" dirty="0" smtClean="0"/>
              <a:t>Implement </a:t>
            </a:r>
            <a:r>
              <a:rPr lang="en-GB" dirty="0"/>
              <a:t>the chosen </a:t>
            </a:r>
            <a:r>
              <a:rPr lang="en-GB" dirty="0" smtClean="0"/>
              <a:t>solution.</a:t>
            </a:r>
            <a:endParaRPr lang="en-GB" dirty="0"/>
          </a:p>
        </p:txBody>
      </p:sp>
      <p:sp>
        <p:nvSpPr>
          <p:cNvPr id="2" name="Date Placeholder 1"/>
          <p:cNvSpPr>
            <a:spLocks noGrp="1"/>
          </p:cNvSpPr>
          <p:nvPr>
            <p:ph type="dt" sz="half" idx="10"/>
          </p:nvPr>
        </p:nvSpPr>
        <p:spPr/>
        <p:txBody>
          <a:bodyPr/>
          <a:lstStyle/>
          <a:p>
            <a:r>
              <a:rPr lang="en-US" dirty="0" smtClean="0"/>
              <a:t>UAE University</a:t>
            </a:r>
            <a:endParaRPr lang="en-US" dirty="0"/>
          </a:p>
        </p:txBody>
      </p:sp>
      <p:sp>
        <p:nvSpPr>
          <p:cNvPr id="5" name="Footer Placeholder 4"/>
          <p:cNvSpPr>
            <a:spLocks noGrp="1"/>
          </p:cNvSpPr>
          <p:nvPr>
            <p:ph type="ftr" sz="quarter" idx="11"/>
          </p:nvPr>
        </p:nvSpPr>
        <p:spPr/>
        <p:txBody>
          <a:bodyPr/>
          <a:lstStyle/>
          <a:p>
            <a:r>
              <a:rPr lang="en-US" dirty="0" smtClean="0"/>
              <a:t>Dr. Mohammad O. Hamdan, ME Dept.</a:t>
            </a:r>
            <a:endParaRPr lang="en-US" dirty="0"/>
          </a:p>
        </p:txBody>
      </p:sp>
      <p:sp>
        <p:nvSpPr>
          <p:cNvPr id="6" name="Slide Number Placeholder 5"/>
          <p:cNvSpPr>
            <a:spLocks noGrp="1"/>
          </p:cNvSpPr>
          <p:nvPr>
            <p:ph type="sldNum" sz="quarter" idx="12"/>
          </p:nvPr>
        </p:nvSpPr>
        <p:spPr/>
        <p:txBody>
          <a:bodyPr/>
          <a:lstStyle/>
          <a:p>
            <a:fld id="{D4BCD771-BEAD-4457-ADA0-B7854BEA6120}" type="slidenum">
              <a:rPr lang="en-US" smtClean="0"/>
              <a:pPr/>
              <a:t>25</a:t>
            </a:fld>
            <a:endParaRPr lang="en-US" dirty="0"/>
          </a:p>
        </p:txBody>
      </p:sp>
    </p:spTree>
    <p:extLst>
      <p:ext uri="{BB962C8B-B14F-4D97-AF65-F5344CB8AC3E}">
        <p14:creationId xmlns:p14="http://schemas.microsoft.com/office/powerpoint/2010/main" val="35626938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6548" name="Object 4"/>
          <p:cNvGraphicFramePr>
            <a:graphicFrameLocks noChangeAspect="1"/>
          </p:cNvGraphicFramePr>
          <p:nvPr>
            <p:extLst>
              <p:ext uri="{D42A27DB-BD31-4B8C-83A1-F6EECF244321}">
                <p14:modId xmlns:p14="http://schemas.microsoft.com/office/powerpoint/2010/main" val="917065626"/>
              </p:ext>
            </p:extLst>
          </p:nvPr>
        </p:nvGraphicFramePr>
        <p:xfrm>
          <a:off x="1447800" y="1600200"/>
          <a:ext cx="6248400" cy="4604085"/>
        </p:xfrm>
        <a:graphic>
          <a:graphicData uri="http://schemas.openxmlformats.org/presentationml/2006/ole">
            <mc:AlternateContent xmlns:mc="http://schemas.openxmlformats.org/markup-compatibility/2006">
              <mc:Choice xmlns:v="urn:schemas-microsoft-com:vml" Requires="v">
                <p:oleObj spid="_x0000_s3127" name="Bitmap Image" r:id="rId3" imgW="5076190" imgH="3982006" progId="PBrush">
                  <p:embed/>
                </p:oleObj>
              </mc:Choice>
              <mc:Fallback>
                <p:oleObj name="Bitmap Image" r:id="rId3" imgW="5076190" imgH="3982006" progId="PBrush">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1600200"/>
                        <a:ext cx="6248400" cy="4604085"/>
                      </a:xfrm>
                      <a:prstGeom prst="rect">
                        <a:avLst/>
                      </a:prstGeom>
                      <a:noFill/>
                      <a:ln>
                        <a:noFill/>
                      </a:ln>
                      <a:effectLst/>
                    </p:spPr>
                  </p:pic>
                </p:oleObj>
              </mc:Fallback>
            </mc:AlternateContent>
          </a:graphicData>
        </a:graphic>
      </p:graphicFrame>
      <p:sp>
        <p:nvSpPr>
          <p:cNvPr id="2" name="Title 1"/>
          <p:cNvSpPr>
            <a:spLocks noGrp="1"/>
          </p:cNvSpPr>
          <p:nvPr>
            <p:ph type="title"/>
          </p:nvPr>
        </p:nvSpPr>
        <p:spPr/>
        <p:txBody>
          <a:bodyPr/>
          <a:lstStyle/>
          <a:p>
            <a:r>
              <a:rPr lang="en-US" dirty="0"/>
              <a:t>Uncertainties in Design</a:t>
            </a:r>
          </a:p>
        </p:txBody>
      </p:sp>
      <p:sp>
        <p:nvSpPr>
          <p:cNvPr id="3" name="Date Placeholder 2"/>
          <p:cNvSpPr>
            <a:spLocks noGrp="1"/>
          </p:cNvSpPr>
          <p:nvPr>
            <p:ph type="dt" sz="half" idx="10"/>
          </p:nvPr>
        </p:nvSpPr>
        <p:spPr/>
        <p:txBody>
          <a:bodyPr/>
          <a:lstStyle/>
          <a:p>
            <a:r>
              <a:rPr lang="en-US" dirty="0" smtClean="0"/>
              <a:t>UAE University</a:t>
            </a:r>
            <a:endParaRPr lang="en-US" dirty="0"/>
          </a:p>
        </p:txBody>
      </p:sp>
      <p:sp>
        <p:nvSpPr>
          <p:cNvPr id="4" name="Footer Placeholder 3"/>
          <p:cNvSpPr>
            <a:spLocks noGrp="1"/>
          </p:cNvSpPr>
          <p:nvPr>
            <p:ph type="ftr" sz="quarter" idx="11"/>
          </p:nvPr>
        </p:nvSpPr>
        <p:spPr/>
        <p:txBody>
          <a:bodyPr/>
          <a:lstStyle/>
          <a:p>
            <a:r>
              <a:rPr lang="en-US" dirty="0" smtClean="0"/>
              <a:t>Dr. Mohammad O. Hamdan, ME Dept.</a:t>
            </a:r>
            <a:endParaRPr lang="en-US" dirty="0"/>
          </a:p>
        </p:txBody>
      </p:sp>
      <p:sp>
        <p:nvSpPr>
          <p:cNvPr id="5" name="Slide Number Placeholder 4"/>
          <p:cNvSpPr>
            <a:spLocks noGrp="1"/>
          </p:cNvSpPr>
          <p:nvPr>
            <p:ph type="sldNum" sz="quarter" idx="12"/>
          </p:nvPr>
        </p:nvSpPr>
        <p:spPr/>
        <p:txBody>
          <a:bodyPr/>
          <a:lstStyle/>
          <a:p>
            <a:fld id="{D4BCD771-BEAD-4457-ADA0-B7854BEA6120}" type="slidenum">
              <a:rPr lang="en-US" smtClean="0"/>
              <a:pPr/>
              <a:t>26</a:t>
            </a:fld>
            <a:endParaRPr lang="en-US" dirty="0"/>
          </a:p>
        </p:txBody>
      </p:sp>
    </p:spTree>
    <p:extLst>
      <p:ext uri="{BB962C8B-B14F-4D97-AF65-F5344CB8AC3E}">
        <p14:creationId xmlns:p14="http://schemas.microsoft.com/office/powerpoint/2010/main" val="15493857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dirty="0"/>
              <a:t>Uncertainties in </a:t>
            </a:r>
            <a:r>
              <a:rPr lang="en-US" dirty="0" smtClean="0"/>
              <a:t>Design</a:t>
            </a:r>
            <a:endParaRPr lang="en-US" dirty="0"/>
          </a:p>
        </p:txBody>
      </p:sp>
      <p:sp>
        <p:nvSpPr>
          <p:cNvPr id="9" name="Content Placeholder 8"/>
          <p:cNvSpPr>
            <a:spLocks noGrp="1"/>
          </p:cNvSpPr>
          <p:nvPr>
            <p:ph idx="1"/>
          </p:nvPr>
        </p:nvSpPr>
        <p:spPr>
          <a:xfrm>
            <a:off x="457200" y="1600200"/>
            <a:ext cx="8229600" cy="4876800"/>
          </a:xfrm>
        </p:spPr>
        <p:txBody>
          <a:bodyPr>
            <a:normAutofit fontScale="62500" lnSpcReduction="20000"/>
          </a:bodyPr>
          <a:lstStyle/>
          <a:p>
            <a:pPr algn="just">
              <a:lnSpc>
                <a:spcPct val="120000"/>
              </a:lnSpc>
            </a:pPr>
            <a:r>
              <a:rPr lang="en-US" sz="3800" dirty="0"/>
              <a:t>One would think that experience and historical data would provide </a:t>
            </a:r>
            <a:r>
              <a:rPr lang="en-US" sz="3800" dirty="0" smtClean="0"/>
              <a:t>good information </a:t>
            </a:r>
            <a:r>
              <a:rPr lang="en-US" sz="3800" dirty="0"/>
              <a:t>about the safety of standard products. Much has been collected and published</a:t>
            </a:r>
            <a:r>
              <a:rPr lang="en-US" sz="3800" dirty="0" smtClean="0"/>
              <a:t>. However </a:t>
            </a:r>
            <a:r>
              <a:rPr lang="en-US" sz="3800" dirty="0" smtClean="0">
                <a:solidFill>
                  <a:srgbClr val="FFFF00"/>
                </a:solidFill>
              </a:rPr>
              <a:t>Risks remains </a:t>
            </a:r>
            <a:r>
              <a:rPr lang="en-US" sz="3800" dirty="0" smtClean="0"/>
              <a:t>because:</a:t>
            </a:r>
            <a:endParaRPr lang="en-US" sz="3800" dirty="0"/>
          </a:p>
          <a:p>
            <a:pPr marL="1072134" lvl="2" indent="-514350" algn="just">
              <a:lnSpc>
                <a:spcPct val="120000"/>
              </a:lnSpc>
              <a:spcBef>
                <a:spcPts val="0"/>
              </a:spcBef>
              <a:buFont typeface="+mj-lt"/>
              <a:buAutoNum type="arabicPeriod"/>
            </a:pPr>
            <a:r>
              <a:rPr lang="en-US" sz="3100" dirty="0"/>
              <a:t>There are some industries where information is not freely shared-for instance, when the cost of failure is less than the cost of fixing the </a:t>
            </a:r>
            <a:r>
              <a:rPr lang="en-US" sz="3100" dirty="0" smtClean="0"/>
              <a:t>problem,</a:t>
            </a:r>
          </a:p>
          <a:p>
            <a:pPr marL="1072134" lvl="2" indent="-514350" algn="just">
              <a:lnSpc>
                <a:spcPct val="120000"/>
              </a:lnSpc>
              <a:spcBef>
                <a:spcPts val="0"/>
              </a:spcBef>
              <a:buFont typeface="+mj-lt"/>
              <a:buAutoNum type="arabicPeriod"/>
            </a:pPr>
            <a:r>
              <a:rPr lang="en-US" sz="3100" dirty="0" smtClean="0"/>
              <a:t>Problems </a:t>
            </a:r>
            <a:r>
              <a:rPr lang="en-US" sz="3100" dirty="0"/>
              <a:t>and their causes are often not revealed after a legal settlement </a:t>
            </a:r>
            <a:r>
              <a:rPr lang="en-US" sz="3100" dirty="0" smtClean="0"/>
              <a:t>has been </a:t>
            </a:r>
            <a:r>
              <a:rPr lang="en-US" sz="3100" dirty="0"/>
              <a:t>reached with a condition of nondisclosure, </a:t>
            </a:r>
            <a:r>
              <a:rPr lang="en-US" sz="3100" dirty="0" smtClean="0"/>
              <a:t>and</a:t>
            </a:r>
          </a:p>
          <a:p>
            <a:pPr marL="1072134" lvl="2" indent="-514350" algn="just">
              <a:lnSpc>
                <a:spcPct val="120000"/>
              </a:lnSpc>
              <a:spcBef>
                <a:spcPts val="0"/>
              </a:spcBef>
              <a:buFont typeface="+mj-lt"/>
              <a:buAutoNum type="arabicPeriod"/>
            </a:pPr>
            <a:r>
              <a:rPr lang="en-US" sz="3100" dirty="0" smtClean="0"/>
              <a:t>There </a:t>
            </a:r>
            <a:r>
              <a:rPr lang="en-US" sz="3100" dirty="0"/>
              <a:t>are always new applications of old technology, or </a:t>
            </a:r>
            <a:r>
              <a:rPr lang="en-US" sz="3100" dirty="0" smtClean="0"/>
              <a:t>substitutions of materials </a:t>
            </a:r>
            <a:r>
              <a:rPr lang="en-US" sz="3100" dirty="0"/>
              <a:t>and components, that render the available information less useful</a:t>
            </a:r>
            <a:r>
              <a:rPr lang="en-US" sz="3100" dirty="0" smtClean="0"/>
              <a:t>.</a:t>
            </a:r>
          </a:p>
          <a:p>
            <a:pPr marL="1072134" lvl="2" indent="-514350" algn="just">
              <a:lnSpc>
                <a:spcPct val="120000"/>
              </a:lnSpc>
              <a:spcBef>
                <a:spcPts val="0"/>
              </a:spcBef>
              <a:buFont typeface="+mj-lt"/>
              <a:buAutoNum type="arabicPeriod"/>
            </a:pPr>
            <a:r>
              <a:rPr lang="en-US" sz="3100" dirty="0" smtClean="0"/>
              <a:t>Risk </a:t>
            </a:r>
            <a:r>
              <a:rPr lang="en-US" sz="3100" dirty="0"/>
              <a:t>is seldom intentionally designed into a product. It arises because of the many uncertainties faced by the design engineer, the manufacturing engineer, and even the sales and applications engineer</a:t>
            </a:r>
            <a:r>
              <a:rPr lang="en-US" sz="3100" dirty="0" smtClean="0"/>
              <a:t>.</a:t>
            </a:r>
            <a:endParaRPr lang="en-US" sz="3100" dirty="0"/>
          </a:p>
        </p:txBody>
      </p:sp>
      <p:sp>
        <p:nvSpPr>
          <p:cNvPr id="5" name="Date Placeholder 4"/>
          <p:cNvSpPr>
            <a:spLocks noGrp="1"/>
          </p:cNvSpPr>
          <p:nvPr>
            <p:ph type="dt" sz="half" idx="10"/>
          </p:nvPr>
        </p:nvSpPr>
        <p:spPr/>
        <p:txBody>
          <a:bodyPr/>
          <a:lstStyle/>
          <a:p>
            <a:r>
              <a:rPr lang="en-US" dirty="0" smtClean="0"/>
              <a:t>UAE University</a:t>
            </a:r>
            <a:endParaRPr lang="en-US" dirty="0"/>
          </a:p>
        </p:txBody>
      </p:sp>
      <p:sp>
        <p:nvSpPr>
          <p:cNvPr id="6" name="Footer Placeholder 5"/>
          <p:cNvSpPr>
            <a:spLocks noGrp="1"/>
          </p:cNvSpPr>
          <p:nvPr>
            <p:ph type="ftr" sz="quarter" idx="11"/>
          </p:nvPr>
        </p:nvSpPr>
        <p:spPr/>
        <p:txBody>
          <a:bodyPr/>
          <a:lstStyle/>
          <a:p>
            <a:r>
              <a:rPr lang="en-US" dirty="0" smtClean="0"/>
              <a:t>Dr. Mohammad O. Hamdan, ME Dept.</a:t>
            </a:r>
            <a:endParaRPr lang="en-US" dirty="0"/>
          </a:p>
        </p:txBody>
      </p:sp>
      <p:sp>
        <p:nvSpPr>
          <p:cNvPr id="7" name="Slide Number Placeholder 6"/>
          <p:cNvSpPr>
            <a:spLocks noGrp="1"/>
          </p:cNvSpPr>
          <p:nvPr>
            <p:ph type="sldNum" sz="quarter" idx="12"/>
          </p:nvPr>
        </p:nvSpPr>
        <p:spPr/>
        <p:txBody>
          <a:bodyPr/>
          <a:lstStyle/>
          <a:p>
            <a:fld id="{D4BCD771-BEAD-4457-ADA0-B7854BEA6120}" type="slidenum">
              <a:rPr lang="en-US" smtClean="0"/>
              <a:t>27</a:t>
            </a:fld>
            <a:endParaRPr lang="en-US" dirty="0"/>
          </a:p>
        </p:txBody>
      </p:sp>
    </p:spTree>
    <p:extLst>
      <p:ext uri="{BB962C8B-B14F-4D97-AF65-F5344CB8AC3E}">
        <p14:creationId xmlns:p14="http://schemas.microsoft.com/office/powerpoint/2010/main" val="13305717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a:bodyPr>
          <a:lstStyle/>
          <a:p>
            <a:r>
              <a:rPr lang="en-US" dirty="0"/>
              <a:t>Uncertainties in </a:t>
            </a:r>
            <a:r>
              <a:rPr lang="en-US" dirty="0" smtClean="0"/>
              <a:t>Design</a:t>
            </a:r>
            <a:endParaRPr lang="en-US" dirty="0"/>
          </a:p>
        </p:txBody>
      </p:sp>
      <p:sp>
        <p:nvSpPr>
          <p:cNvPr id="11" name="Content Placeholder 10"/>
          <p:cNvSpPr>
            <a:spLocks noGrp="1"/>
          </p:cNvSpPr>
          <p:nvPr>
            <p:ph idx="1"/>
          </p:nvPr>
        </p:nvSpPr>
        <p:spPr/>
        <p:txBody>
          <a:bodyPr>
            <a:normAutofit fontScale="77500" lnSpcReduction="20000"/>
          </a:bodyPr>
          <a:lstStyle/>
          <a:p>
            <a:pPr algn="just"/>
            <a:r>
              <a:rPr lang="en-US" dirty="0" smtClean="0"/>
              <a:t>Uncertainties in design could be due to </a:t>
            </a:r>
            <a:r>
              <a:rPr lang="en-US" dirty="0" smtClean="0">
                <a:solidFill>
                  <a:srgbClr val="FFFF00"/>
                </a:solidFill>
              </a:rPr>
              <a:t>Applications</a:t>
            </a:r>
            <a:r>
              <a:rPr lang="en-US" dirty="0" smtClean="0"/>
              <a:t> or </a:t>
            </a:r>
            <a:r>
              <a:rPr lang="en-US" dirty="0" smtClean="0">
                <a:solidFill>
                  <a:srgbClr val="FFFF00"/>
                </a:solidFill>
              </a:rPr>
              <a:t>Materials</a:t>
            </a:r>
            <a:r>
              <a:rPr lang="en-US" dirty="0" smtClean="0"/>
              <a:t>.</a:t>
            </a:r>
          </a:p>
          <a:p>
            <a:pPr algn="just"/>
            <a:endParaRPr lang="en-US" dirty="0" smtClean="0"/>
          </a:p>
          <a:p>
            <a:pPr algn="just"/>
            <a:r>
              <a:rPr lang="en-US" dirty="0" smtClean="0"/>
              <a:t>Engineers </a:t>
            </a:r>
            <a:r>
              <a:rPr lang="en-US" dirty="0"/>
              <a:t>traditionally have coped with such uncertainties about materials or components, as well as incomplete knowledge about the actual operating conditions of their products, by introducing a comfortable </a:t>
            </a:r>
            <a:r>
              <a:rPr lang="en-US" dirty="0">
                <a:solidFill>
                  <a:srgbClr val="FF0000"/>
                </a:solidFill>
              </a:rPr>
              <a:t>"</a:t>
            </a:r>
            <a:r>
              <a:rPr lang="en-US" dirty="0">
                <a:solidFill>
                  <a:srgbClr val="FFFF00"/>
                </a:solidFill>
              </a:rPr>
              <a:t>factor of </a:t>
            </a:r>
            <a:r>
              <a:rPr lang="en-US" dirty="0" smtClean="0">
                <a:solidFill>
                  <a:srgbClr val="FFFF00"/>
                </a:solidFill>
              </a:rPr>
              <a:t>safety</a:t>
            </a:r>
            <a:r>
              <a:rPr lang="en-US" dirty="0" smtClean="0">
                <a:solidFill>
                  <a:srgbClr val="FF0000"/>
                </a:solidFill>
              </a:rPr>
              <a:t>"</a:t>
            </a:r>
            <a:r>
              <a:rPr lang="en-US" dirty="0" smtClean="0"/>
              <a:t>.</a:t>
            </a:r>
          </a:p>
          <a:p>
            <a:pPr algn="just"/>
            <a:endParaRPr lang="en-US" dirty="0"/>
          </a:p>
          <a:p>
            <a:pPr algn="just"/>
            <a:r>
              <a:rPr lang="en-US" dirty="0"/>
              <a:t>That factor is intended to protect against problems that arise when the stresses caused by anticipated </a:t>
            </a:r>
            <a:r>
              <a:rPr lang="en-US" dirty="0">
                <a:solidFill>
                  <a:srgbClr val="FFFF00"/>
                </a:solidFill>
              </a:rPr>
              <a:t>loads</a:t>
            </a:r>
            <a:r>
              <a:rPr lang="en-US" dirty="0"/>
              <a:t> (duty) and the </a:t>
            </a:r>
            <a:r>
              <a:rPr lang="en-US" dirty="0">
                <a:solidFill>
                  <a:srgbClr val="FFFF00"/>
                </a:solidFill>
              </a:rPr>
              <a:t>stresses</a:t>
            </a:r>
            <a:r>
              <a:rPr lang="en-US" dirty="0"/>
              <a:t> the product as designed is supposed to </a:t>
            </a:r>
            <a:r>
              <a:rPr lang="en-US" dirty="0" smtClean="0"/>
              <a:t>withstand (strength </a:t>
            </a:r>
            <a:r>
              <a:rPr lang="en-US" dirty="0"/>
              <a:t>or capability) depart from their expected values</a:t>
            </a:r>
            <a:r>
              <a:rPr lang="en-US" dirty="0" smtClean="0"/>
              <a:t>.</a:t>
            </a:r>
            <a:endParaRPr lang="en-US" dirty="0"/>
          </a:p>
        </p:txBody>
      </p:sp>
      <p:sp>
        <p:nvSpPr>
          <p:cNvPr id="7" name="Date Placeholder 6"/>
          <p:cNvSpPr>
            <a:spLocks noGrp="1"/>
          </p:cNvSpPr>
          <p:nvPr>
            <p:ph type="dt" sz="half" idx="10"/>
          </p:nvPr>
        </p:nvSpPr>
        <p:spPr/>
        <p:txBody>
          <a:bodyPr/>
          <a:lstStyle/>
          <a:p>
            <a:r>
              <a:rPr lang="en-US" dirty="0" smtClean="0"/>
              <a:t>UAE University</a:t>
            </a:r>
            <a:endParaRPr lang="en-US" dirty="0"/>
          </a:p>
        </p:txBody>
      </p:sp>
      <p:sp>
        <p:nvSpPr>
          <p:cNvPr id="8" name="Footer Placeholder 7"/>
          <p:cNvSpPr>
            <a:spLocks noGrp="1"/>
          </p:cNvSpPr>
          <p:nvPr>
            <p:ph type="ftr" sz="quarter" idx="11"/>
          </p:nvPr>
        </p:nvSpPr>
        <p:spPr/>
        <p:txBody>
          <a:bodyPr/>
          <a:lstStyle/>
          <a:p>
            <a:r>
              <a:rPr lang="en-US" dirty="0" smtClean="0"/>
              <a:t>Dr. Mohammad O. Hamdan, ME Dept.</a:t>
            </a:r>
            <a:endParaRPr lang="en-US" dirty="0"/>
          </a:p>
        </p:txBody>
      </p:sp>
      <p:sp>
        <p:nvSpPr>
          <p:cNvPr id="9" name="Slide Number Placeholder 8"/>
          <p:cNvSpPr>
            <a:spLocks noGrp="1"/>
          </p:cNvSpPr>
          <p:nvPr>
            <p:ph type="sldNum" sz="quarter" idx="12"/>
          </p:nvPr>
        </p:nvSpPr>
        <p:spPr/>
        <p:txBody>
          <a:bodyPr/>
          <a:lstStyle/>
          <a:p>
            <a:fld id="{D4BCD771-BEAD-4457-ADA0-B7854BEA6120}" type="slidenum">
              <a:rPr lang="en-US" smtClean="0"/>
              <a:t>28</a:t>
            </a:fld>
            <a:endParaRPr lang="en-US" dirty="0"/>
          </a:p>
        </p:txBody>
      </p:sp>
    </p:spTree>
    <p:extLst>
      <p:ext uri="{BB962C8B-B14F-4D97-AF65-F5344CB8AC3E}">
        <p14:creationId xmlns:p14="http://schemas.microsoft.com/office/powerpoint/2010/main" val="41564354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Uncertainties in Design</a:t>
            </a:r>
          </a:p>
        </p:txBody>
      </p:sp>
      <p:sp>
        <p:nvSpPr>
          <p:cNvPr id="4" name="Date Placeholder 3"/>
          <p:cNvSpPr>
            <a:spLocks noGrp="1"/>
          </p:cNvSpPr>
          <p:nvPr>
            <p:ph type="dt" sz="half" idx="10"/>
          </p:nvPr>
        </p:nvSpPr>
        <p:spPr/>
        <p:txBody>
          <a:bodyPr/>
          <a:lstStyle/>
          <a:p>
            <a:r>
              <a:rPr lang="en-US" dirty="0" smtClean="0"/>
              <a:t>UAE University</a:t>
            </a:r>
            <a:endParaRPr lang="en-US" dirty="0"/>
          </a:p>
        </p:txBody>
      </p:sp>
      <p:sp>
        <p:nvSpPr>
          <p:cNvPr id="5" name="Footer Placeholder 4"/>
          <p:cNvSpPr>
            <a:spLocks noGrp="1"/>
          </p:cNvSpPr>
          <p:nvPr>
            <p:ph type="ftr" sz="quarter" idx="11"/>
          </p:nvPr>
        </p:nvSpPr>
        <p:spPr/>
        <p:txBody>
          <a:bodyPr/>
          <a:lstStyle/>
          <a:p>
            <a:r>
              <a:rPr lang="en-US" dirty="0" smtClean="0"/>
              <a:t>Dr. Mohammad O. Hamdan, ME Dept.</a:t>
            </a:r>
            <a:endParaRPr lang="en-US" dirty="0"/>
          </a:p>
        </p:txBody>
      </p:sp>
      <p:sp>
        <p:nvSpPr>
          <p:cNvPr id="6" name="Slide Number Placeholder 5"/>
          <p:cNvSpPr>
            <a:spLocks noGrp="1"/>
          </p:cNvSpPr>
          <p:nvPr>
            <p:ph type="sldNum" sz="quarter" idx="12"/>
          </p:nvPr>
        </p:nvSpPr>
        <p:spPr/>
        <p:txBody>
          <a:bodyPr/>
          <a:lstStyle/>
          <a:p>
            <a:fld id="{D4BCD771-BEAD-4457-ADA0-B7854BEA6120}" type="slidenum">
              <a:rPr lang="en-US" smtClean="0"/>
              <a:pPr/>
              <a:t>29</a:t>
            </a:fld>
            <a:endParaRPr lang="en-US" dirty="0"/>
          </a:p>
        </p:txBody>
      </p:sp>
      <p:graphicFrame>
        <p:nvGraphicFramePr>
          <p:cNvPr id="7" name="Object 6"/>
          <p:cNvGraphicFramePr>
            <a:graphicFrameLocks noChangeAspect="1"/>
          </p:cNvGraphicFramePr>
          <p:nvPr>
            <p:extLst>
              <p:ext uri="{D42A27DB-BD31-4B8C-83A1-F6EECF244321}">
                <p14:modId xmlns:p14="http://schemas.microsoft.com/office/powerpoint/2010/main" val="1813915301"/>
              </p:ext>
            </p:extLst>
          </p:nvPr>
        </p:nvGraphicFramePr>
        <p:xfrm>
          <a:off x="762000" y="1447800"/>
          <a:ext cx="7726363" cy="2454505"/>
        </p:xfrm>
        <a:graphic>
          <a:graphicData uri="http://schemas.openxmlformats.org/presentationml/2006/ole">
            <mc:AlternateContent xmlns:mc="http://schemas.openxmlformats.org/markup-compatibility/2006">
              <mc:Choice xmlns:v="urn:schemas-microsoft-com:vml" Requires="v">
                <p:oleObj spid="_x0000_s1125" name="Bitmap Image" r:id="rId3" imgW="7590476" imgH="4742857" progId="PBrush">
                  <p:embed/>
                </p:oleObj>
              </mc:Choice>
              <mc:Fallback>
                <p:oleObj name="Bitmap Image" r:id="rId3" imgW="7590476" imgH="4742857" progId="PBrush">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447800"/>
                        <a:ext cx="7726363" cy="2454505"/>
                      </a:xfrm>
                      <a:prstGeom prst="rect">
                        <a:avLst/>
                      </a:prstGeom>
                      <a:noFill/>
                      <a:ln>
                        <a:noFill/>
                      </a:ln>
                      <a:effectLst/>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892823366"/>
              </p:ext>
            </p:extLst>
          </p:nvPr>
        </p:nvGraphicFramePr>
        <p:xfrm>
          <a:off x="766405" y="3902306"/>
          <a:ext cx="6831012" cy="2286000"/>
        </p:xfrm>
        <a:graphic>
          <a:graphicData uri="http://schemas.openxmlformats.org/presentationml/2006/ole">
            <mc:AlternateContent xmlns:mc="http://schemas.openxmlformats.org/markup-compatibility/2006">
              <mc:Choice xmlns:v="urn:schemas-microsoft-com:vml" Requires="v">
                <p:oleObj spid="_x0000_s1126" name="Bitmap Image" r:id="rId5" imgW="6830378" imgH="3180952" progId="PBrush">
                  <p:embed/>
                </p:oleObj>
              </mc:Choice>
              <mc:Fallback>
                <p:oleObj name="Bitmap Image" r:id="rId5" imgW="6830378" imgH="3180952" progId="PBrush">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6405" y="3902306"/>
                        <a:ext cx="6831012" cy="2286000"/>
                      </a:xfrm>
                      <a:prstGeom prst="rect">
                        <a:avLst/>
                      </a:prstGeom>
                      <a:noFill/>
                      <a:ln>
                        <a:noFill/>
                      </a:ln>
                      <a:effectLst/>
                    </p:spPr>
                  </p:pic>
                </p:oleObj>
              </mc:Fallback>
            </mc:AlternateContent>
          </a:graphicData>
        </a:graphic>
      </p:graphicFrame>
      <p:grpSp>
        <p:nvGrpSpPr>
          <p:cNvPr id="13" name="Group 12"/>
          <p:cNvGrpSpPr/>
          <p:nvPr/>
        </p:nvGrpSpPr>
        <p:grpSpPr>
          <a:xfrm>
            <a:off x="2934237" y="3364605"/>
            <a:ext cx="4685763" cy="1588395"/>
            <a:chOff x="2934237" y="3364605"/>
            <a:chExt cx="4685763" cy="1588395"/>
          </a:xfrm>
        </p:grpSpPr>
        <p:grpSp>
          <p:nvGrpSpPr>
            <p:cNvPr id="11" name="Group 10"/>
            <p:cNvGrpSpPr/>
            <p:nvPr/>
          </p:nvGrpSpPr>
          <p:grpSpPr>
            <a:xfrm>
              <a:off x="2934237" y="3364605"/>
              <a:ext cx="2195847" cy="1588395"/>
              <a:chOff x="2934237" y="3364605"/>
              <a:chExt cx="2195847" cy="1588395"/>
            </a:xfrm>
          </p:grpSpPr>
          <p:cxnSp>
            <p:nvCxnSpPr>
              <p:cNvPr id="9" name="Straight Connector 8"/>
              <p:cNvCxnSpPr/>
              <p:nvPr/>
            </p:nvCxnSpPr>
            <p:spPr>
              <a:xfrm>
                <a:off x="2934237" y="3429000"/>
                <a:ext cx="0" cy="1524000"/>
              </a:xfrm>
              <a:prstGeom prst="line">
                <a:avLst/>
              </a:prstGeom>
              <a:ln w="38100">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130084" y="3364605"/>
                <a:ext cx="0" cy="1524000"/>
              </a:xfrm>
              <a:prstGeom prst="line">
                <a:avLst/>
              </a:prstGeom>
              <a:ln w="38100">
                <a:solidFill>
                  <a:srgbClr val="0070C0"/>
                </a:solidFill>
                <a:prstDash val="dash"/>
              </a:ln>
            </p:spPr>
            <p:style>
              <a:lnRef idx="1">
                <a:schemeClr val="accent1"/>
              </a:lnRef>
              <a:fillRef idx="0">
                <a:schemeClr val="accent1"/>
              </a:fillRef>
              <a:effectRef idx="0">
                <a:schemeClr val="accent1"/>
              </a:effectRef>
              <a:fontRef idx="minor">
                <a:schemeClr val="tx1"/>
              </a:fontRef>
            </p:style>
          </p:cxnSp>
        </p:grpSp>
        <p:sp>
          <p:nvSpPr>
            <p:cNvPr id="12" name="TextBox 11"/>
            <p:cNvSpPr txBox="1"/>
            <p:nvPr/>
          </p:nvSpPr>
          <p:spPr>
            <a:xfrm>
              <a:off x="5130084" y="3962400"/>
              <a:ext cx="2489916" cy="400110"/>
            </a:xfrm>
            <a:prstGeom prst="rect">
              <a:avLst/>
            </a:prstGeom>
            <a:noFill/>
          </p:spPr>
          <p:txBody>
            <a:bodyPr wrap="square" rtlCol="0">
              <a:spAutoFit/>
            </a:bodyPr>
            <a:lstStyle/>
            <a:p>
              <a:r>
                <a:rPr lang="en-US" sz="2000" b="1" dirty="0" smtClean="0">
                  <a:solidFill>
                    <a:srgbClr val="FF0000"/>
                  </a:solidFill>
                </a:rPr>
                <a:t>Factor of safety=C/D</a:t>
              </a:r>
              <a:endParaRPr lang="en-US" sz="2000" b="1" dirty="0">
                <a:solidFill>
                  <a:srgbClr val="FF0000"/>
                </a:solidFill>
              </a:endParaRPr>
            </a:p>
          </p:txBody>
        </p:sp>
      </p:grpSp>
    </p:spTree>
    <p:extLst>
      <p:ext uri="{BB962C8B-B14F-4D97-AF65-F5344CB8AC3E}">
        <p14:creationId xmlns:p14="http://schemas.microsoft.com/office/powerpoint/2010/main" val="423211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up)">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Contents</a:t>
            </a:r>
            <a:endParaRPr lang="en-US" dirty="0"/>
          </a:p>
        </p:txBody>
      </p:sp>
      <p:sp>
        <p:nvSpPr>
          <p:cNvPr id="5" name="Content Placeholder 4"/>
          <p:cNvSpPr>
            <a:spLocks noGrp="1"/>
          </p:cNvSpPr>
          <p:nvPr>
            <p:ph idx="1"/>
          </p:nvPr>
        </p:nvSpPr>
        <p:spPr/>
        <p:txBody>
          <a:bodyPr/>
          <a:lstStyle/>
          <a:p>
            <a:pPr marL="633222" indent="-514350">
              <a:buFont typeface="+mj-lt"/>
              <a:buAutoNum type="arabicParenR"/>
            </a:pPr>
            <a:r>
              <a:rPr lang="en-US" dirty="0" smtClean="0"/>
              <a:t>Safety and Risk</a:t>
            </a:r>
          </a:p>
          <a:p>
            <a:pPr marL="633222" indent="-514350">
              <a:buFont typeface="+mj-lt"/>
              <a:buAutoNum type="arabicParenR"/>
            </a:pPr>
            <a:r>
              <a:rPr lang="en-US" dirty="0" smtClean="0"/>
              <a:t>Assessing and Reducing Risk</a:t>
            </a:r>
          </a:p>
          <a:p>
            <a:pPr marL="633222" indent="-514350">
              <a:buFont typeface="+mj-lt"/>
              <a:buAutoNum type="arabicParenR"/>
            </a:pPr>
            <a:r>
              <a:rPr lang="en-US" dirty="0" smtClean="0"/>
              <a:t>Three Mile Island, Chernobyl, and Safe Exit</a:t>
            </a:r>
          </a:p>
        </p:txBody>
      </p:sp>
      <p:sp>
        <p:nvSpPr>
          <p:cNvPr id="7" name="Date Placeholder 6"/>
          <p:cNvSpPr>
            <a:spLocks noGrp="1"/>
          </p:cNvSpPr>
          <p:nvPr>
            <p:ph type="dt" sz="half" idx="10"/>
          </p:nvPr>
        </p:nvSpPr>
        <p:spPr/>
        <p:txBody>
          <a:bodyPr/>
          <a:lstStyle/>
          <a:p>
            <a:r>
              <a:rPr lang="en-US" dirty="0" smtClean="0"/>
              <a:t>UAE University</a:t>
            </a:r>
            <a:endParaRPr lang="en-US" dirty="0"/>
          </a:p>
        </p:txBody>
      </p:sp>
      <p:sp>
        <p:nvSpPr>
          <p:cNvPr id="8" name="Footer Placeholder 7"/>
          <p:cNvSpPr>
            <a:spLocks noGrp="1"/>
          </p:cNvSpPr>
          <p:nvPr>
            <p:ph type="ftr" sz="quarter" idx="11"/>
          </p:nvPr>
        </p:nvSpPr>
        <p:spPr/>
        <p:txBody>
          <a:bodyPr/>
          <a:lstStyle/>
          <a:p>
            <a:r>
              <a:rPr lang="en-US" dirty="0" smtClean="0"/>
              <a:t>Dr. Mohammad O. Hamdan, ME Dept.</a:t>
            </a:r>
            <a:endParaRPr lang="en-US" dirty="0"/>
          </a:p>
        </p:txBody>
      </p:sp>
      <p:sp>
        <p:nvSpPr>
          <p:cNvPr id="9" name="Slide Number Placeholder 8"/>
          <p:cNvSpPr>
            <a:spLocks noGrp="1"/>
          </p:cNvSpPr>
          <p:nvPr>
            <p:ph type="sldNum" sz="quarter" idx="12"/>
          </p:nvPr>
        </p:nvSpPr>
        <p:spPr/>
        <p:txBody>
          <a:bodyPr/>
          <a:lstStyle/>
          <a:p>
            <a:fld id="{D4BCD771-BEAD-4457-ADA0-B7854BEA6120}" type="slidenum">
              <a:rPr lang="en-US" smtClean="0"/>
              <a:pPr/>
              <a:t>3</a:t>
            </a:fld>
            <a:endParaRPr lang="en-US" dirty="0"/>
          </a:p>
        </p:txBody>
      </p:sp>
    </p:spTree>
    <p:extLst>
      <p:ext uri="{BB962C8B-B14F-4D97-AF65-F5344CB8AC3E}">
        <p14:creationId xmlns:p14="http://schemas.microsoft.com/office/powerpoint/2010/main" val="17946001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Risk-Benefit Analysis</a:t>
            </a:r>
          </a:p>
        </p:txBody>
      </p:sp>
      <p:sp>
        <p:nvSpPr>
          <p:cNvPr id="3" name="Content Placeholder 2"/>
          <p:cNvSpPr>
            <a:spLocks noGrp="1"/>
          </p:cNvSpPr>
          <p:nvPr>
            <p:ph idx="1"/>
          </p:nvPr>
        </p:nvSpPr>
        <p:spPr/>
        <p:txBody>
          <a:bodyPr>
            <a:normAutofit/>
          </a:bodyPr>
          <a:lstStyle/>
          <a:p>
            <a:r>
              <a:rPr lang="en-GB" dirty="0"/>
              <a:t>Risks and benefits of a project are </a:t>
            </a:r>
            <a:r>
              <a:rPr lang="en-GB" dirty="0" smtClean="0"/>
              <a:t>assigned dollar amounts. </a:t>
            </a:r>
            <a:r>
              <a:rPr lang="en-GB" dirty="0" smtClean="0">
                <a:solidFill>
                  <a:srgbClr val="FFFF00"/>
                </a:solidFill>
              </a:rPr>
              <a:t>Most favourable </a:t>
            </a:r>
            <a:r>
              <a:rPr lang="en-GB" dirty="0">
                <a:solidFill>
                  <a:srgbClr val="FFFF00"/>
                </a:solidFill>
              </a:rPr>
              <a:t>ratio between risks </a:t>
            </a:r>
            <a:r>
              <a:rPr lang="en-GB" dirty="0" smtClean="0">
                <a:solidFill>
                  <a:srgbClr val="FFFF00"/>
                </a:solidFill>
              </a:rPr>
              <a:t>and benefits </a:t>
            </a:r>
            <a:r>
              <a:rPr lang="en-GB" dirty="0">
                <a:solidFill>
                  <a:srgbClr val="FFFF00"/>
                </a:solidFill>
              </a:rPr>
              <a:t>is </a:t>
            </a:r>
            <a:r>
              <a:rPr lang="en-GB" dirty="0" smtClean="0">
                <a:solidFill>
                  <a:srgbClr val="FFFF00"/>
                </a:solidFill>
              </a:rPr>
              <a:t>pursued</a:t>
            </a:r>
            <a:r>
              <a:rPr lang="en-GB" dirty="0" smtClean="0"/>
              <a:t>.</a:t>
            </a:r>
          </a:p>
          <a:p>
            <a:endParaRPr lang="en-GB" dirty="0"/>
          </a:p>
          <a:p>
            <a:r>
              <a:rPr lang="en-GB" dirty="0" smtClean="0"/>
              <a:t>This </a:t>
            </a:r>
            <a:r>
              <a:rPr lang="en-GB" dirty="0"/>
              <a:t>is often a difficult task:</a:t>
            </a:r>
          </a:p>
          <a:p>
            <a:pPr marL="925830" lvl="1" indent="-514350">
              <a:buFont typeface="+mj-lt"/>
              <a:buAutoNum type="arabicPeriod"/>
            </a:pPr>
            <a:r>
              <a:rPr lang="en-GB" dirty="0" smtClean="0"/>
              <a:t>Difficult </a:t>
            </a:r>
            <a:r>
              <a:rPr lang="en-GB" dirty="0"/>
              <a:t>to assign appropriate </a:t>
            </a:r>
            <a:r>
              <a:rPr lang="en-GB" dirty="0" smtClean="0"/>
              <a:t>dollar amounts.</a:t>
            </a:r>
            <a:endParaRPr lang="en-GB" dirty="0"/>
          </a:p>
          <a:p>
            <a:pPr marL="925830" lvl="1" indent="-514350">
              <a:buFont typeface="+mj-lt"/>
              <a:buAutoNum type="arabicPeriod"/>
            </a:pPr>
            <a:r>
              <a:rPr lang="en-GB" dirty="0" smtClean="0"/>
              <a:t>Technique </a:t>
            </a:r>
            <a:r>
              <a:rPr lang="en-GB" dirty="0"/>
              <a:t>can be misused (dishonest and </a:t>
            </a:r>
            <a:r>
              <a:rPr lang="en-GB" dirty="0" smtClean="0"/>
              <a:t>subject assignment </a:t>
            </a:r>
            <a:r>
              <a:rPr lang="en-GB" dirty="0"/>
              <a:t>of costs</a:t>
            </a:r>
            <a:r>
              <a:rPr lang="en-GB" dirty="0" smtClean="0"/>
              <a:t>).</a:t>
            </a:r>
            <a:endParaRPr lang="en-GB" dirty="0"/>
          </a:p>
        </p:txBody>
      </p:sp>
      <p:sp>
        <p:nvSpPr>
          <p:cNvPr id="2" name="Date Placeholder 1"/>
          <p:cNvSpPr>
            <a:spLocks noGrp="1"/>
          </p:cNvSpPr>
          <p:nvPr>
            <p:ph type="dt" sz="half" idx="10"/>
          </p:nvPr>
        </p:nvSpPr>
        <p:spPr/>
        <p:txBody>
          <a:bodyPr/>
          <a:lstStyle/>
          <a:p>
            <a:r>
              <a:rPr lang="en-US" dirty="0" smtClean="0"/>
              <a:t>UAE University</a:t>
            </a:r>
            <a:endParaRPr lang="en-US" dirty="0"/>
          </a:p>
        </p:txBody>
      </p:sp>
      <p:sp>
        <p:nvSpPr>
          <p:cNvPr id="5" name="Footer Placeholder 4"/>
          <p:cNvSpPr>
            <a:spLocks noGrp="1"/>
          </p:cNvSpPr>
          <p:nvPr>
            <p:ph type="ftr" sz="quarter" idx="11"/>
          </p:nvPr>
        </p:nvSpPr>
        <p:spPr/>
        <p:txBody>
          <a:bodyPr/>
          <a:lstStyle/>
          <a:p>
            <a:r>
              <a:rPr lang="en-US" dirty="0" smtClean="0"/>
              <a:t>Dr. Mohammad O. Hamdan, ME Dept.</a:t>
            </a:r>
            <a:endParaRPr lang="en-US" dirty="0"/>
          </a:p>
        </p:txBody>
      </p:sp>
      <p:sp>
        <p:nvSpPr>
          <p:cNvPr id="6" name="Slide Number Placeholder 5"/>
          <p:cNvSpPr>
            <a:spLocks noGrp="1"/>
          </p:cNvSpPr>
          <p:nvPr>
            <p:ph type="sldNum" sz="quarter" idx="12"/>
          </p:nvPr>
        </p:nvSpPr>
        <p:spPr/>
        <p:txBody>
          <a:bodyPr/>
          <a:lstStyle/>
          <a:p>
            <a:fld id="{D4BCD771-BEAD-4457-ADA0-B7854BEA6120}" type="slidenum">
              <a:rPr lang="en-US" smtClean="0"/>
              <a:pPr/>
              <a:t>30</a:t>
            </a:fld>
            <a:endParaRPr lang="en-US" dirty="0"/>
          </a:p>
        </p:txBody>
      </p:sp>
    </p:spTree>
    <p:extLst>
      <p:ext uri="{BB962C8B-B14F-4D97-AF65-F5344CB8AC3E}">
        <p14:creationId xmlns:p14="http://schemas.microsoft.com/office/powerpoint/2010/main" val="35237884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9600" y="1447800"/>
            <a:ext cx="8001000" cy="1477328"/>
          </a:xfrm>
          <a:prstGeom prst="rect">
            <a:avLst/>
          </a:prstGeom>
          <a:solidFill>
            <a:schemeClr val="tx1"/>
          </a:solidFill>
        </p:spPr>
        <p:txBody>
          <a:bodyPr wrap="square">
            <a:spAutoFit/>
          </a:bodyPr>
          <a:lstStyle/>
          <a:p>
            <a:pPr algn="just"/>
            <a:r>
              <a:rPr lang="en-US" dirty="0">
                <a:solidFill>
                  <a:schemeClr val="bg1"/>
                </a:solidFill>
              </a:rPr>
              <a:t>Many large projects, especially public works, are justified </a:t>
            </a:r>
            <a:r>
              <a:rPr lang="en-US" dirty="0" smtClean="0">
                <a:solidFill>
                  <a:schemeClr val="bg1"/>
                </a:solidFill>
              </a:rPr>
              <a:t>on the </a:t>
            </a:r>
            <a:r>
              <a:rPr lang="en-US" dirty="0">
                <a:solidFill>
                  <a:schemeClr val="bg1"/>
                </a:solidFill>
              </a:rPr>
              <a:t>basis of a </a:t>
            </a:r>
            <a:r>
              <a:rPr lang="en-US" b="1" dirty="0">
                <a:solidFill>
                  <a:schemeClr val="bg1"/>
                </a:solidFill>
              </a:rPr>
              <a:t>risk-benefit analysis</a:t>
            </a:r>
            <a:r>
              <a:rPr lang="en-US" dirty="0">
                <a:solidFill>
                  <a:schemeClr val="bg1"/>
                </a:solidFill>
              </a:rPr>
              <a:t>. The questions answered </a:t>
            </a:r>
            <a:r>
              <a:rPr lang="en-US" dirty="0" smtClean="0">
                <a:solidFill>
                  <a:schemeClr val="bg1"/>
                </a:solidFill>
              </a:rPr>
              <a:t>by such </a:t>
            </a:r>
            <a:r>
              <a:rPr lang="en-US" dirty="0">
                <a:solidFill>
                  <a:schemeClr val="bg1"/>
                </a:solidFill>
              </a:rPr>
              <a:t>a study are the following: </a:t>
            </a:r>
            <a:endParaRPr lang="en-US" dirty="0" smtClean="0">
              <a:solidFill>
                <a:schemeClr val="bg1"/>
              </a:solidFill>
            </a:endParaRPr>
          </a:p>
          <a:p>
            <a:pPr algn="just"/>
            <a:endParaRPr lang="en-US" dirty="0">
              <a:solidFill>
                <a:schemeClr val="bg1"/>
              </a:solidFill>
            </a:endParaRPr>
          </a:p>
          <a:p>
            <a:pPr marL="285750" indent="-285750" algn="just">
              <a:buFont typeface="Arial" pitchFamily="34" charset="0"/>
              <a:buChar char="•"/>
            </a:pPr>
            <a:r>
              <a:rPr lang="en-US" dirty="0" smtClean="0">
                <a:solidFill>
                  <a:schemeClr val="bg1"/>
                </a:solidFill>
              </a:rPr>
              <a:t>Is </a:t>
            </a:r>
            <a:r>
              <a:rPr lang="en-US" dirty="0">
                <a:solidFill>
                  <a:schemeClr val="bg1"/>
                </a:solidFill>
              </a:rPr>
              <a:t>the product worth the </a:t>
            </a:r>
            <a:r>
              <a:rPr lang="en-US" dirty="0" smtClean="0">
                <a:solidFill>
                  <a:schemeClr val="bg1"/>
                </a:solidFill>
              </a:rPr>
              <a:t>risks connected </a:t>
            </a:r>
            <a:r>
              <a:rPr lang="en-US" dirty="0">
                <a:solidFill>
                  <a:schemeClr val="bg1"/>
                </a:solidFill>
              </a:rPr>
              <a:t>with its use</a:t>
            </a:r>
            <a:r>
              <a:rPr lang="en-US" dirty="0" smtClean="0">
                <a:solidFill>
                  <a:schemeClr val="bg1"/>
                </a:solidFill>
              </a:rPr>
              <a:t>?</a:t>
            </a:r>
          </a:p>
          <a:p>
            <a:pPr marL="285750" indent="-285750" algn="just">
              <a:buFont typeface="Arial" pitchFamily="34" charset="0"/>
              <a:buChar char="•"/>
            </a:pPr>
            <a:r>
              <a:rPr lang="en-US" dirty="0" smtClean="0">
                <a:solidFill>
                  <a:schemeClr val="bg1"/>
                </a:solidFill>
              </a:rPr>
              <a:t> </a:t>
            </a:r>
            <a:r>
              <a:rPr lang="en-US" dirty="0">
                <a:solidFill>
                  <a:schemeClr val="bg1"/>
                </a:solidFill>
              </a:rPr>
              <a:t>What are the benefits?</a:t>
            </a:r>
          </a:p>
        </p:txBody>
      </p:sp>
      <p:sp>
        <p:nvSpPr>
          <p:cNvPr id="4" name="Rectangle 3"/>
          <p:cNvSpPr/>
          <p:nvPr/>
        </p:nvSpPr>
        <p:spPr>
          <a:xfrm>
            <a:off x="457200" y="2971800"/>
            <a:ext cx="8229600" cy="3139321"/>
          </a:xfrm>
          <a:prstGeom prst="rect">
            <a:avLst/>
          </a:prstGeom>
          <a:solidFill>
            <a:schemeClr val="bg1">
              <a:lumMod val="95000"/>
            </a:schemeClr>
          </a:solidFill>
        </p:spPr>
        <p:txBody>
          <a:bodyPr wrap="square">
            <a:spAutoFit/>
          </a:bodyPr>
          <a:lstStyle/>
          <a:p>
            <a:pPr algn="just"/>
            <a:r>
              <a:rPr lang="en-US" b="1" i="1" dirty="0"/>
              <a:t>A closer examination of risk-benefit </a:t>
            </a:r>
            <a:r>
              <a:rPr lang="en-US" b="1" i="1" dirty="0" smtClean="0"/>
              <a:t>analysis </a:t>
            </a:r>
            <a:r>
              <a:rPr lang="en-US" b="1" i="1" dirty="0"/>
              <a:t>reveals </a:t>
            </a:r>
            <a:r>
              <a:rPr lang="en-US" b="1" i="1" dirty="0" smtClean="0"/>
              <a:t>some conceptual </a:t>
            </a:r>
            <a:r>
              <a:rPr lang="en-US" b="1" i="1" dirty="0"/>
              <a:t>difficulties. </a:t>
            </a:r>
            <a:r>
              <a:rPr lang="en-US" b="1" i="1" dirty="0" smtClean="0"/>
              <a:t>Both </a:t>
            </a:r>
            <a:r>
              <a:rPr lang="en-US" b="1" i="1" dirty="0">
                <a:solidFill>
                  <a:srgbClr val="00B0F0"/>
                </a:solidFill>
              </a:rPr>
              <a:t>risks</a:t>
            </a:r>
            <a:r>
              <a:rPr lang="en-US" b="1" i="1" dirty="0"/>
              <a:t> and </a:t>
            </a:r>
            <a:r>
              <a:rPr lang="en-US" b="1" i="1" dirty="0">
                <a:solidFill>
                  <a:srgbClr val="00B0F0"/>
                </a:solidFill>
              </a:rPr>
              <a:t>benefits</a:t>
            </a:r>
            <a:r>
              <a:rPr lang="en-US" b="1" i="1" dirty="0"/>
              <a:t> </a:t>
            </a:r>
            <a:r>
              <a:rPr lang="en-US" b="1" i="1" dirty="0">
                <a:solidFill>
                  <a:srgbClr val="FFFF00"/>
                </a:solidFill>
              </a:rPr>
              <a:t>lie in the future</a:t>
            </a:r>
            <a:r>
              <a:rPr lang="en-US" dirty="0" smtClean="0"/>
              <a:t>. </a:t>
            </a:r>
          </a:p>
          <a:p>
            <a:pPr algn="just"/>
            <a:endParaRPr lang="en-US" dirty="0"/>
          </a:p>
          <a:p>
            <a:pPr algn="just"/>
            <a:r>
              <a:rPr lang="en-US" dirty="0" smtClean="0">
                <a:solidFill>
                  <a:srgbClr val="FFFF00"/>
                </a:solidFill>
              </a:rPr>
              <a:t>we </a:t>
            </a:r>
            <a:r>
              <a:rPr lang="en-US" dirty="0">
                <a:solidFill>
                  <a:srgbClr val="FFFF00"/>
                </a:solidFill>
              </a:rPr>
              <a:t>should multiply the magnitude </a:t>
            </a:r>
            <a:r>
              <a:rPr lang="en-US" dirty="0" smtClean="0">
                <a:solidFill>
                  <a:srgbClr val="FFFF00"/>
                </a:solidFill>
              </a:rPr>
              <a:t>of the </a:t>
            </a:r>
            <a:r>
              <a:rPr lang="en-US" dirty="0">
                <a:solidFill>
                  <a:srgbClr val="FFFF00"/>
                </a:solidFill>
              </a:rPr>
              <a:t>potential loss by the probability of its occurrence, and </a:t>
            </a:r>
            <a:r>
              <a:rPr lang="en-US" dirty="0" smtClean="0">
                <a:solidFill>
                  <a:srgbClr val="FFFF00"/>
                </a:solidFill>
              </a:rPr>
              <a:t>similarly with </a:t>
            </a:r>
            <a:r>
              <a:rPr lang="en-US" dirty="0">
                <a:solidFill>
                  <a:srgbClr val="FFFF00"/>
                </a:solidFill>
              </a:rPr>
              <a:t>the gain. </a:t>
            </a:r>
            <a:endParaRPr lang="en-US" dirty="0" smtClean="0">
              <a:solidFill>
                <a:srgbClr val="FFFF00"/>
              </a:solidFill>
            </a:endParaRPr>
          </a:p>
          <a:p>
            <a:pPr algn="just"/>
            <a:endParaRPr lang="en-US" dirty="0" smtClean="0"/>
          </a:p>
          <a:p>
            <a:pPr algn="just"/>
            <a:r>
              <a:rPr lang="en-US" b="1" u="sng" dirty="0" smtClean="0"/>
              <a:t>But </a:t>
            </a:r>
            <a:r>
              <a:rPr lang="en-US" b="1" u="sng" dirty="0"/>
              <a:t>who establishes these values, and how?</a:t>
            </a:r>
          </a:p>
          <a:p>
            <a:pPr algn="just"/>
            <a:r>
              <a:rPr lang="en-US" dirty="0" smtClean="0"/>
              <a:t>If </a:t>
            </a:r>
            <a:r>
              <a:rPr lang="en-US" dirty="0"/>
              <a:t>the benefits are about to be realized in the near future but </a:t>
            </a:r>
            <a:r>
              <a:rPr lang="en-US" dirty="0" smtClean="0"/>
              <a:t>the risks </a:t>
            </a:r>
            <a:r>
              <a:rPr lang="en-US" dirty="0"/>
              <a:t>are far off, how is the future to be discounted in terms of</a:t>
            </a:r>
            <a:r>
              <a:rPr lang="en-US" dirty="0" smtClean="0"/>
              <a:t>, say</a:t>
            </a:r>
            <a:r>
              <a:rPr lang="en-US" dirty="0"/>
              <a:t>, an interest rate so we can compare present values? </a:t>
            </a:r>
            <a:endParaRPr lang="en-US" dirty="0" smtClean="0"/>
          </a:p>
          <a:p>
            <a:pPr algn="just"/>
            <a:endParaRPr lang="en-US" dirty="0" smtClean="0"/>
          </a:p>
        </p:txBody>
      </p:sp>
      <p:sp>
        <p:nvSpPr>
          <p:cNvPr id="8" name="Title 7"/>
          <p:cNvSpPr>
            <a:spLocks noGrp="1"/>
          </p:cNvSpPr>
          <p:nvPr>
            <p:ph type="title"/>
          </p:nvPr>
        </p:nvSpPr>
        <p:spPr/>
        <p:txBody>
          <a:bodyPr>
            <a:normAutofit fontScale="90000"/>
          </a:bodyPr>
          <a:lstStyle/>
          <a:p>
            <a:r>
              <a:rPr lang="en-US" dirty="0" smtClean="0"/>
              <a:t>Risk-Benefit Analysis</a:t>
            </a:r>
            <a:br>
              <a:rPr lang="en-US" dirty="0" smtClean="0"/>
            </a:br>
            <a:r>
              <a:rPr lang="en-US" dirty="0" smtClean="0"/>
              <a:t>(</a:t>
            </a:r>
            <a:r>
              <a:rPr lang="en-US" sz="4000" dirty="0" smtClean="0">
                <a:solidFill>
                  <a:srgbClr val="FFFF00"/>
                </a:solidFill>
              </a:rPr>
              <a:t>Discussion Point</a:t>
            </a:r>
            <a:r>
              <a:rPr lang="en-US" dirty="0" smtClean="0"/>
              <a:t>)</a:t>
            </a:r>
            <a:endParaRPr lang="en-US" dirty="0"/>
          </a:p>
        </p:txBody>
      </p:sp>
      <p:sp>
        <p:nvSpPr>
          <p:cNvPr id="5" name="Date Placeholder 4"/>
          <p:cNvSpPr>
            <a:spLocks noGrp="1"/>
          </p:cNvSpPr>
          <p:nvPr>
            <p:ph type="dt" sz="half" idx="10"/>
          </p:nvPr>
        </p:nvSpPr>
        <p:spPr/>
        <p:txBody>
          <a:bodyPr/>
          <a:lstStyle/>
          <a:p>
            <a:r>
              <a:rPr lang="en-US" dirty="0" smtClean="0"/>
              <a:t>UAE University</a:t>
            </a:r>
            <a:endParaRPr lang="en-US" dirty="0"/>
          </a:p>
        </p:txBody>
      </p:sp>
      <p:sp>
        <p:nvSpPr>
          <p:cNvPr id="6" name="Footer Placeholder 5"/>
          <p:cNvSpPr>
            <a:spLocks noGrp="1"/>
          </p:cNvSpPr>
          <p:nvPr>
            <p:ph type="ftr" sz="quarter" idx="11"/>
          </p:nvPr>
        </p:nvSpPr>
        <p:spPr/>
        <p:txBody>
          <a:bodyPr/>
          <a:lstStyle/>
          <a:p>
            <a:r>
              <a:rPr lang="en-US" dirty="0" smtClean="0"/>
              <a:t>Dr. Mohammad O. Hamdan, ME Dept.</a:t>
            </a:r>
            <a:endParaRPr lang="en-US" dirty="0"/>
          </a:p>
        </p:txBody>
      </p:sp>
      <p:sp>
        <p:nvSpPr>
          <p:cNvPr id="7" name="Slide Number Placeholder 6"/>
          <p:cNvSpPr>
            <a:spLocks noGrp="1"/>
          </p:cNvSpPr>
          <p:nvPr>
            <p:ph type="sldNum" sz="quarter" idx="12"/>
          </p:nvPr>
        </p:nvSpPr>
        <p:spPr/>
        <p:txBody>
          <a:bodyPr/>
          <a:lstStyle/>
          <a:p>
            <a:fld id="{D4BCD771-BEAD-4457-ADA0-B7854BEA6120}" type="slidenum">
              <a:rPr lang="en-US" smtClean="0"/>
              <a:t>31</a:t>
            </a:fld>
            <a:endParaRPr lang="en-US" dirty="0"/>
          </a:p>
        </p:txBody>
      </p:sp>
    </p:spTree>
    <p:extLst>
      <p:ext uri="{BB962C8B-B14F-4D97-AF65-F5344CB8AC3E}">
        <p14:creationId xmlns:p14="http://schemas.microsoft.com/office/powerpoint/2010/main" val="211169994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a:t>Risk-Benefit </a:t>
            </a:r>
            <a:r>
              <a:rPr lang="en-US" dirty="0" smtClean="0"/>
              <a:t>Analysis</a:t>
            </a:r>
            <a:endParaRPr lang="en-US" dirty="0"/>
          </a:p>
        </p:txBody>
      </p:sp>
      <p:sp>
        <p:nvSpPr>
          <p:cNvPr id="4" name="Date Placeholder 3"/>
          <p:cNvSpPr>
            <a:spLocks noGrp="1"/>
          </p:cNvSpPr>
          <p:nvPr>
            <p:ph type="dt" sz="half" idx="10"/>
          </p:nvPr>
        </p:nvSpPr>
        <p:spPr/>
        <p:txBody>
          <a:bodyPr/>
          <a:lstStyle/>
          <a:p>
            <a:r>
              <a:rPr lang="en-US" dirty="0" smtClean="0"/>
              <a:t>UAE University</a:t>
            </a:r>
            <a:endParaRPr lang="en-US" dirty="0"/>
          </a:p>
        </p:txBody>
      </p:sp>
      <p:sp>
        <p:nvSpPr>
          <p:cNvPr id="5" name="Footer Placeholder 4"/>
          <p:cNvSpPr>
            <a:spLocks noGrp="1"/>
          </p:cNvSpPr>
          <p:nvPr>
            <p:ph type="ftr" sz="quarter" idx="11"/>
          </p:nvPr>
        </p:nvSpPr>
        <p:spPr/>
        <p:txBody>
          <a:bodyPr/>
          <a:lstStyle/>
          <a:p>
            <a:r>
              <a:rPr lang="en-US" dirty="0" smtClean="0"/>
              <a:t>Dr. Mohammad O. Hamdan, ME Dept.</a:t>
            </a:r>
            <a:endParaRPr lang="en-US" dirty="0"/>
          </a:p>
        </p:txBody>
      </p:sp>
      <p:sp>
        <p:nvSpPr>
          <p:cNvPr id="6" name="Slide Number Placeholder 5"/>
          <p:cNvSpPr>
            <a:spLocks noGrp="1"/>
          </p:cNvSpPr>
          <p:nvPr>
            <p:ph type="sldNum" sz="quarter" idx="12"/>
          </p:nvPr>
        </p:nvSpPr>
        <p:spPr/>
        <p:txBody>
          <a:bodyPr/>
          <a:lstStyle/>
          <a:p>
            <a:fld id="{D4BCD771-BEAD-4457-ADA0-B7854BEA6120}" type="slidenum">
              <a:rPr lang="en-US" smtClean="0"/>
              <a:pPr/>
              <a:t>32</a:t>
            </a:fld>
            <a:endParaRPr lang="en-US" dirty="0"/>
          </a:p>
        </p:txBody>
      </p:sp>
      <p:pic>
        <p:nvPicPr>
          <p:cNvPr id="8"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6121" t="11799"/>
          <a:stretch/>
        </p:blipFill>
        <p:spPr bwMode="auto">
          <a:xfrm>
            <a:off x="852152" y="2362200"/>
            <a:ext cx="7439696" cy="28194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62000" y="1777425"/>
            <a:ext cx="3603872" cy="584775"/>
          </a:xfrm>
          <a:prstGeom prst="rect">
            <a:avLst/>
          </a:prstGeom>
        </p:spPr>
        <p:txBody>
          <a:bodyPr wrap="none">
            <a:spAutoFit/>
          </a:bodyPr>
          <a:lstStyle/>
          <a:p>
            <a:r>
              <a:rPr lang="en-US" sz="3200" dirty="0"/>
              <a:t>Discussion Question</a:t>
            </a:r>
          </a:p>
        </p:txBody>
      </p:sp>
    </p:spTree>
    <p:extLst>
      <p:ext uri="{BB962C8B-B14F-4D97-AF65-F5344CB8AC3E}">
        <p14:creationId xmlns:p14="http://schemas.microsoft.com/office/powerpoint/2010/main" val="13812460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Risk-Benefit </a:t>
            </a:r>
            <a:r>
              <a:rPr lang="en-US" dirty="0" smtClean="0"/>
              <a:t>Analysis</a:t>
            </a:r>
            <a:endParaRPr lang="en-US" dirty="0"/>
          </a:p>
        </p:txBody>
      </p:sp>
      <p:sp>
        <p:nvSpPr>
          <p:cNvPr id="5" name="Content Placeholder 4"/>
          <p:cNvSpPr>
            <a:spLocks noGrp="1"/>
          </p:cNvSpPr>
          <p:nvPr>
            <p:ph idx="1"/>
          </p:nvPr>
        </p:nvSpPr>
        <p:spPr/>
        <p:txBody>
          <a:bodyPr/>
          <a:lstStyle/>
          <a:p>
            <a:r>
              <a:rPr lang="en-US" dirty="0"/>
              <a:t>It should be noted that </a:t>
            </a:r>
            <a:r>
              <a:rPr lang="en-US" dirty="0">
                <a:solidFill>
                  <a:srgbClr val="FFFF00"/>
                </a:solidFill>
              </a:rPr>
              <a:t>risk-benefit analysis</a:t>
            </a:r>
            <a:r>
              <a:rPr lang="en-US" dirty="0"/>
              <a:t>, like </a:t>
            </a:r>
            <a:r>
              <a:rPr lang="en-US" dirty="0">
                <a:solidFill>
                  <a:srgbClr val="FFFF00"/>
                </a:solidFill>
              </a:rPr>
              <a:t>cost-benefit analysis</a:t>
            </a:r>
            <a:r>
              <a:rPr lang="en-US" dirty="0"/>
              <a:t>, is concerned with the </a:t>
            </a:r>
            <a:r>
              <a:rPr lang="en-US" dirty="0" smtClean="0">
                <a:solidFill>
                  <a:srgbClr val="FFFF00"/>
                </a:solidFill>
              </a:rPr>
              <a:t>advisability</a:t>
            </a:r>
            <a:r>
              <a:rPr lang="en-US" dirty="0" smtClean="0"/>
              <a:t> (</a:t>
            </a:r>
            <a:r>
              <a:rPr lang="en-US" dirty="0"/>
              <a:t>sense, suitability) </a:t>
            </a:r>
            <a:r>
              <a:rPr lang="en-US" dirty="0" smtClean="0"/>
              <a:t>of </a:t>
            </a:r>
            <a:r>
              <a:rPr lang="en-US" dirty="0"/>
              <a:t>undertaking a project.</a:t>
            </a:r>
          </a:p>
          <a:p>
            <a:endParaRPr lang="en-US" dirty="0"/>
          </a:p>
        </p:txBody>
      </p:sp>
      <p:sp>
        <p:nvSpPr>
          <p:cNvPr id="3" name="Date Placeholder 2"/>
          <p:cNvSpPr>
            <a:spLocks noGrp="1"/>
          </p:cNvSpPr>
          <p:nvPr>
            <p:ph type="dt" sz="half" idx="10"/>
          </p:nvPr>
        </p:nvSpPr>
        <p:spPr/>
        <p:txBody>
          <a:bodyPr/>
          <a:lstStyle/>
          <a:p>
            <a:r>
              <a:rPr lang="en-US" dirty="0" smtClean="0"/>
              <a:t>UAE University</a:t>
            </a:r>
            <a:endParaRPr lang="en-US" dirty="0"/>
          </a:p>
        </p:txBody>
      </p:sp>
      <p:sp>
        <p:nvSpPr>
          <p:cNvPr id="4" name="Footer Placeholder 3"/>
          <p:cNvSpPr>
            <a:spLocks noGrp="1"/>
          </p:cNvSpPr>
          <p:nvPr>
            <p:ph type="ftr" sz="quarter" idx="11"/>
          </p:nvPr>
        </p:nvSpPr>
        <p:spPr/>
        <p:txBody>
          <a:bodyPr/>
          <a:lstStyle/>
          <a:p>
            <a:r>
              <a:rPr lang="en-US" dirty="0" smtClean="0"/>
              <a:t>Dr. Mohammad O. Hamdan, ME Dept.</a:t>
            </a:r>
            <a:endParaRPr lang="en-US" dirty="0"/>
          </a:p>
        </p:txBody>
      </p:sp>
      <p:sp>
        <p:nvSpPr>
          <p:cNvPr id="6" name="Slide Number Placeholder 5"/>
          <p:cNvSpPr>
            <a:spLocks noGrp="1"/>
          </p:cNvSpPr>
          <p:nvPr>
            <p:ph type="sldNum" sz="quarter" idx="12"/>
          </p:nvPr>
        </p:nvSpPr>
        <p:spPr/>
        <p:txBody>
          <a:bodyPr/>
          <a:lstStyle/>
          <a:p>
            <a:fld id="{D4BCD771-BEAD-4457-ADA0-B7854BEA6120}" type="slidenum">
              <a:rPr lang="en-US" smtClean="0"/>
              <a:pPr/>
              <a:t>33</a:t>
            </a:fld>
            <a:endParaRPr lang="en-US" dirty="0"/>
          </a:p>
        </p:txBody>
      </p:sp>
    </p:spTree>
    <p:extLst>
      <p:ext uri="{BB962C8B-B14F-4D97-AF65-F5344CB8AC3E}">
        <p14:creationId xmlns:p14="http://schemas.microsoft.com/office/powerpoint/2010/main" val="102648050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dirty="0"/>
              <a:t>Safe </a:t>
            </a:r>
            <a:r>
              <a:rPr lang="en-US" dirty="0" smtClean="0"/>
              <a:t>Exits</a:t>
            </a:r>
            <a:endParaRPr lang="en-US" dirty="0"/>
          </a:p>
        </p:txBody>
      </p:sp>
      <p:sp>
        <p:nvSpPr>
          <p:cNvPr id="9" name="Content Placeholder 8"/>
          <p:cNvSpPr>
            <a:spLocks noGrp="1"/>
          </p:cNvSpPr>
          <p:nvPr>
            <p:ph idx="1"/>
          </p:nvPr>
        </p:nvSpPr>
        <p:spPr>
          <a:xfrm>
            <a:off x="457200" y="1600201"/>
            <a:ext cx="8229600" cy="2215276"/>
          </a:xfrm>
        </p:spPr>
        <p:txBody>
          <a:bodyPr>
            <a:normAutofit fontScale="77500" lnSpcReduction="20000"/>
          </a:bodyPr>
          <a:lstStyle/>
          <a:p>
            <a:r>
              <a:rPr lang="en-US" dirty="0"/>
              <a:t>It is almost impossible to build a completely safe product or one that will never fail. The best one can do is to assure that when a product </a:t>
            </a:r>
            <a:r>
              <a:rPr lang="en-US" dirty="0" smtClean="0"/>
              <a:t>fails</a:t>
            </a:r>
            <a:r>
              <a:rPr lang="en-US" dirty="0"/>
              <a:t>:</a:t>
            </a:r>
            <a:endParaRPr lang="en-US" dirty="0" smtClean="0"/>
          </a:p>
          <a:p>
            <a:pPr marL="925830" lvl="1" indent="-514350">
              <a:buFont typeface="+mj-lt"/>
              <a:buAutoNum type="arabicPeriod"/>
            </a:pPr>
            <a:r>
              <a:rPr lang="en-US" dirty="0" smtClean="0"/>
              <a:t>It will fail safely, </a:t>
            </a:r>
          </a:p>
          <a:p>
            <a:pPr marL="925830" lvl="1" indent="-514350">
              <a:buFont typeface="+mj-lt"/>
              <a:buAutoNum type="arabicPeriod"/>
            </a:pPr>
            <a:r>
              <a:rPr lang="en-US" dirty="0" smtClean="0"/>
              <a:t>The product can be abandoned safely, or-at least-</a:t>
            </a:r>
          </a:p>
          <a:p>
            <a:pPr marL="925830" lvl="1" indent="-514350">
              <a:buFont typeface="+mj-lt"/>
              <a:buAutoNum type="arabicPeriod"/>
            </a:pPr>
            <a:r>
              <a:rPr lang="en-US" dirty="0" smtClean="0"/>
              <a:t>The user can safely escape the product. </a:t>
            </a:r>
          </a:p>
          <a:p>
            <a:endParaRPr lang="en-US" dirty="0"/>
          </a:p>
        </p:txBody>
      </p:sp>
      <p:sp>
        <p:nvSpPr>
          <p:cNvPr id="5" name="Date Placeholder 4"/>
          <p:cNvSpPr>
            <a:spLocks noGrp="1"/>
          </p:cNvSpPr>
          <p:nvPr>
            <p:ph type="dt" sz="half" idx="10"/>
          </p:nvPr>
        </p:nvSpPr>
        <p:spPr/>
        <p:txBody>
          <a:bodyPr/>
          <a:lstStyle/>
          <a:p>
            <a:r>
              <a:rPr lang="en-US" dirty="0" smtClean="0"/>
              <a:t>UAE University</a:t>
            </a:r>
            <a:endParaRPr lang="en-US" dirty="0"/>
          </a:p>
        </p:txBody>
      </p:sp>
      <p:sp>
        <p:nvSpPr>
          <p:cNvPr id="6" name="Footer Placeholder 5"/>
          <p:cNvSpPr>
            <a:spLocks noGrp="1"/>
          </p:cNvSpPr>
          <p:nvPr>
            <p:ph type="ftr" sz="quarter" idx="11"/>
          </p:nvPr>
        </p:nvSpPr>
        <p:spPr/>
        <p:txBody>
          <a:bodyPr/>
          <a:lstStyle/>
          <a:p>
            <a:r>
              <a:rPr lang="en-US" dirty="0" smtClean="0"/>
              <a:t>Dr. Mohammad O. Hamdan, ME Dept.</a:t>
            </a:r>
            <a:endParaRPr lang="en-US" dirty="0"/>
          </a:p>
        </p:txBody>
      </p:sp>
      <p:sp>
        <p:nvSpPr>
          <p:cNvPr id="7" name="Slide Number Placeholder 6"/>
          <p:cNvSpPr>
            <a:spLocks noGrp="1"/>
          </p:cNvSpPr>
          <p:nvPr>
            <p:ph type="sldNum" sz="quarter" idx="12"/>
          </p:nvPr>
        </p:nvSpPr>
        <p:spPr/>
        <p:txBody>
          <a:bodyPr/>
          <a:lstStyle/>
          <a:p>
            <a:fld id="{D4BCD771-BEAD-4457-ADA0-B7854BEA6120}" type="slidenum">
              <a:rPr lang="en-US" smtClean="0"/>
              <a:t>34</a:t>
            </a:fld>
            <a:endParaRPr lang="en-US" dirty="0"/>
          </a:p>
        </p:txBody>
      </p:sp>
      <p:sp>
        <p:nvSpPr>
          <p:cNvPr id="10" name="Rectangle 9"/>
          <p:cNvSpPr/>
          <p:nvPr/>
        </p:nvSpPr>
        <p:spPr>
          <a:xfrm>
            <a:off x="457200" y="3815477"/>
            <a:ext cx="8229600" cy="2585323"/>
          </a:xfrm>
          <a:prstGeom prst="rect">
            <a:avLst/>
          </a:prstGeom>
          <a:solidFill>
            <a:schemeClr val="tx2">
              <a:lumMod val="20000"/>
              <a:lumOff val="80000"/>
            </a:schemeClr>
          </a:solidFill>
        </p:spPr>
        <p:txBody>
          <a:bodyPr wrap="square">
            <a:spAutoFit/>
          </a:bodyPr>
          <a:lstStyle/>
          <a:p>
            <a:pPr algn="just"/>
            <a:r>
              <a:rPr lang="en-US" dirty="0" smtClean="0">
                <a:solidFill>
                  <a:schemeClr val="bg1"/>
                </a:solidFill>
              </a:rPr>
              <a:t>Let us refer to these three conditions as </a:t>
            </a:r>
            <a:r>
              <a:rPr lang="en-US" i="1" dirty="0" smtClean="0">
                <a:solidFill>
                  <a:schemeClr val="bg1"/>
                </a:solidFill>
              </a:rPr>
              <a:t>safe exit. It is </a:t>
            </a:r>
            <a:r>
              <a:rPr lang="en-US" dirty="0" smtClean="0">
                <a:solidFill>
                  <a:schemeClr val="bg1"/>
                </a:solidFill>
              </a:rPr>
              <a:t>not obvious who should take the responsibility for providing safe exit. </a:t>
            </a:r>
          </a:p>
          <a:p>
            <a:pPr algn="just"/>
            <a:r>
              <a:rPr lang="en-US" dirty="0" smtClean="0">
                <a:solidFill>
                  <a:schemeClr val="bg1"/>
                </a:solidFill>
              </a:rPr>
              <a:t> </a:t>
            </a:r>
          </a:p>
          <a:p>
            <a:pPr algn="just"/>
            <a:r>
              <a:rPr lang="en-US" dirty="0" smtClean="0">
                <a:solidFill>
                  <a:schemeClr val="bg1"/>
                </a:solidFill>
              </a:rPr>
              <a:t>But apart from questions of who will build, install, maintain, and pay for a safe exit system there remains the </a:t>
            </a:r>
            <a:r>
              <a:rPr lang="en-US" b="1" u="sng" dirty="0" smtClean="0">
                <a:solidFill>
                  <a:schemeClr val="bg1"/>
                </a:solidFill>
              </a:rPr>
              <a:t>crucial question of who will recognize the need for a safe exit.</a:t>
            </a:r>
          </a:p>
          <a:p>
            <a:pPr algn="just"/>
            <a:endParaRPr lang="en-US" b="1" u="sng" dirty="0" smtClean="0">
              <a:solidFill>
                <a:schemeClr val="bg1"/>
              </a:solidFill>
            </a:endParaRPr>
          </a:p>
          <a:p>
            <a:pPr algn="just"/>
            <a:r>
              <a:rPr lang="en-US" dirty="0" smtClean="0">
                <a:solidFill>
                  <a:schemeClr val="bg1"/>
                </a:solidFill>
              </a:rPr>
              <a:t>Providing for a safe exit is an integral part of the social experimental procedure-in other words, of sound engineering.</a:t>
            </a:r>
            <a:endParaRPr lang="en-US" dirty="0">
              <a:solidFill>
                <a:schemeClr val="bg1"/>
              </a:solidFill>
            </a:endParaRPr>
          </a:p>
        </p:txBody>
      </p:sp>
    </p:spTree>
    <p:extLst>
      <p:ext uri="{BB962C8B-B14F-4D97-AF65-F5344CB8AC3E}">
        <p14:creationId xmlns:p14="http://schemas.microsoft.com/office/powerpoint/2010/main" val="308665895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a:t>
            </a:r>
            <a:endParaRPr lang="en-US" dirty="0"/>
          </a:p>
        </p:txBody>
      </p:sp>
      <p:sp>
        <p:nvSpPr>
          <p:cNvPr id="3" name="Content Placeholder 2"/>
          <p:cNvSpPr>
            <a:spLocks noGrp="1"/>
          </p:cNvSpPr>
          <p:nvPr>
            <p:ph idx="1"/>
          </p:nvPr>
        </p:nvSpPr>
        <p:spPr/>
        <p:txBody>
          <a:bodyPr/>
          <a:lstStyle/>
          <a:p>
            <a:pPr marL="118872" indent="0">
              <a:buNone/>
            </a:pPr>
            <a:r>
              <a:rPr lang="en-US" dirty="0" smtClean="0"/>
              <a:t>Read:</a:t>
            </a:r>
          </a:p>
          <a:p>
            <a:r>
              <a:rPr lang="en-US" dirty="0" smtClean="0"/>
              <a:t>Three Mile Island</a:t>
            </a:r>
          </a:p>
          <a:p>
            <a:r>
              <a:rPr lang="en-US" dirty="0" smtClean="0"/>
              <a:t>Chernobyl</a:t>
            </a:r>
            <a:endParaRPr lang="en-US" dirty="0"/>
          </a:p>
        </p:txBody>
      </p:sp>
      <p:sp>
        <p:nvSpPr>
          <p:cNvPr id="4" name="Date Placeholder 3"/>
          <p:cNvSpPr>
            <a:spLocks noGrp="1"/>
          </p:cNvSpPr>
          <p:nvPr>
            <p:ph type="dt" sz="half" idx="10"/>
          </p:nvPr>
        </p:nvSpPr>
        <p:spPr/>
        <p:txBody>
          <a:bodyPr/>
          <a:lstStyle/>
          <a:p>
            <a:r>
              <a:rPr lang="en-US" dirty="0" smtClean="0"/>
              <a:t>UAE University</a:t>
            </a:r>
            <a:endParaRPr lang="en-US" dirty="0"/>
          </a:p>
        </p:txBody>
      </p:sp>
      <p:sp>
        <p:nvSpPr>
          <p:cNvPr id="5" name="Footer Placeholder 4"/>
          <p:cNvSpPr>
            <a:spLocks noGrp="1"/>
          </p:cNvSpPr>
          <p:nvPr>
            <p:ph type="ftr" sz="quarter" idx="11"/>
          </p:nvPr>
        </p:nvSpPr>
        <p:spPr/>
        <p:txBody>
          <a:bodyPr/>
          <a:lstStyle/>
          <a:p>
            <a:r>
              <a:rPr lang="en-US" dirty="0" smtClean="0"/>
              <a:t>Dr. Mohammad O. Hamdan, ME Dept.</a:t>
            </a:r>
            <a:endParaRPr lang="en-US" dirty="0"/>
          </a:p>
        </p:txBody>
      </p:sp>
      <p:sp>
        <p:nvSpPr>
          <p:cNvPr id="6" name="Slide Number Placeholder 5"/>
          <p:cNvSpPr>
            <a:spLocks noGrp="1"/>
          </p:cNvSpPr>
          <p:nvPr>
            <p:ph type="sldNum" sz="quarter" idx="12"/>
          </p:nvPr>
        </p:nvSpPr>
        <p:spPr/>
        <p:txBody>
          <a:bodyPr/>
          <a:lstStyle/>
          <a:p>
            <a:fld id="{D4BCD771-BEAD-4457-ADA0-B7854BEA6120}" type="slidenum">
              <a:rPr lang="en-US" smtClean="0"/>
              <a:pPr/>
              <a:t>35</a:t>
            </a:fld>
            <a:endParaRPr lang="en-US" dirty="0"/>
          </a:p>
        </p:txBody>
      </p:sp>
    </p:spTree>
    <p:extLst>
      <p:ext uri="{BB962C8B-B14F-4D97-AF65-F5344CB8AC3E}">
        <p14:creationId xmlns:p14="http://schemas.microsoft.com/office/powerpoint/2010/main" val="93241741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Risk-benefit </a:t>
            </a:r>
            <a:r>
              <a:rPr lang="en-US" dirty="0"/>
              <a:t>analysis, like cost-benefit </a:t>
            </a:r>
            <a:r>
              <a:rPr lang="en-US" dirty="0" smtClean="0"/>
              <a:t>analysis is concerned:</a:t>
            </a:r>
          </a:p>
          <a:p>
            <a:pPr marL="971550" lvl="1" indent="-514350">
              <a:buFont typeface="+mj-lt"/>
              <a:buAutoNum type="alphaLcParenR"/>
            </a:pPr>
            <a:r>
              <a:rPr lang="en-US" dirty="0" smtClean="0"/>
              <a:t>With increasing safety.</a:t>
            </a:r>
          </a:p>
          <a:p>
            <a:pPr marL="971550" lvl="1" indent="-514350">
              <a:buFont typeface="+mj-lt"/>
              <a:buAutoNum type="alphaLcParenR"/>
            </a:pPr>
            <a:r>
              <a:rPr lang="en-US" dirty="0" smtClean="0"/>
              <a:t>With the client.</a:t>
            </a:r>
          </a:p>
          <a:p>
            <a:pPr marL="971550" lvl="1" indent="-514350">
              <a:buFont typeface="+mj-lt"/>
              <a:buAutoNum type="alphaLcParenR"/>
            </a:pPr>
            <a:r>
              <a:rPr lang="en-US" dirty="0" smtClean="0"/>
              <a:t>With the advertisement.</a:t>
            </a:r>
          </a:p>
          <a:p>
            <a:pPr marL="971550" lvl="1" indent="-514350">
              <a:buFont typeface="+mj-lt"/>
              <a:buAutoNum type="alphaLcParenR"/>
            </a:pPr>
            <a:r>
              <a:rPr lang="en-US" dirty="0"/>
              <a:t>With the </a:t>
            </a:r>
            <a:r>
              <a:rPr lang="en-US" dirty="0" smtClean="0"/>
              <a:t>advisability.</a:t>
            </a:r>
          </a:p>
          <a:p>
            <a:pPr marL="971550" lvl="1" indent="-514350">
              <a:buFont typeface="+mj-lt"/>
              <a:buAutoNum type="alphaLcParenR"/>
            </a:pPr>
            <a:endParaRPr lang="en-US" dirty="0" smtClean="0"/>
          </a:p>
          <a:p>
            <a:pPr marL="678942" indent="-514350"/>
            <a:r>
              <a:rPr lang="en-US" dirty="0"/>
              <a:t>Warranty </a:t>
            </a:r>
            <a:r>
              <a:rPr lang="en-US" dirty="0" smtClean="0"/>
              <a:t>expenses is part of primary cost</a:t>
            </a:r>
          </a:p>
          <a:p>
            <a:pPr marL="971550" lvl="1" indent="-514350">
              <a:buFont typeface="+mj-lt"/>
              <a:buAutoNum type="alphaLcParenR"/>
            </a:pPr>
            <a:r>
              <a:rPr lang="en-US" dirty="0" smtClean="0"/>
              <a:t>True.</a:t>
            </a:r>
          </a:p>
          <a:p>
            <a:pPr marL="971550" lvl="1" indent="-514350">
              <a:buFont typeface="+mj-lt"/>
              <a:buAutoNum type="alphaLcParenR"/>
            </a:pPr>
            <a:r>
              <a:rPr lang="en-US" dirty="0" smtClean="0"/>
              <a:t>False.</a:t>
            </a:r>
            <a:endParaRPr lang="en-US" dirty="0"/>
          </a:p>
        </p:txBody>
      </p:sp>
      <p:sp>
        <p:nvSpPr>
          <p:cNvPr id="4" name="Date Placeholder 3"/>
          <p:cNvSpPr>
            <a:spLocks noGrp="1"/>
          </p:cNvSpPr>
          <p:nvPr>
            <p:ph type="dt" sz="half" idx="10"/>
          </p:nvPr>
        </p:nvSpPr>
        <p:spPr/>
        <p:txBody>
          <a:bodyPr/>
          <a:lstStyle/>
          <a:p>
            <a:r>
              <a:rPr lang="en-US" dirty="0" smtClean="0"/>
              <a:t>UAE University</a:t>
            </a:r>
            <a:endParaRPr lang="en-US" dirty="0"/>
          </a:p>
        </p:txBody>
      </p:sp>
      <p:sp>
        <p:nvSpPr>
          <p:cNvPr id="5" name="Footer Placeholder 4"/>
          <p:cNvSpPr>
            <a:spLocks noGrp="1"/>
          </p:cNvSpPr>
          <p:nvPr>
            <p:ph type="ftr" sz="quarter" idx="11"/>
          </p:nvPr>
        </p:nvSpPr>
        <p:spPr/>
        <p:txBody>
          <a:bodyPr/>
          <a:lstStyle/>
          <a:p>
            <a:r>
              <a:rPr lang="en-US" dirty="0" smtClean="0"/>
              <a:t>Dr. Mohammad O. Hamdan, ME Dept.</a:t>
            </a:r>
            <a:endParaRPr lang="en-US" dirty="0"/>
          </a:p>
        </p:txBody>
      </p:sp>
      <p:sp>
        <p:nvSpPr>
          <p:cNvPr id="6" name="Slide Number Placeholder 5"/>
          <p:cNvSpPr>
            <a:spLocks noGrp="1"/>
          </p:cNvSpPr>
          <p:nvPr>
            <p:ph type="sldNum" sz="quarter" idx="12"/>
          </p:nvPr>
        </p:nvSpPr>
        <p:spPr/>
        <p:txBody>
          <a:bodyPr/>
          <a:lstStyle/>
          <a:p>
            <a:fld id="{D4BCD771-BEAD-4457-ADA0-B7854BEA6120}" type="slidenum">
              <a:rPr lang="en-US" smtClean="0"/>
              <a:pPr/>
              <a:t>36</a:t>
            </a:fld>
            <a:endParaRPr lang="en-US" dirty="0"/>
          </a:p>
        </p:txBody>
      </p:sp>
    </p:spTree>
    <p:extLst>
      <p:ext uri="{BB962C8B-B14F-4D97-AF65-F5344CB8AC3E}">
        <p14:creationId xmlns:p14="http://schemas.microsoft.com/office/powerpoint/2010/main" val="372573249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lstStyle/>
          <a:p>
            <a:r>
              <a:rPr lang="en-US" dirty="0"/>
              <a:t>Risk and </a:t>
            </a:r>
            <a:r>
              <a:rPr lang="en-US" dirty="0" smtClean="0"/>
              <a:t>Safety.</a:t>
            </a:r>
          </a:p>
          <a:p>
            <a:r>
              <a:rPr lang="en-US" dirty="0" smtClean="0"/>
              <a:t>Effect </a:t>
            </a:r>
            <a:r>
              <a:rPr lang="en-US" dirty="0"/>
              <a:t>of Information on Risk </a:t>
            </a:r>
            <a:r>
              <a:rPr lang="en-US" dirty="0" smtClean="0"/>
              <a:t>Assessments.</a:t>
            </a:r>
          </a:p>
          <a:p>
            <a:r>
              <a:rPr lang="en-US" dirty="0" smtClean="0"/>
              <a:t>Assessing </a:t>
            </a:r>
            <a:r>
              <a:rPr lang="en-US" dirty="0"/>
              <a:t>and Reducing </a:t>
            </a:r>
            <a:r>
              <a:rPr lang="en-US" dirty="0" smtClean="0"/>
              <a:t>Risk.</a:t>
            </a:r>
          </a:p>
          <a:p>
            <a:r>
              <a:rPr lang="en-US" dirty="0" smtClean="0"/>
              <a:t>Uncertainties </a:t>
            </a:r>
            <a:r>
              <a:rPr lang="en-US" dirty="0"/>
              <a:t>in </a:t>
            </a:r>
            <a:r>
              <a:rPr lang="en-US" dirty="0" smtClean="0"/>
              <a:t>Design.</a:t>
            </a:r>
          </a:p>
          <a:p>
            <a:r>
              <a:rPr lang="en-US" dirty="0" smtClean="0"/>
              <a:t>Risk-Benefit Analysis.</a:t>
            </a:r>
          </a:p>
          <a:p>
            <a:r>
              <a:rPr lang="en-US" dirty="0" smtClean="0"/>
              <a:t>Safe Exits.</a:t>
            </a:r>
          </a:p>
        </p:txBody>
      </p:sp>
      <p:sp>
        <p:nvSpPr>
          <p:cNvPr id="4" name="Date Placeholder 3"/>
          <p:cNvSpPr>
            <a:spLocks noGrp="1"/>
          </p:cNvSpPr>
          <p:nvPr>
            <p:ph type="dt" sz="half" idx="10"/>
          </p:nvPr>
        </p:nvSpPr>
        <p:spPr/>
        <p:txBody>
          <a:bodyPr/>
          <a:lstStyle/>
          <a:p>
            <a:r>
              <a:rPr lang="en-US" dirty="0" smtClean="0"/>
              <a:t>UAE University</a:t>
            </a:r>
            <a:endParaRPr lang="en-US" dirty="0"/>
          </a:p>
        </p:txBody>
      </p:sp>
      <p:sp>
        <p:nvSpPr>
          <p:cNvPr id="5" name="Footer Placeholder 4"/>
          <p:cNvSpPr>
            <a:spLocks noGrp="1"/>
          </p:cNvSpPr>
          <p:nvPr>
            <p:ph type="ftr" sz="quarter" idx="11"/>
          </p:nvPr>
        </p:nvSpPr>
        <p:spPr/>
        <p:txBody>
          <a:bodyPr/>
          <a:lstStyle/>
          <a:p>
            <a:r>
              <a:rPr lang="en-US" dirty="0" smtClean="0"/>
              <a:t>Dr. Mohammad O. Hamdan, ME Dept.</a:t>
            </a:r>
            <a:endParaRPr lang="en-US" dirty="0"/>
          </a:p>
        </p:txBody>
      </p:sp>
      <p:sp>
        <p:nvSpPr>
          <p:cNvPr id="6" name="Slide Number Placeholder 5"/>
          <p:cNvSpPr>
            <a:spLocks noGrp="1"/>
          </p:cNvSpPr>
          <p:nvPr>
            <p:ph type="sldNum" sz="quarter" idx="12"/>
          </p:nvPr>
        </p:nvSpPr>
        <p:spPr/>
        <p:txBody>
          <a:bodyPr/>
          <a:lstStyle/>
          <a:p>
            <a:fld id="{D4BCD771-BEAD-4457-ADA0-B7854BEA6120}" type="slidenum">
              <a:rPr lang="en-US" smtClean="0"/>
              <a:pPr/>
              <a:t>37</a:t>
            </a:fld>
            <a:endParaRPr lang="en-US" dirty="0"/>
          </a:p>
        </p:txBody>
      </p:sp>
    </p:spTree>
    <p:extLst>
      <p:ext uri="{BB962C8B-B14F-4D97-AF65-F5344CB8AC3E}">
        <p14:creationId xmlns:p14="http://schemas.microsoft.com/office/powerpoint/2010/main" val="356722411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Useful link</a:t>
            </a:r>
            <a:endParaRPr lang="en-US" dirty="0"/>
          </a:p>
        </p:txBody>
      </p:sp>
      <p:sp>
        <p:nvSpPr>
          <p:cNvPr id="3" name="Content Placeholder 2"/>
          <p:cNvSpPr>
            <a:spLocks noGrp="1"/>
          </p:cNvSpPr>
          <p:nvPr>
            <p:ph idx="1"/>
          </p:nvPr>
        </p:nvSpPr>
        <p:spPr/>
        <p:txBody>
          <a:bodyPr/>
          <a:lstStyle/>
          <a:p>
            <a:r>
              <a:rPr lang="en-US" dirty="0">
                <a:hlinkClick r:id="rId2"/>
              </a:rPr>
              <a:t>http://www.mech.utah.edu/ergo/pages/Educational/safety_modules/Safey_Factor</a:t>
            </a:r>
            <a:r>
              <a:rPr lang="en-US" dirty="0" smtClean="0">
                <a:hlinkClick r:id="rId2"/>
              </a:rPr>
              <a:t>/</a:t>
            </a:r>
            <a:endParaRPr lang="en-US" dirty="0" smtClean="0"/>
          </a:p>
          <a:p>
            <a:endParaRPr lang="en-US" dirty="0"/>
          </a:p>
        </p:txBody>
      </p:sp>
      <p:sp>
        <p:nvSpPr>
          <p:cNvPr id="4" name="Date Placeholder 3"/>
          <p:cNvSpPr>
            <a:spLocks noGrp="1"/>
          </p:cNvSpPr>
          <p:nvPr>
            <p:ph type="dt" sz="half" idx="10"/>
          </p:nvPr>
        </p:nvSpPr>
        <p:spPr/>
        <p:txBody>
          <a:bodyPr/>
          <a:lstStyle/>
          <a:p>
            <a:r>
              <a:rPr lang="en-US" dirty="0" smtClean="0"/>
              <a:t>UAE University</a:t>
            </a:r>
            <a:endParaRPr lang="en-US" dirty="0"/>
          </a:p>
        </p:txBody>
      </p:sp>
      <p:sp>
        <p:nvSpPr>
          <p:cNvPr id="5" name="Footer Placeholder 4"/>
          <p:cNvSpPr>
            <a:spLocks noGrp="1"/>
          </p:cNvSpPr>
          <p:nvPr>
            <p:ph type="ftr" sz="quarter" idx="11"/>
          </p:nvPr>
        </p:nvSpPr>
        <p:spPr/>
        <p:txBody>
          <a:bodyPr/>
          <a:lstStyle/>
          <a:p>
            <a:r>
              <a:rPr lang="en-US" dirty="0" smtClean="0"/>
              <a:t>Dr. Mohammad O. Hamdan, ME Dept.</a:t>
            </a:r>
            <a:endParaRPr lang="en-US" dirty="0"/>
          </a:p>
        </p:txBody>
      </p:sp>
      <p:sp>
        <p:nvSpPr>
          <p:cNvPr id="6" name="Slide Number Placeholder 5"/>
          <p:cNvSpPr>
            <a:spLocks noGrp="1"/>
          </p:cNvSpPr>
          <p:nvPr>
            <p:ph type="sldNum" sz="quarter" idx="12"/>
          </p:nvPr>
        </p:nvSpPr>
        <p:spPr/>
        <p:txBody>
          <a:bodyPr/>
          <a:lstStyle/>
          <a:p>
            <a:fld id="{D4BCD771-BEAD-4457-ADA0-B7854BEA6120}" type="slidenum">
              <a:rPr lang="en-US" smtClean="0"/>
              <a:pPr/>
              <a:t>38</a:t>
            </a:fld>
            <a:endParaRPr lang="en-US" dirty="0"/>
          </a:p>
        </p:txBody>
      </p:sp>
    </p:spTree>
    <p:extLst>
      <p:ext uri="{BB962C8B-B14F-4D97-AF65-F5344CB8AC3E}">
        <p14:creationId xmlns:p14="http://schemas.microsoft.com/office/powerpoint/2010/main" val="2051706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t>Engineering as Experimentation</a:t>
            </a:r>
            <a:endParaRPr lang="en-GB" b="1" dirty="0"/>
          </a:p>
        </p:txBody>
      </p:sp>
      <p:sp>
        <p:nvSpPr>
          <p:cNvPr id="3" name="Content Placeholder 2"/>
          <p:cNvSpPr>
            <a:spLocks noGrp="1"/>
          </p:cNvSpPr>
          <p:nvPr>
            <p:ph idx="1"/>
          </p:nvPr>
        </p:nvSpPr>
        <p:spPr>
          <a:xfrm>
            <a:off x="457200" y="5105400"/>
            <a:ext cx="8229600" cy="1295400"/>
          </a:xfrm>
        </p:spPr>
        <p:txBody>
          <a:bodyPr>
            <a:normAutofit fontScale="92500" lnSpcReduction="20000"/>
          </a:bodyPr>
          <a:lstStyle/>
          <a:p>
            <a:r>
              <a:rPr lang="en-US" dirty="0" smtClean="0"/>
              <a:t>“A ship in harbor is safe, but that is not what ships are built for”.</a:t>
            </a:r>
          </a:p>
          <a:p>
            <a:pPr marL="118872" indent="0" algn="r">
              <a:buNone/>
            </a:pPr>
            <a:r>
              <a:rPr lang="en-US" dirty="0" smtClean="0">
                <a:latin typeface="Vladimir Script" pitchFamily="66" charset="0"/>
              </a:rPr>
              <a:t>John A. </a:t>
            </a:r>
            <a:r>
              <a:rPr lang="en-US" dirty="0" err="1" smtClean="0">
                <a:latin typeface="Vladimir Script" pitchFamily="66" charset="0"/>
              </a:rPr>
              <a:t>Shedd</a:t>
            </a:r>
            <a:endParaRPr lang="en-GB" dirty="0">
              <a:latin typeface="Vladimir Script" pitchFamily="66" charset="0"/>
            </a:endParaRPr>
          </a:p>
        </p:txBody>
      </p:sp>
      <p:sp>
        <p:nvSpPr>
          <p:cNvPr id="4" name="Date Placeholder 3"/>
          <p:cNvSpPr>
            <a:spLocks noGrp="1"/>
          </p:cNvSpPr>
          <p:nvPr>
            <p:ph type="dt" sz="half" idx="10"/>
          </p:nvPr>
        </p:nvSpPr>
        <p:spPr/>
        <p:txBody>
          <a:bodyPr/>
          <a:lstStyle/>
          <a:p>
            <a:r>
              <a:rPr lang="en-US" smtClean="0"/>
              <a:t>UAE University</a:t>
            </a:r>
            <a:endParaRPr lang="en-US"/>
          </a:p>
        </p:txBody>
      </p:sp>
      <p:sp>
        <p:nvSpPr>
          <p:cNvPr id="5" name="Footer Placeholder 4"/>
          <p:cNvSpPr>
            <a:spLocks noGrp="1"/>
          </p:cNvSpPr>
          <p:nvPr>
            <p:ph type="ftr" sz="quarter" idx="11"/>
          </p:nvPr>
        </p:nvSpPr>
        <p:spPr/>
        <p:txBody>
          <a:bodyPr/>
          <a:lstStyle/>
          <a:p>
            <a:r>
              <a:rPr lang="en-US" smtClean="0"/>
              <a:t>Dr. Mohammad O. Hamdan, ME Dept.</a:t>
            </a:r>
            <a:endParaRPr lang="en-US"/>
          </a:p>
        </p:txBody>
      </p:sp>
      <p:sp>
        <p:nvSpPr>
          <p:cNvPr id="6" name="Slide Number Placeholder 5"/>
          <p:cNvSpPr>
            <a:spLocks noGrp="1"/>
          </p:cNvSpPr>
          <p:nvPr>
            <p:ph type="sldNum" sz="quarter" idx="12"/>
          </p:nvPr>
        </p:nvSpPr>
        <p:spPr/>
        <p:txBody>
          <a:bodyPr/>
          <a:lstStyle/>
          <a:p>
            <a:fld id="{D4BCD771-BEAD-4457-ADA0-B7854BEA6120}" type="slidenum">
              <a:rPr lang="en-US" smtClean="0"/>
              <a:pPr/>
              <a:t>4</a:t>
            </a:fld>
            <a:endParaRPr lang="en-US"/>
          </a:p>
        </p:txBody>
      </p:sp>
      <p:pic>
        <p:nvPicPr>
          <p:cNvPr id="7" name="Picture 2" descr="http://www.cruiselinejobs.com/images/photos/carnival-cruise-ship-job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676400"/>
            <a:ext cx="5715000" cy="326571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1695303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Risk </a:t>
            </a:r>
            <a:r>
              <a:rPr lang="en-US" dirty="0" smtClean="0"/>
              <a:t>and Safety</a:t>
            </a:r>
            <a:endParaRPr lang="en-US" dirty="0"/>
          </a:p>
        </p:txBody>
      </p:sp>
      <p:sp>
        <p:nvSpPr>
          <p:cNvPr id="5" name="Content Placeholder 4"/>
          <p:cNvSpPr>
            <a:spLocks noGrp="1"/>
          </p:cNvSpPr>
          <p:nvPr>
            <p:ph idx="1"/>
          </p:nvPr>
        </p:nvSpPr>
        <p:spPr/>
        <p:txBody>
          <a:bodyPr/>
          <a:lstStyle/>
          <a:p>
            <a:r>
              <a:rPr lang="en-GB" dirty="0"/>
              <a:t>The most important duty of an engineer is to protect the safety and well-being of the </a:t>
            </a:r>
            <a:r>
              <a:rPr lang="en-GB" dirty="0" smtClean="0"/>
              <a:t>public.</a:t>
            </a:r>
          </a:p>
          <a:p>
            <a:endParaRPr lang="en-GB" dirty="0"/>
          </a:p>
          <a:p>
            <a:r>
              <a:rPr lang="en-GB" dirty="0" smtClean="0"/>
              <a:t>What is Safety and what is Risk?</a:t>
            </a:r>
            <a:endParaRPr lang="en-GB" dirty="0"/>
          </a:p>
          <a:p>
            <a:pPr lvl="1"/>
            <a:r>
              <a:rPr lang="en-GB" dirty="0"/>
              <a:t> </a:t>
            </a:r>
            <a:r>
              <a:rPr lang="en-GB" dirty="0">
                <a:solidFill>
                  <a:srgbClr val="FF0000"/>
                </a:solidFill>
              </a:rPr>
              <a:t>Safety</a:t>
            </a:r>
            <a:r>
              <a:rPr lang="en-GB" dirty="0"/>
              <a:t> – </a:t>
            </a:r>
            <a:r>
              <a:rPr lang="en-US" dirty="0"/>
              <a:t>the condition of being safe from undergoing or causing hurt, injury, or loss </a:t>
            </a:r>
            <a:r>
              <a:rPr lang="en-GB" dirty="0" smtClean="0"/>
              <a:t>.</a:t>
            </a:r>
            <a:endParaRPr lang="en-GB" dirty="0"/>
          </a:p>
          <a:p>
            <a:pPr lvl="1"/>
            <a:r>
              <a:rPr lang="en-GB" dirty="0"/>
              <a:t> </a:t>
            </a:r>
            <a:r>
              <a:rPr lang="en-GB" dirty="0">
                <a:solidFill>
                  <a:srgbClr val="FF0000"/>
                </a:solidFill>
              </a:rPr>
              <a:t>Risk</a:t>
            </a:r>
            <a:r>
              <a:rPr lang="en-GB" dirty="0"/>
              <a:t> – The possibility of suffering harm or loss</a:t>
            </a:r>
            <a:r>
              <a:rPr lang="en-GB" dirty="0" smtClean="0"/>
              <a:t>.</a:t>
            </a:r>
            <a:endParaRPr lang="en-GB" dirty="0"/>
          </a:p>
        </p:txBody>
      </p:sp>
      <p:sp>
        <p:nvSpPr>
          <p:cNvPr id="2" name="Date Placeholder 1"/>
          <p:cNvSpPr>
            <a:spLocks noGrp="1"/>
          </p:cNvSpPr>
          <p:nvPr>
            <p:ph type="dt" sz="half" idx="10"/>
          </p:nvPr>
        </p:nvSpPr>
        <p:spPr/>
        <p:txBody>
          <a:bodyPr/>
          <a:lstStyle/>
          <a:p>
            <a:r>
              <a:rPr lang="en-US" smtClean="0"/>
              <a:t>UAE University</a:t>
            </a:r>
            <a:endParaRPr lang="en-US"/>
          </a:p>
        </p:txBody>
      </p:sp>
      <p:sp>
        <p:nvSpPr>
          <p:cNvPr id="3" name="Footer Placeholder 2"/>
          <p:cNvSpPr>
            <a:spLocks noGrp="1"/>
          </p:cNvSpPr>
          <p:nvPr>
            <p:ph type="ftr" sz="quarter" idx="11"/>
          </p:nvPr>
        </p:nvSpPr>
        <p:spPr/>
        <p:txBody>
          <a:bodyPr/>
          <a:lstStyle/>
          <a:p>
            <a:r>
              <a:rPr lang="en-US" smtClean="0"/>
              <a:t>Dr. Mohammad O. Hamdan, ME Dept.</a:t>
            </a:r>
            <a:endParaRPr lang="en-US"/>
          </a:p>
        </p:txBody>
      </p:sp>
      <p:sp>
        <p:nvSpPr>
          <p:cNvPr id="6" name="Slide Number Placeholder 5"/>
          <p:cNvSpPr>
            <a:spLocks noGrp="1"/>
          </p:cNvSpPr>
          <p:nvPr>
            <p:ph type="sldNum" sz="quarter" idx="12"/>
          </p:nvPr>
        </p:nvSpPr>
        <p:spPr/>
        <p:txBody>
          <a:bodyPr/>
          <a:lstStyle/>
          <a:p>
            <a:fld id="{D4BCD771-BEAD-4457-ADA0-B7854BEA6120}" type="slidenum">
              <a:rPr lang="en-US" smtClean="0"/>
              <a:pPr/>
              <a:t>5</a:t>
            </a:fld>
            <a:endParaRPr lang="en-US"/>
          </a:p>
        </p:txBody>
      </p:sp>
    </p:spTree>
    <p:extLst>
      <p:ext uri="{BB962C8B-B14F-4D97-AF65-F5344CB8AC3E}">
        <p14:creationId xmlns:p14="http://schemas.microsoft.com/office/powerpoint/2010/main" val="2129556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p:cTn id="15" dur="1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5">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5">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5">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 calcmode="lin" valueType="num">
                                      <p:cBhvr>
                                        <p:cTn id="23" dur="10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4" dur="1000" fill="hold"/>
                                        <p:tgtEl>
                                          <p:spTgt spid="5">
                                            <p:txEl>
                                              <p:pRg st="3" end="3"/>
                                            </p:txEl>
                                          </p:spTgt>
                                        </p:tgtEl>
                                        <p:attrNameLst>
                                          <p:attrName>ppt_h</p:attrName>
                                        </p:attrNameLst>
                                      </p:cBhvr>
                                      <p:tavLst>
                                        <p:tav tm="0">
                                          <p:val>
                                            <p:fltVal val="0"/>
                                          </p:val>
                                        </p:tav>
                                        <p:tav tm="100000">
                                          <p:val>
                                            <p:strVal val="#ppt_h"/>
                                          </p:val>
                                        </p:tav>
                                      </p:tavLst>
                                    </p:anim>
                                    <p:anim calcmode="lin" valueType="num">
                                      <p:cBhvr>
                                        <p:cTn id="25" dur="1000" fill="hold"/>
                                        <p:tgtEl>
                                          <p:spTgt spid="5">
                                            <p:txEl>
                                              <p:pRg st="3" end="3"/>
                                            </p:txEl>
                                          </p:spTgt>
                                        </p:tgtEl>
                                        <p:attrNameLst>
                                          <p:attrName>style.rotation</p:attrName>
                                        </p:attrNameLst>
                                      </p:cBhvr>
                                      <p:tavLst>
                                        <p:tav tm="0">
                                          <p:val>
                                            <p:fltVal val="90"/>
                                          </p:val>
                                        </p:tav>
                                        <p:tav tm="100000">
                                          <p:val>
                                            <p:fltVal val="0"/>
                                          </p:val>
                                        </p:tav>
                                      </p:tavLst>
                                    </p:anim>
                                    <p:animEffect transition="in" filter="fade">
                                      <p:cBhvr>
                                        <p:cTn id="26" dur="1000"/>
                                        <p:tgtEl>
                                          <p:spTgt spid="5">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p:cTn id="31" dur="10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5">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5">
                                            <p:txEl>
                                              <p:pRg st="4" end="4"/>
                                            </p:txEl>
                                          </p:spTgt>
                                        </p:tgtEl>
                                        <p:attrNameLst>
                                          <p:attrName>style.rotation</p:attrName>
                                        </p:attrNameLst>
                                      </p:cBhvr>
                                      <p:tavLst>
                                        <p:tav tm="0">
                                          <p:val>
                                            <p:fltVal val="90"/>
                                          </p:val>
                                        </p:tav>
                                        <p:tav tm="100000">
                                          <p:val>
                                            <p:fltVal val="0"/>
                                          </p:val>
                                        </p:tav>
                                      </p:tavLst>
                                    </p:anim>
                                    <p:animEffect transition="in" filter="fade">
                                      <p:cBhvr>
                                        <p:cTn id="34"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Risk vs. Safety</a:t>
            </a:r>
          </a:p>
        </p:txBody>
      </p:sp>
      <p:sp>
        <p:nvSpPr>
          <p:cNvPr id="5" name="Content Placeholder 4"/>
          <p:cNvSpPr>
            <a:spLocks noGrp="1"/>
          </p:cNvSpPr>
          <p:nvPr>
            <p:ph idx="1"/>
          </p:nvPr>
        </p:nvSpPr>
        <p:spPr>
          <a:xfrm>
            <a:off x="457200" y="1775191"/>
            <a:ext cx="4800600" cy="4625609"/>
          </a:xfrm>
        </p:spPr>
        <p:txBody>
          <a:bodyPr/>
          <a:lstStyle/>
          <a:p>
            <a:r>
              <a:rPr lang="en-GB" dirty="0"/>
              <a:t>The definitions of safety and risk are </a:t>
            </a:r>
            <a:r>
              <a:rPr lang="en-GB" b="1" dirty="0" smtClean="0">
                <a:solidFill>
                  <a:srgbClr val="FF0000"/>
                </a:solidFill>
              </a:rPr>
              <a:t>linked</a:t>
            </a:r>
            <a:endParaRPr lang="en-GB" b="1" dirty="0">
              <a:solidFill>
                <a:srgbClr val="FF0000"/>
              </a:solidFill>
            </a:endParaRPr>
          </a:p>
          <a:p>
            <a:pPr lvl="1"/>
            <a:r>
              <a:rPr lang="en-GB" dirty="0" smtClean="0"/>
              <a:t>We </a:t>
            </a:r>
            <a:r>
              <a:rPr lang="en-GB" dirty="0"/>
              <a:t>engage in risky </a:t>
            </a:r>
            <a:r>
              <a:rPr lang="en-GB" dirty="0" smtClean="0"/>
              <a:t>behaviour </a:t>
            </a:r>
            <a:r>
              <a:rPr lang="en-GB" dirty="0"/>
              <a:t>when we </a:t>
            </a:r>
            <a:r>
              <a:rPr lang="en-GB" dirty="0" smtClean="0"/>
              <a:t>do something </a:t>
            </a:r>
            <a:r>
              <a:rPr lang="en-GB" dirty="0"/>
              <a:t>that is </a:t>
            </a:r>
            <a:r>
              <a:rPr lang="en-GB" dirty="0" smtClean="0"/>
              <a:t>unsafe.</a:t>
            </a:r>
          </a:p>
          <a:p>
            <a:pPr lvl="1"/>
            <a:r>
              <a:rPr lang="en-GB" dirty="0" smtClean="0"/>
              <a:t>Something </a:t>
            </a:r>
            <a:r>
              <a:rPr lang="en-GB" dirty="0"/>
              <a:t>is unsafe if it involves </a:t>
            </a:r>
            <a:r>
              <a:rPr lang="en-GB" dirty="0" smtClean="0"/>
              <a:t>substantial risk.</a:t>
            </a:r>
          </a:p>
        </p:txBody>
      </p:sp>
      <p:pic>
        <p:nvPicPr>
          <p:cNvPr id="3074" name="Picture 2" descr="http://www.cartoonstock.com/lowres/ren0045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1981200"/>
            <a:ext cx="3495675" cy="3810000"/>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r>
              <a:rPr lang="en-US" smtClean="0"/>
              <a:t>UAE University</a:t>
            </a:r>
            <a:endParaRPr lang="en-US"/>
          </a:p>
        </p:txBody>
      </p:sp>
      <p:sp>
        <p:nvSpPr>
          <p:cNvPr id="3" name="Footer Placeholder 2"/>
          <p:cNvSpPr>
            <a:spLocks noGrp="1"/>
          </p:cNvSpPr>
          <p:nvPr>
            <p:ph type="ftr" sz="quarter" idx="11"/>
          </p:nvPr>
        </p:nvSpPr>
        <p:spPr/>
        <p:txBody>
          <a:bodyPr/>
          <a:lstStyle/>
          <a:p>
            <a:r>
              <a:rPr lang="en-US" smtClean="0"/>
              <a:t>Dr. Mohammad O. Hamdan, ME Dept.</a:t>
            </a:r>
            <a:endParaRPr lang="en-US"/>
          </a:p>
        </p:txBody>
      </p:sp>
      <p:sp>
        <p:nvSpPr>
          <p:cNvPr id="6" name="Slide Number Placeholder 5"/>
          <p:cNvSpPr>
            <a:spLocks noGrp="1"/>
          </p:cNvSpPr>
          <p:nvPr>
            <p:ph type="sldNum" sz="quarter" idx="12"/>
          </p:nvPr>
        </p:nvSpPr>
        <p:spPr/>
        <p:txBody>
          <a:bodyPr/>
          <a:lstStyle/>
          <a:p>
            <a:fld id="{D4BCD771-BEAD-4457-ADA0-B7854BEA6120}" type="slidenum">
              <a:rPr lang="en-US" smtClean="0"/>
              <a:pPr/>
              <a:t>6</a:t>
            </a:fld>
            <a:endParaRPr lang="en-US"/>
          </a:p>
        </p:txBody>
      </p:sp>
    </p:spTree>
    <p:extLst>
      <p:ext uri="{BB962C8B-B14F-4D97-AF65-F5344CB8AC3E}">
        <p14:creationId xmlns:p14="http://schemas.microsoft.com/office/powerpoint/2010/main" val="38864934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95300" y="1626274"/>
            <a:ext cx="8153400"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a:r>
              <a:rPr lang="en-US" dirty="0"/>
              <a:t>We demand safe products and services, but we also realize </a:t>
            </a:r>
            <a:r>
              <a:rPr lang="en-US" dirty="0" smtClean="0"/>
              <a:t>that we </a:t>
            </a:r>
            <a:r>
              <a:rPr lang="en-US" dirty="0"/>
              <a:t>may have to pay for this safety. To complicate matters, </a:t>
            </a:r>
            <a:r>
              <a:rPr lang="en-US" dirty="0" smtClean="0"/>
              <a:t>what may </a:t>
            </a:r>
            <a:r>
              <a:rPr lang="en-US" dirty="0"/>
              <a:t>be safe enough for one person may not be for </a:t>
            </a:r>
            <a:r>
              <a:rPr lang="en-US" dirty="0" smtClean="0"/>
              <a:t>someone else. Either </a:t>
            </a:r>
            <a:r>
              <a:rPr lang="en-US" dirty="0"/>
              <a:t>because of different perceptions about what is </a:t>
            </a:r>
            <a:r>
              <a:rPr lang="en-US" dirty="0" smtClean="0"/>
              <a:t>safe or </a:t>
            </a:r>
            <a:r>
              <a:rPr lang="en-US" dirty="0"/>
              <a:t>because of different predispositions to harm.</a:t>
            </a:r>
          </a:p>
        </p:txBody>
      </p:sp>
      <p:sp>
        <p:nvSpPr>
          <p:cNvPr id="2" name="Title 1"/>
          <p:cNvSpPr>
            <a:spLocks noGrp="1"/>
          </p:cNvSpPr>
          <p:nvPr>
            <p:ph type="title"/>
          </p:nvPr>
        </p:nvSpPr>
        <p:spPr/>
        <p:txBody>
          <a:bodyPr>
            <a:normAutofit/>
          </a:bodyPr>
          <a:lstStyle/>
          <a:p>
            <a:r>
              <a:rPr lang="en-US" dirty="0"/>
              <a:t>Safety and </a:t>
            </a:r>
            <a:r>
              <a:rPr lang="en-US" dirty="0" smtClean="0"/>
              <a:t>Risk</a:t>
            </a:r>
            <a:endParaRPr lang="en-US" dirty="0"/>
          </a:p>
        </p:txBody>
      </p:sp>
      <p:sp>
        <p:nvSpPr>
          <p:cNvPr id="3" name="Content Placeholder 2"/>
          <p:cNvSpPr>
            <a:spLocks noGrp="1"/>
          </p:cNvSpPr>
          <p:nvPr>
            <p:ph idx="1"/>
          </p:nvPr>
        </p:nvSpPr>
        <p:spPr>
          <a:xfrm>
            <a:off x="457200" y="2971800"/>
            <a:ext cx="8229600" cy="3429000"/>
          </a:xfrm>
        </p:spPr>
        <p:txBody>
          <a:bodyPr>
            <a:normAutofit lnSpcReduction="10000"/>
          </a:bodyPr>
          <a:lstStyle/>
          <a:p>
            <a:r>
              <a:rPr lang="en-US" b="1" u="sng" dirty="0"/>
              <a:t>Absolute safety</a:t>
            </a:r>
            <a:r>
              <a:rPr lang="en-US" dirty="0"/>
              <a:t>, in the senses of</a:t>
            </a:r>
          </a:p>
          <a:p>
            <a:pPr marL="635508" lvl="1" indent="-342900" algn="just">
              <a:buAutoNum type="alphaLcParenBoth"/>
            </a:pPr>
            <a:r>
              <a:rPr lang="en-US" dirty="0" smtClean="0"/>
              <a:t> </a:t>
            </a:r>
            <a:r>
              <a:rPr lang="en-US" dirty="0" smtClean="0">
                <a:solidFill>
                  <a:srgbClr val="0070C0"/>
                </a:solidFill>
              </a:rPr>
              <a:t>Entirely </a:t>
            </a:r>
            <a:r>
              <a:rPr lang="en-US" dirty="0">
                <a:solidFill>
                  <a:srgbClr val="0070C0"/>
                </a:solidFill>
              </a:rPr>
              <a:t>risk-free </a:t>
            </a:r>
            <a:r>
              <a:rPr lang="en-US" dirty="0"/>
              <a:t>activities and products, or </a:t>
            </a:r>
          </a:p>
          <a:p>
            <a:pPr marL="635508" lvl="1" indent="-342900" algn="just">
              <a:buAutoNum type="alphaLcParenBoth"/>
            </a:pPr>
            <a:r>
              <a:rPr lang="en-US" dirty="0" smtClean="0"/>
              <a:t> A </a:t>
            </a:r>
            <a:r>
              <a:rPr lang="en-US" dirty="0"/>
              <a:t>degree of safety that </a:t>
            </a:r>
            <a:r>
              <a:rPr lang="en-US" dirty="0">
                <a:solidFill>
                  <a:srgbClr val="0070C0"/>
                </a:solidFill>
              </a:rPr>
              <a:t>satisfies</a:t>
            </a:r>
            <a:r>
              <a:rPr lang="en-US" dirty="0"/>
              <a:t> all individuals or groups under all conditions, is neither attainable nor affordable. </a:t>
            </a:r>
            <a:endParaRPr lang="en-US" dirty="0" smtClean="0"/>
          </a:p>
          <a:p>
            <a:r>
              <a:rPr lang="en-US" dirty="0" smtClean="0"/>
              <a:t>Yet </a:t>
            </a:r>
            <a:r>
              <a:rPr lang="en-US" dirty="0"/>
              <a:t>it is important that we come to some understanding of what we mean by safety.</a:t>
            </a:r>
          </a:p>
        </p:txBody>
      </p:sp>
      <p:sp>
        <p:nvSpPr>
          <p:cNvPr id="4" name="Date Placeholder 3"/>
          <p:cNvSpPr>
            <a:spLocks noGrp="1"/>
          </p:cNvSpPr>
          <p:nvPr>
            <p:ph type="dt" sz="half" idx="10"/>
          </p:nvPr>
        </p:nvSpPr>
        <p:spPr/>
        <p:txBody>
          <a:bodyPr/>
          <a:lstStyle/>
          <a:p>
            <a:r>
              <a:rPr lang="en-US" smtClean="0"/>
              <a:t>UAE University</a:t>
            </a:r>
            <a:endParaRPr lang="en-US"/>
          </a:p>
        </p:txBody>
      </p:sp>
      <p:sp>
        <p:nvSpPr>
          <p:cNvPr id="6" name="Footer Placeholder 5"/>
          <p:cNvSpPr>
            <a:spLocks noGrp="1"/>
          </p:cNvSpPr>
          <p:nvPr>
            <p:ph type="ftr" sz="quarter" idx="11"/>
          </p:nvPr>
        </p:nvSpPr>
        <p:spPr/>
        <p:txBody>
          <a:bodyPr/>
          <a:lstStyle/>
          <a:p>
            <a:r>
              <a:rPr lang="en-US" smtClean="0"/>
              <a:t>Dr. Mohammad O. Hamdan, ME Dept.</a:t>
            </a:r>
            <a:endParaRPr lang="en-US"/>
          </a:p>
        </p:txBody>
      </p:sp>
      <p:sp>
        <p:nvSpPr>
          <p:cNvPr id="7" name="Slide Number Placeholder 6"/>
          <p:cNvSpPr>
            <a:spLocks noGrp="1"/>
          </p:cNvSpPr>
          <p:nvPr>
            <p:ph type="sldNum" sz="quarter" idx="12"/>
          </p:nvPr>
        </p:nvSpPr>
        <p:spPr/>
        <p:txBody>
          <a:bodyPr/>
          <a:lstStyle/>
          <a:p>
            <a:fld id="{D4BCD771-BEAD-4457-ADA0-B7854BEA6120}" type="slidenum">
              <a:rPr lang="en-US" smtClean="0"/>
              <a:pPr/>
              <a:t>7</a:t>
            </a:fld>
            <a:endParaRPr lang="en-US"/>
          </a:p>
        </p:txBody>
      </p:sp>
    </p:spTree>
    <p:extLst>
      <p:ext uri="{BB962C8B-B14F-4D97-AF65-F5344CB8AC3E}">
        <p14:creationId xmlns:p14="http://schemas.microsoft.com/office/powerpoint/2010/main" val="38675474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Safety Definitions</a:t>
            </a:r>
            <a:endParaRPr lang="en-US" dirty="0"/>
          </a:p>
        </p:txBody>
      </p:sp>
      <p:sp>
        <p:nvSpPr>
          <p:cNvPr id="3" name="Content Placeholder 2"/>
          <p:cNvSpPr>
            <a:spLocks noGrp="1"/>
          </p:cNvSpPr>
          <p:nvPr>
            <p:ph idx="1"/>
          </p:nvPr>
        </p:nvSpPr>
        <p:spPr/>
        <p:txBody>
          <a:bodyPr/>
          <a:lstStyle/>
          <a:p>
            <a:pPr marL="633222" indent="-514350">
              <a:buFont typeface="+mj-lt"/>
              <a:buAutoNum type="arabicPeriod"/>
            </a:pPr>
            <a:r>
              <a:rPr lang="en-US" dirty="0" smtClean="0"/>
              <a:t>Safety = Acceptable Risk</a:t>
            </a:r>
          </a:p>
          <a:p>
            <a:pPr marL="633222" indent="-514350">
              <a:buFont typeface="+mj-lt"/>
              <a:buAutoNum type="arabicPeriod"/>
            </a:pPr>
            <a:endParaRPr lang="en-US" dirty="0"/>
          </a:p>
          <a:p>
            <a:pPr marL="633222" indent="-514350">
              <a:buFont typeface="+mj-lt"/>
              <a:buAutoNum type="arabicPeriod"/>
            </a:pPr>
            <a:r>
              <a:rPr lang="en-US" dirty="0" smtClean="0"/>
              <a:t>Safety = Absence of risk</a:t>
            </a:r>
          </a:p>
          <a:p>
            <a:pPr marL="633222" indent="-514350">
              <a:buFont typeface="+mj-lt"/>
              <a:buAutoNum type="arabicPeriod"/>
            </a:pPr>
            <a:endParaRPr lang="en-US" dirty="0"/>
          </a:p>
          <a:p>
            <a:pPr marL="633222" indent="-514350">
              <a:buFont typeface="+mj-lt"/>
              <a:buAutoNum type="arabicPeriod"/>
            </a:pPr>
            <a:r>
              <a:rPr lang="en-US" dirty="0" smtClean="0"/>
              <a:t>Safety = Risks are fully known and are judged acceptable by a reasonable person.</a:t>
            </a:r>
          </a:p>
          <a:p>
            <a:pPr marL="633222" indent="-514350">
              <a:buFont typeface="+mj-lt"/>
              <a:buAutoNum type="arabicPeriod"/>
            </a:pPr>
            <a:endParaRPr lang="en-US" dirty="0"/>
          </a:p>
          <a:p>
            <a:pPr marL="633222" indent="-514350">
              <a:buFont typeface="+mj-lt"/>
              <a:buAutoNum type="arabicPeriod"/>
            </a:pPr>
            <a:endParaRPr lang="en-US" dirty="0" smtClean="0"/>
          </a:p>
          <a:p>
            <a:endParaRPr lang="en-US" dirty="0"/>
          </a:p>
        </p:txBody>
      </p:sp>
      <p:sp>
        <p:nvSpPr>
          <p:cNvPr id="4" name="Date Placeholder 3"/>
          <p:cNvSpPr>
            <a:spLocks noGrp="1"/>
          </p:cNvSpPr>
          <p:nvPr>
            <p:ph type="dt" sz="half" idx="10"/>
          </p:nvPr>
        </p:nvSpPr>
        <p:spPr/>
        <p:txBody>
          <a:bodyPr/>
          <a:lstStyle/>
          <a:p>
            <a:r>
              <a:rPr lang="en-US" smtClean="0"/>
              <a:t>UAE University</a:t>
            </a:r>
            <a:endParaRPr lang="en-US"/>
          </a:p>
        </p:txBody>
      </p:sp>
      <p:sp>
        <p:nvSpPr>
          <p:cNvPr id="5" name="Footer Placeholder 4"/>
          <p:cNvSpPr>
            <a:spLocks noGrp="1"/>
          </p:cNvSpPr>
          <p:nvPr>
            <p:ph type="ftr" sz="quarter" idx="11"/>
          </p:nvPr>
        </p:nvSpPr>
        <p:spPr/>
        <p:txBody>
          <a:bodyPr/>
          <a:lstStyle/>
          <a:p>
            <a:r>
              <a:rPr lang="en-US" smtClean="0"/>
              <a:t>Dr. Mohammad O. Hamdan, ME Dept.</a:t>
            </a:r>
            <a:endParaRPr lang="en-US"/>
          </a:p>
        </p:txBody>
      </p:sp>
      <p:sp>
        <p:nvSpPr>
          <p:cNvPr id="6" name="Slide Number Placeholder 5"/>
          <p:cNvSpPr>
            <a:spLocks noGrp="1"/>
          </p:cNvSpPr>
          <p:nvPr>
            <p:ph type="sldNum" sz="quarter" idx="12"/>
          </p:nvPr>
        </p:nvSpPr>
        <p:spPr/>
        <p:txBody>
          <a:bodyPr/>
          <a:lstStyle/>
          <a:p>
            <a:fld id="{D4BCD771-BEAD-4457-ADA0-B7854BEA6120}" type="slidenum">
              <a:rPr lang="en-US" smtClean="0"/>
              <a:pPr/>
              <a:t>8</a:t>
            </a:fld>
            <a:endParaRPr lang="en-US"/>
          </a:p>
        </p:txBody>
      </p:sp>
    </p:spTree>
    <p:extLst>
      <p:ext uri="{BB962C8B-B14F-4D97-AF65-F5344CB8AC3E}">
        <p14:creationId xmlns:p14="http://schemas.microsoft.com/office/powerpoint/2010/main" val="253174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nip Single Corner Rectangle 2"/>
          <p:cNvSpPr/>
          <p:nvPr/>
        </p:nvSpPr>
        <p:spPr>
          <a:xfrm>
            <a:off x="571500" y="1587103"/>
            <a:ext cx="8001000" cy="1003697"/>
          </a:xfrm>
          <a:prstGeom prst="snip1Rect">
            <a:avLst>
              <a:gd name="adj" fmla="val 20530"/>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a:r>
              <a:rPr lang="en-US" b="1" i="1" dirty="0"/>
              <a:t>William W. </a:t>
            </a:r>
            <a:r>
              <a:rPr lang="en-US" b="1" i="1" dirty="0" err="1"/>
              <a:t>Lowrance</a:t>
            </a:r>
            <a:r>
              <a:rPr lang="en-US" b="1" i="1" dirty="0"/>
              <a:t>: "A thing is safe if its risks are </a:t>
            </a:r>
            <a:r>
              <a:rPr lang="en-US" b="1" i="1" dirty="0" smtClean="0"/>
              <a:t>judged to </a:t>
            </a:r>
            <a:r>
              <a:rPr lang="en-US" b="1" i="1" dirty="0"/>
              <a:t>be acceptable</a:t>
            </a:r>
            <a:r>
              <a:rPr lang="en-US" b="1" i="1" dirty="0" smtClean="0"/>
              <a:t>.”</a:t>
            </a:r>
          </a:p>
          <a:p>
            <a:pPr algn="just"/>
            <a:r>
              <a:rPr lang="en-US" i="1" dirty="0" smtClean="0"/>
              <a:t>This </a:t>
            </a:r>
            <a:r>
              <a:rPr lang="en-US" i="1" dirty="0"/>
              <a:t>approach helps underscore the </a:t>
            </a:r>
            <a:r>
              <a:rPr lang="en-US" i="1" dirty="0" smtClean="0"/>
              <a:t>notion that </a:t>
            </a:r>
            <a:r>
              <a:rPr lang="en-US" i="1" dirty="0"/>
              <a:t>judgments about safety are tacitly value judgments </a:t>
            </a:r>
            <a:r>
              <a:rPr lang="en-US" i="1" dirty="0" smtClean="0"/>
              <a:t>about what </a:t>
            </a:r>
            <a:r>
              <a:rPr lang="en-US" i="1" dirty="0"/>
              <a:t>is acceptable risk to a given person or group.</a:t>
            </a:r>
          </a:p>
        </p:txBody>
      </p:sp>
      <p:sp>
        <p:nvSpPr>
          <p:cNvPr id="5" name="Title 4"/>
          <p:cNvSpPr>
            <a:spLocks noGrp="1"/>
          </p:cNvSpPr>
          <p:nvPr>
            <p:ph type="title"/>
          </p:nvPr>
        </p:nvSpPr>
        <p:spPr/>
        <p:txBody>
          <a:bodyPr>
            <a:normAutofit fontScale="90000"/>
          </a:bodyPr>
          <a:lstStyle/>
          <a:p>
            <a:r>
              <a:rPr lang="en-US" dirty="0"/>
              <a:t>The Concept of </a:t>
            </a:r>
            <a:r>
              <a:rPr lang="en-US" dirty="0" smtClean="0"/>
              <a:t>Safety</a:t>
            </a:r>
            <a:r>
              <a:rPr lang="en-US" dirty="0"/>
              <a:t/>
            </a:r>
            <a:br>
              <a:rPr lang="en-US" dirty="0"/>
            </a:br>
            <a:r>
              <a:rPr lang="en-US" i="1" dirty="0" err="1">
                <a:solidFill>
                  <a:srgbClr val="FF0000"/>
                </a:solidFill>
              </a:rPr>
              <a:t>Lowrance</a:t>
            </a:r>
            <a:r>
              <a:rPr lang="en-US" i="1" dirty="0">
                <a:solidFill>
                  <a:srgbClr val="FF0000"/>
                </a:solidFill>
              </a:rPr>
              <a:t> definition</a:t>
            </a:r>
          </a:p>
        </p:txBody>
      </p:sp>
      <p:sp>
        <p:nvSpPr>
          <p:cNvPr id="6" name="Content Placeholder 5"/>
          <p:cNvSpPr>
            <a:spLocks noGrp="1"/>
          </p:cNvSpPr>
          <p:nvPr>
            <p:ph idx="1"/>
          </p:nvPr>
        </p:nvSpPr>
        <p:spPr>
          <a:xfrm>
            <a:off x="457200" y="2819400"/>
            <a:ext cx="8229600" cy="3581400"/>
          </a:xfrm>
        </p:spPr>
        <p:txBody>
          <a:bodyPr>
            <a:normAutofit fontScale="62500" lnSpcReduction="20000"/>
          </a:bodyPr>
          <a:lstStyle/>
          <a:p>
            <a:pPr marL="118872" indent="0">
              <a:buNone/>
            </a:pPr>
            <a:r>
              <a:rPr lang="en-US" u="sng" dirty="0"/>
              <a:t>Examples related to </a:t>
            </a:r>
            <a:r>
              <a:rPr lang="en-US" u="sng" dirty="0" err="1"/>
              <a:t>Lowrance</a:t>
            </a:r>
            <a:r>
              <a:rPr lang="en-US" u="sng" dirty="0"/>
              <a:t> </a:t>
            </a:r>
            <a:r>
              <a:rPr lang="en-US" u="sng" dirty="0" smtClean="0"/>
              <a:t>definition:</a:t>
            </a:r>
            <a:endParaRPr lang="en-US" u="sng" dirty="0"/>
          </a:p>
          <a:p>
            <a:r>
              <a:rPr lang="en-US" dirty="0"/>
              <a:t>First, a case where we seriously underestimate the risks of something, say of using a toaster we see at a garage sale</a:t>
            </a:r>
            <a:r>
              <a:rPr lang="en-US" dirty="0" smtClean="0"/>
              <a:t>.</a:t>
            </a:r>
          </a:p>
          <a:p>
            <a:endParaRPr lang="en-US" dirty="0"/>
          </a:p>
          <a:p>
            <a:r>
              <a:rPr lang="en-US" dirty="0"/>
              <a:t>Second, the case where we grossly overestimate the risks of something. For example, we irrationally think </a:t>
            </a:r>
            <a:r>
              <a:rPr lang="en-US" b="1" dirty="0"/>
              <a:t>fluoride in drinking water </a:t>
            </a:r>
            <a:r>
              <a:rPr lang="en-US" dirty="0"/>
              <a:t>will kill a fifth of the </a:t>
            </a:r>
            <a:r>
              <a:rPr lang="en-US" dirty="0" smtClean="0"/>
              <a:t>public. </a:t>
            </a:r>
            <a:r>
              <a:rPr lang="en-US" dirty="0"/>
              <a:t>According to </a:t>
            </a:r>
            <a:r>
              <a:rPr lang="en-US" dirty="0" err="1"/>
              <a:t>Lowrance's</a:t>
            </a:r>
            <a:r>
              <a:rPr lang="en-US" dirty="0"/>
              <a:t> definition, the fluoridated water is unsafe, because we judge its risks to be unacceptable</a:t>
            </a:r>
            <a:r>
              <a:rPr lang="en-US" dirty="0" smtClean="0"/>
              <a:t>.</a:t>
            </a:r>
          </a:p>
          <a:p>
            <a:endParaRPr lang="en-US" dirty="0"/>
          </a:p>
          <a:p>
            <a:r>
              <a:rPr lang="en-US" dirty="0"/>
              <a:t>Third, there is the situation in which a group makes no judgment at all about whether the risks of a thing are acceptable or not-they simply do not think about it. By </a:t>
            </a:r>
            <a:r>
              <a:rPr lang="en-US" dirty="0" err="1"/>
              <a:t>Lowrance's</a:t>
            </a:r>
            <a:r>
              <a:rPr lang="en-US" dirty="0"/>
              <a:t> definition, this means the thing is neither safe nor unsafe with respect to that group. </a:t>
            </a:r>
          </a:p>
        </p:txBody>
      </p:sp>
      <p:sp>
        <p:nvSpPr>
          <p:cNvPr id="2" name="Date Placeholder 1"/>
          <p:cNvSpPr>
            <a:spLocks noGrp="1"/>
          </p:cNvSpPr>
          <p:nvPr>
            <p:ph type="dt" sz="half" idx="10"/>
          </p:nvPr>
        </p:nvSpPr>
        <p:spPr/>
        <p:txBody>
          <a:bodyPr/>
          <a:lstStyle/>
          <a:p>
            <a:r>
              <a:rPr lang="en-US" smtClean="0"/>
              <a:t>UAE University</a:t>
            </a:r>
            <a:endParaRPr lang="en-US"/>
          </a:p>
        </p:txBody>
      </p:sp>
      <p:sp>
        <p:nvSpPr>
          <p:cNvPr id="4" name="Footer Placeholder 3"/>
          <p:cNvSpPr>
            <a:spLocks noGrp="1"/>
          </p:cNvSpPr>
          <p:nvPr>
            <p:ph type="ftr" sz="quarter" idx="11"/>
          </p:nvPr>
        </p:nvSpPr>
        <p:spPr/>
        <p:txBody>
          <a:bodyPr/>
          <a:lstStyle/>
          <a:p>
            <a:r>
              <a:rPr lang="en-US" smtClean="0"/>
              <a:t>Dr. Mohammad O. Hamdan, ME Dept.</a:t>
            </a:r>
            <a:endParaRPr lang="en-US"/>
          </a:p>
        </p:txBody>
      </p:sp>
      <p:sp>
        <p:nvSpPr>
          <p:cNvPr id="7" name="Slide Number Placeholder 6"/>
          <p:cNvSpPr>
            <a:spLocks noGrp="1"/>
          </p:cNvSpPr>
          <p:nvPr>
            <p:ph type="sldNum" sz="quarter" idx="12"/>
          </p:nvPr>
        </p:nvSpPr>
        <p:spPr/>
        <p:txBody>
          <a:bodyPr/>
          <a:lstStyle/>
          <a:p>
            <a:fld id="{D4BCD771-BEAD-4457-ADA0-B7854BEA6120}" type="slidenum">
              <a:rPr lang="en-US" smtClean="0"/>
              <a:pPr/>
              <a:t>9</a:t>
            </a:fld>
            <a:endParaRPr lang="en-US"/>
          </a:p>
        </p:txBody>
      </p:sp>
    </p:spTree>
    <p:extLst>
      <p:ext uri="{BB962C8B-B14F-4D97-AF65-F5344CB8AC3E}">
        <p14:creationId xmlns:p14="http://schemas.microsoft.com/office/powerpoint/2010/main" val="254705662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4036</TotalTime>
  <Words>3068</Words>
  <Application>Microsoft Office PowerPoint</Application>
  <PresentationFormat>On-screen Show (4:3)</PresentationFormat>
  <Paragraphs>312</Paragraphs>
  <Slides>38</Slides>
  <Notes>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8" baseType="lpstr">
      <vt:lpstr>Arial</vt:lpstr>
      <vt:lpstr>Calibri</vt:lpstr>
      <vt:lpstr>Cambria</vt:lpstr>
      <vt:lpstr>Corbel</vt:lpstr>
      <vt:lpstr>Vladimir Script</vt:lpstr>
      <vt:lpstr>Wingdings</vt:lpstr>
      <vt:lpstr>Wingdings 2</vt:lpstr>
      <vt:lpstr>Wingdings 3</vt:lpstr>
      <vt:lpstr>Module</vt:lpstr>
      <vt:lpstr>Bitmap Image</vt:lpstr>
      <vt:lpstr>Ch5: Commitment to Safety</vt:lpstr>
      <vt:lpstr>Course Learning Outcomes</vt:lpstr>
      <vt:lpstr>Contents</vt:lpstr>
      <vt:lpstr>Engineering as Experimentation</vt:lpstr>
      <vt:lpstr>Risk and Safety</vt:lpstr>
      <vt:lpstr>Risk vs. Safety</vt:lpstr>
      <vt:lpstr>Safety and Risk</vt:lpstr>
      <vt:lpstr>Safety Definitions</vt:lpstr>
      <vt:lpstr>The Concept of Safety Lowrance definition</vt:lpstr>
      <vt:lpstr>The Concept of Safety</vt:lpstr>
      <vt:lpstr>Risk</vt:lpstr>
      <vt:lpstr>Acceptability of Risk “Safety” and “free of risk”: Subjective</vt:lpstr>
      <vt:lpstr>“Safety” and “free of risk”: Subjective</vt:lpstr>
      <vt:lpstr>Voluntarism and Control</vt:lpstr>
      <vt:lpstr>Effect of Information on Risk Assessments</vt:lpstr>
      <vt:lpstr>Effect of Information on Risk Assessments (Example)</vt:lpstr>
      <vt:lpstr>Effect of Information on Risk Assessments (Example)</vt:lpstr>
      <vt:lpstr>Effect of Information on Risk Assessments (Example)</vt:lpstr>
      <vt:lpstr>Job-Related Risks</vt:lpstr>
      <vt:lpstr>Magnitude and Proximity</vt:lpstr>
      <vt:lpstr>Assessing and Reducing Risk</vt:lpstr>
      <vt:lpstr>Assessing and Reducing Risk</vt:lpstr>
      <vt:lpstr>PowerPoint Presentation</vt:lpstr>
      <vt:lpstr>Four criteria to help ensure that engineers produce safe designs</vt:lpstr>
      <vt:lpstr>Designing for Safety</vt:lpstr>
      <vt:lpstr>Uncertainties in Design</vt:lpstr>
      <vt:lpstr>Uncertainties in Design</vt:lpstr>
      <vt:lpstr>Uncertainties in Design</vt:lpstr>
      <vt:lpstr>Uncertainties in Design</vt:lpstr>
      <vt:lpstr>Risk-Benefit Analysis</vt:lpstr>
      <vt:lpstr>Risk-Benefit Analysis (Discussion Point)</vt:lpstr>
      <vt:lpstr>Risk-Benefit Analysis</vt:lpstr>
      <vt:lpstr>Risk-Benefit Analysis</vt:lpstr>
      <vt:lpstr>Safe Exits</vt:lpstr>
      <vt:lpstr>Case Study</vt:lpstr>
      <vt:lpstr>Quiz</vt:lpstr>
      <vt:lpstr>Conclusions</vt:lpstr>
      <vt:lpstr>Useful link</vt:lpstr>
    </vt:vector>
  </TitlesOfParts>
  <Company>UAE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Mohammad O. Hamdan</dc:creator>
  <cp:lastModifiedBy>Waleed Khalil Ahmed</cp:lastModifiedBy>
  <cp:revision>192</cp:revision>
  <cp:lastPrinted>2011-10-05T16:19:12Z</cp:lastPrinted>
  <dcterms:created xsi:type="dcterms:W3CDTF">2011-09-20T06:23:45Z</dcterms:created>
  <dcterms:modified xsi:type="dcterms:W3CDTF">2018-04-18T08:13:30Z</dcterms:modified>
</cp:coreProperties>
</file>