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0" r:id="rId3"/>
    <p:sldId id="279" r:id="rId4"/>
    <p:sldId id="281" r:id="rId5"/>
    <p:sldId id="275" r:id="rId6"/>
    <p:sldId id="276" r:id="rId7"/>
    <p:sldId id="284" r:id="rId8"/>
    <p:sldId id="286" r:id="rId9"/>
    <p:sldId id="285" r:id="rId10"/>
    <p:sldId id="283" r:id="rId11"/>
    <p:sldId id="277" r:id="rId12"/>
    <p:sldId id="28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04" autoAdjust="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09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70FED2-8D0A-4995-85CB-FFA1DAD83874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2C738-BD81-42A5-8E89-3E6140BBA0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8244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E5335-D95D-4541-BFA2-5241DC5A2AC7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C4EB40-76E9-463B-B501-16CA4F15CF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195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C4EB40-76E9-463B-B501-16CA4F15CF9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233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0B529A-E223-47CD-B009-5D75CA76156A}" type="slidenum">
              <a:rPr lang="ar-SA" altLang="en-US"/>
              <a:pPr/>
              <a:t>2</a:t>
            </a:fld>
            <a:endParaRPr lang="en-US" alt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4680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0B529A-E223-47CD-B009-5D75CA76156A}" type="slidenum">
              <a:rPr lang="ar-SA" altLang="en-US"/>
              <a:pPr/>
              <a:t>4</a:t>
            </a:fld>
            <a:endParaRPr lang="en-US" alt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2939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6E32DD-3244-45B3-BC16-8B987D877CDA}" type="slidenum">
              <a:rPr lang="ar-SA" altLang="en-US"/>
              <a:pPr/>
              <a:t>5</a:t>
            </a:fld>
            <a:endParaRPr lang="en-US" alt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7590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5B99BB-609E-48DB-BA81-ECBFA0BED7F0}" type="slidenum">
              <a:rPr lang="ar-SA" altLang="en-US"/>
              <a:pPr/>
              <a:t>6</a:t>
            </a:fld>
            <a:endParaRPr lang="en-US" altLang="en-US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89967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720602-9B96-4D11-839B-84E67913105C}" type="slidenum">
              <a:rPr lang="ar-SA" altLang="en-US"/>
              <a:pPr/>
              <a:t>11</a:t>
            </a:fld>
            <a:endParaRPr lang="en-US" alt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725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466344" y="1481328"/>
            <a:ext cx="8613648" cy="658368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466344" y="2130552"/>
            <a:ext cx="6400800" cy="457200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>
            <a:off x="457200" y="655320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3124200" y="6553200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>
            <a:off x="6553200" y="655320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38287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38287"/>
            <a:ext cx="5416550" cy="5014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700337"/>
            <a:ext cx="3008313" cy="3852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603" y="1501254"/>
            <a:ext cx="8857397" cy="507014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457200" y="274638"/>
            <a:ext cx="6696075" cy="9159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4156" y="1524000"/>
            <a:ext cx="1768270" cy="5029200"/>
          </a:xfrm>
        </p:spPr>
        <p:txBody>
          <a:bodyPr vert="eaVert">
            <a:normAutofit/>
          </a:bodyPr>
          <a:lstStyle>
            <a:lvl1pPr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1" y="1524000"/>
            <a:ext cx="6858000" cy="5029200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ligh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6344" y="1481328"/>
            <a:ext cx="8613648" cy="658368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6344" y="2130552"/>
            <a:ext cx="6400800" cy="457200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10/27/2015</a:t>
            </a:fld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1" name="Picture 20" descr="signatu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57200" y="409681"/>
            <a:ext cx="3352800" cy="657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9115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457200" y="274638"/>
            <a:ext cx="669607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10/27/2015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1171575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285720" y="1471599"/>
            <a:ext cx="8858280" cy="50720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3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6" name="Content Placeholder 35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534400" cy="4876800"/>
          </a:xfrm>
        </p:spPr>
        <p:txBody>
          <a:bodyPr/>
          <a:lstStyle>
            <a:lvl1pPr marL="0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4572000" y="1503430"/>
            <a:ext cx="4572000" cy="5065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330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46238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62200"/>
            <a:ext cx="4040188" cy="4114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4623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4114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10/27/2015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60" r:id="rId5"/>
    <p:sldLayoutId id="214748366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faculty.uaeu.ac.ae/~abintouq" TargetMode="External"/><Relationship Id="rId4" Type="http://schemas.openxmlformats.org/officeDocument/2006/relationships/hyperlink" Target="mailto:abintouq@uaeu.ac.ae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faculty.uaeu.ac.ae/myagoub/gis/_private/questions_and_answers%201%20on%20GIS.ht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Mid-term Exam </a:t>
            </a:r>
            <a:r>
              <a:rPr lang="en-US" dirty="0" smtClean="0"/>
              <a:t>review</a:t>
            </a:r>
            <a:endParaRPr lang="en-US" dirty="0"/>
          </a:p>
        </p:txBody>
      </p:sp>
      <p:pic>
        <p:nvPicPr>
          <p:cNvPr id="4" name="Picture 3" descr="chss_log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457200"/>
            <a:ext cx="3454402" cy="457200"/>
          </a:xfrm>
          <a:prstGeom prst="rect">
            <a:avLst/>
          </a:prstGeo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1905000" y="4876800"/>
            <a:ext cx="5791200" cy="16764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0" kern="120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cs typeface="Tahoma"/>
              </a:rPr>
              <a:t>Dr. Ahmad Bin</a:t>
            </a:r>
            <a:r>
              <a:rPr kumimoji="0" lang="ar-SA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cs typeface="Tahoma"/>
              </a:rPr>
              <a:t>Touq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cs typeface="Tahoma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Tahoma" pitchFamily="34" charset="0"/>
                <a:cs typeface="Tahoma" pitchFamily="34" charset="0"/>
                <a:hlinkClick r:id="rId4"/>
              </a:rPr>
              <a:t>abintouq@uaeu.ac.ae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FFFFFF">
                  <a:lumMod val="95000"/>
                </a:srgbClr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Tahoma" pitchFamily="34" charset="0"/>
                <a:cs typeface="Tahoma" pitchFamily="34" charset="0"/>
                <a:hlinkClick r:id="rId5"/>
              </a:rPr>
              <a:t>http://faculty.uaeu.ac.ae/~abintouq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FFFFFF">
                  <a:lumMod val="95000"/>
                </a:srgbClr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  <a:p>
            <a:pPr lvl="0" algn="ctr">
              <a:defRPr/>
            </a:pPr>
            <a:r>
              <a:rPr lang="en-US" sz="1600">
                <a:solidFill>
                  <a:srgbClr val="FFFFFF"/>
                </a:solidFill>
                <a:latin typeface="Tahoma"/>
                <a:cs typeface="Tahoma"/>
              </a:rPr>
              <a:t>GEO </a:t>
            </a:r>
            <a:r>
              <a:rPr lang="en-US" sz="1600" smtClean="0">
                <a:solidFill>
                  <a:srgbClr val="FFFFFF"/>
                </a:solidFill>
                <a:latin typeface="Tahoma"/>
                <a:cs typeface="Tahoma"/>
              </a:rPr>
              <a:t>221</a:t>
            </a:r>
            <a:r>
              <a:rPr lang="en-US" sz="1600" dirty="0">
                <a:solidFill>
                  <a:srgbClr val="FFFFFF"/>
                </a:solidFill>
                <a:latin typeface="Tahoma"/>
                <a:cs typeface="Tahoma"/>
              </a:rPr>
              <a:t>: (</a:t>
            </a:r>
            <a:r>
              <a:rPr lang="en-US" sz="1600" dirty="0" smtClean="0">
                <a:solidFill>
                  <a:srgbClr val="FFFFFF"/>
                </a:solidFill>
                <a:latin typeface="Tahoma"/>
                <a:cs typeface="Tahoma"/>
              </a:rPr>
              <a:t>GIS.1) </a:t>
            </a:r>
            <a:r>
              <a:rPr lang="en-US" sz="1600" dirty="0">
                <a:solidFill>
                  <a:srgbClr val="FFFFFF"/>
                </a:solidFill>
                <a:latin typeface="Tahoma"/>
                <a:cs typeface="Tahoma"/>
              </a:rPr>
              <a:t>Geographic Information </a:t>
            </a:r>
            <a:r>
              <a:rPr lang="en-US" sz="1600" dirty="0" smtClean="0">
                <a:solidFill>
                  <a:srgbClr val="FFFFFF"/>
                </a:solidFill>
                <a:latin typeface="Tahoma"/>
                <a:cs typeface="Tahoma"/>
              </a:rPr>
              <a:t>Systems.1</a:t>
            </a:r>
            <a:endParaRPr lang="en-US" sz="1600" dirty="0">
              <a:solidFill>
                <a:srgbClr val="FFFFFF"/>
              </a:solidFill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 </a:t>
            </a:r>
            <a:r>
              <a:rPr lang="en-US" dirty="0" smtClean="0"/>
              <a:t>Format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Section A: Fill the blanks, </a:t>
            </a:r>
            <a:r>
              <a:rPr lang="en-US" b="1" dirty="0" smtClean="0"/>
              <a:t>Define, List.</a:t>
            </a:r>
            <a:endParaRPr lang="en-US" b="1" dirty="0"/>
          </a:p>
          <a:p>
            <a:pPr>
              <a:buNone/>
            </a:pPr>
            <a:r>
              <a:rPr lang="en-US" b="1" dirty="0"/>
              <a:t>Section B: </a:t>
            </a:r>
            <a:r>
              <a:rPr lang="en-US" b="1" dirty="0"/>
              <a:t>Explain, Describe, Discuss</a:t>
            </a:r>
            <a:r>
              <a:rPr lang="en-US" b="1" dirty="0" smtClean="0"/>
              <a:t>.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Section </a:t>
            </a:r>
            <a:r>
              <a:rPr lang="en-US" b="1" dirty="0"/>
              <a:t>C</a:t>
            </a:r>
            <a:r>
              <a:rPr lang="en-US" dirty="0"/>
              <a:t>: </a:t>
            </a:r>
            <a:r>
              <a:rPr lang="en-US" b="1" dirty="0"/>
              <a:t>Multiple-choice.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50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 </a:t>
            </a:r>
            <a:r>
              <a:rPr lang="en-US" altLang="en-US" dirty="0" smtClean="0"/>
              <a:t>Format </a:t>
            </a:r>
            <a:endParaRPr lang="en-US" altLang="en-US" dirty="0"/>
          </a:p>
        </p:txBody>
      </p:sp>
      <p:sp>
        <p:nvSpPr>
          <p:cNvPr id="3993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Discuss applications of GIS? </a:t>
            </a:r>
          </a:p>
          <a:p>
            <a:r>
              <a:rPr lang="en-US" altLang="en-US" dirty="0"/>
              <a:t>Explain and define GIS components  </a:t>
            </a:r>
          </a:p>
          <a:p>
            <a:r>
              <a:rPr lang="en-US" altLang="en-US" dirty="0"/>
              <a:t>List the major categories of GIS </a:t>
            </a:r>
            <a:r>
              <a:rPr lang="en-US" altLang="en-US" dirty="0" smtClean="0"/>
              <a:t>activities</a:t>
            </a:r>
          </a:p>
          <a:p>
            <a:r>
              <a:rPr lang="en-US" altLang="en-US" dirty="0" smtClean="0"/>
              <a:t>Example </a:t>
            </a:r>
            <a:endParaRPr lang="en-US" altLang="en-US" dirty="0"/>
          </a:p>
          <a:p>
            <a:pPr>
              <a:buFontTx/>
              <a:buNone/>
            </a:pPr>
            <a:r>
              <a:rPr lang="en-US" altLang="en-US" dirty="0">
                <a:hlinkClick r:id="rId3"/>
              </a:rPr>
              <a:t>http://faculty.uaeu.ac.ae/myagoub/gis/_private/questions_and_answers%201%20on%20GIS.htm</a:t>
            </a:r>
            <a:endParaRPr lang="en-US" altLang="en-US" dirty="0"/>
          </a:p>
          <a:p>
            <a:pPr>
              <a:buFontTx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8818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534400" cy="3916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5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 algn="ctr">
              <a:buNone/>
            </a:pPr>
            <a:r>
              <a:rPr lang="en-US" sz="5400" b="1" dirty="0" smtClean="0">
                <a:ln w="1905"/>
                <a:solidFill>
                  <a:schemeClr val="accent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Questions</a:t>
            </a:r>
            <a:endParaRPr lang="en-US" sz="5400" b="1" dirty="0">
              <a:ln w="1905"/>
              <a:solidFill>
                <a:schemeClr val="accent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499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7772400" cy="533400"/>
          </a:xfrm>
        </p:spPr>
        <p:txBody>
          <a:bodyPr>
            <a:no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1536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610600" cy="472440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en-US" dirty="0"/>
              <a:t>Topics included in the </a:t>
            </a:r>
            <a:r>
              <a:rPr lang="en-US" altLang="en-US" dirty="0" smtClean="0"/>
              <a:t>Midterm </a:t>
            </a:r>
            <a:r>
              <a:rPr lang="en-US" altLang="en-US" dirty="0"/>
              <a:t>exam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en-US" dirty="0"/>
              <a:t>Exam format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en-US" dirty="0" smtClean="0"/>
              <a:t>Sample questions </a:t>
            </a:r>
            <a:r>
              <a:rPr lang="en-US" altLang="en-US" dirty="0"/>
              <a:t>review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10363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August, September, and October </a:t>
            </a:r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Chapter (1): Introduction</a:t>
            </a:r>
          </a:p>
          <a:p>
            <a:pPr>
              <a:lnSpc>
                <a:spcPct val="15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Chapter (2): Coordinate Systems</a:t>
            </a:r>
          </a:p>
          <a:p>
            <a:pPr>
              <a:lnSpc>
                <a:spcPct val="150000"/>
              </a:lnSpc>
            </a:pPr>
            <a:r>
              <a:rPr lang="en-US" altLang="zh-TW" dirty="0">
                <a:ea typeface="新細明體" panose="02020500000000000000" pitchFamily="18" charset="-120"/>
              </a:rPr>
              <a:t>Chapter </a:t>
            </a:r>
            <a:r>
              <a:rPr lang="en-US" altLang="zh-TW" dirty="0" smtClean="0">
                <a:ea typeface="新細明體" panose="02020500000000000000" pitchFamily="18" charset="-120"/>
              </a:rPr>
              <a:t>(3): </a:t>
            </a:r>
            <a:r>
              <a:rPr lang="en-US" altLang="zh-TW" dirty="0">
                <a:ea typeface="新細明體" panose="02020500000000000000" pitchFamily="18" charset="-120"/>
              </a:rPr>
              <a:t>Vector Data </a:t>
            </a:r>
            <a:r>
              <a:rPr lang="en-US" altLang="zh-TW" dirty="0" smtClean="0">
                <a:ea typeface="新細明體" panose="02020500000000000000" pitchFamily="18" charset="-120"/>
              </a:rPr>
              <a:t>Model</a:t>
            </a:r>
          </a:p>
          <a:p>
            <a:pPr>
              <a:lnSpc>
                <a:spcPct val="150000"/>
              </a:lnSpc>
            </a:pPr>
            <a:r>
              <a:rPr lang="en-US" altLang="zh-TW" dirty="0">
                <a:ea typeface="新細明體" panose="02020500000000000000" pitchFamily="18" charset="-120"/>
              </a:rPr>
              <a:t>Chapter </a:t>
            </a:r>
            <a:r>
              <a:rPr lang="en-US" altLang="zh-TW" dirty="0" smtClean="0">
                <a:ea typeface="新細明體" panose="02020500000000000000" pitchFamily="18" charset="-120"/>
              </a:rPr>
              <a:t>(4): </a:t>
            </a:r>
            <a:r>
              <a:rPr lang="en-US" altLang="zh-TW" dirty="0">
                <a:ea typeface="新細明體" panose="02020500000000000000" pitchFamily="18" charset="-120"/>
              </a:rPr>
              <a:t>Raster Data </a:t>
            </a:r>
            <a:r>
              <a:rPr lang="en-US" altLang="zh-TW" dirty="0" smtClean="0">
                <a:ea typeface="新細明體" panose="02020500000000000000" pitchFamily="18" charset="-120"/>
              </a:rPr>
              <a:t>Model</a:t>
            </a:r>
          </a:p>
          <a:p>
            <a:pPr>
              <a:lnSpc>
                <a:spcPct val="150000"/>
              </a:lnSpc>
            </a:pPr>
            <a:r>
              <a:rPr lang="en-US" altLang="zh-TW" dirty="0">
                <a:ea typeface="新細明體" panose="02020500000000000000" pitchFamily="18" charset="-120"/>
              </a:rPr>
              <a:t>Chapter (5): </a:t>
            </a:r>
            <a:r>
              <a:rPr lang="en-US" altLang="zh-TW" dirty="0">
                <a:ea typeface="新細明體" panose="02020500000000000000" pitchFamily="18" charset="-120"/>
              </a:rPr>
              <a:t>GIS </a:t>
            </a:r>
            <a:r>
              <a:rPr lang="en-US" altLang="zh-TW" dirty="0" smtClean="0">
                <a:ea typeface="新細明體" panose="02020500000000000000" pitchFamily="18" charset="-120"/>
              </a:rPr>
              <a:t>Data Acquisition</a:t>
            </a:r>
            <a:endParaRPr lang="en-US" altLang="zh-TW" dirty="0">
              <a:ea typeface="新細明體" panose="02020500000000000000" pitchFamily="18" charset="-120"/>
            </a:endParaRPr>
          </a:p>
          <a:p>
            <a:endParaRPr lang="en-US" altLang="zh-TW" b="1" dirty="0">
              <a:ea typeface="新細明體" panose="02020500000000000000" pitchFamily="18" charset="-120"/>
            </a:endParaRPr>
          </a:p>
          <a:p>
            <a:endParaRPr lang="en-US" altLang="zh-TW" b="1" dirty="0">
              <a:ea typeface="新細明體" panose="02020500000000000000" pitchFamily="18" charset="-120"/>
            </a:endParaRPr>
          </a:p>
          <a:p>
            <a:endParaRPr lang="en-US" altLang="zh-TW" b="1" dirty="0">
              <a:ea typeface="新細明體" panose="02020500000000000000" pitchFamily="18" charset="-120"/>
            </a:endParaRPr>
          </a:p>
          <a:p>
            <a:endParaRPr lang="en-US" altLang="zh-TW" b="1" dirty="0">
              <a:ea typeface="新細明體" panose="02020500000000000000" pitchFamily="18" charset="-12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607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7772400" cy="533400"/>
          </a:xfrm>
        </p:spPr>
        <p:txBody>
          <a:bodyPr>
            <a:no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1536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610600" cy="4724400"/>
          </a:xfrm>
        </p:spPr>
        <p:txBody>
          <a:bodyPr>
            <a:normAutofit fontScale="92500"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en-US" dirty="0"/>
              <a:t>What is GIS? (define, explain and discuss </a:t>
            </a:r>
            <a:r>
              <a:rPr lang="en-US" altLang="en-US" dirty="0" smtClean="0"/>
              <a:t>applications</a:t>
            </a:r>
            <a:endParaRPr lang="en-US" altLang="en-US" sz="2000" dirty="0"/>
          </a:p>
          <a:p>
            <a:pPr marL="457200" indent="-457200">
              <a:lnSpc>
                <a:spcPct val="160000"/>
              </a:lnSpc>
              <a:buFont typeface="+mj-lt"/>
              <a:buAutoNum type="arabicPeriod"/>
            </a:pPr>
            <a:r>
              <a:rPr lang="en-US" altLang="en-US" dirty="0"/>
              <a:t>What is GIS? Background and history </a:t>
            </a:r>
          </a:p>
          <a:p>
            <a:pPr marL="457200" indent="-457200">
              <a:lnSpc>
                <a:spcPct val="160000"/>
              </a:lnSpc>
              <a:buFont typeface="+mj-lt"/>
              <a:buAutoNum type="arabicPeriod"/>
            </a:pPr>
            <a:r>
              <a:rPr lang="en-US" altLang="en-US" dirty="0" smtClean="0"/>
              <a:t>Discuss </a:t>
            </a:r>
            <a:r>
              <a:rPr lang="en-US" altLang="en-US" dirty="0"/>
              <a:t>briefly the  GIS functions </a:t>
            </a:r>
          </a:p>
          <a:p>
            <a:pPr marL="457200" indent="-457200">
              <a:lnSpc>
                <a:spcPct val="160000"/>
              </a:lnSpc>
              <a:buFont typeface="+mj-lt"/>
              <a:buAutoNum type="arabicPeriod"/>
            </a:pPr>
            <a:r>
              <a:rPr lang="en-US" altLang="en-US" dirty="0"/>
              <a:t>List five areas of GIS Applications</a:t>
            </a:r>
          </a:p>
          <a:p>
            <a:pPr marL="457200" indent="-457200">
              <a:lnSpc>
                <a:spcPct val="160000"/>
              </a:lnSpc>
              <a:buFont typeface="+mj-lt"/>
              <a:buAutoNum type="arabicPeriod"/>
            </a:pPr>
            <a:r>
              <a:rPr lang="en-US" altLang="en-US" dirty="0"/>
              <a:t>Projections</a:t>
            </a:r>
          </a:p>
          <a:p>
            <a:pPr marL="457200" indent="-457200">
              <a:lnSpc>
                <a:spcPct val="160000"/>
              </a:lnSpc>
              <a:buFont typeface="+mj-lt"/>
              <a:buAutoNum type="arabicPeriod"/>
            </a:pPr>
            <a:r>
              <a:rPr lang="en-US" altLang="en-US" dirty="0"/>
              <a:t>Cartographic and GIS Data Structures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68719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772400" cy="533400"/>
          </a:xfrm>
        </p:spPr>
        <p:txBody>
          <a:bodyPr>
            <a:noAutofit/>
          </a:bodyPr>
          <a:lstStyle/>
          <a:p>
            <a:r>
              <a:rPr lang="en-US" altLang="en-US" dirty="0"/>
              <a:t>Define GIS; What is it GIS 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657600"/>
          </a:xfrm>
        </p:spPr>
        <p:txBody>
          <a:bodyPr>
            <a:normAutofit lnSpcReduction="10000"/>
          </a:bodyPr>
          <a:lstStyle/>
          <a:p>
            <a:r>
              <a:rPr lang="en-US" altLang="en-US" sz="2800" dirty="0"/>
              <a:t>GIS refer to any computerized information system that is designed to store, manipulate, retrieve, analyze, and display spatially referenced data.</a:t>
            </a:r>
          </a:p>
          <a:p>
            <a:endParaRPr lang="en-US" altLang="en-US" sz="2800" dirty="0"/>
          </a:p>
          <a:p>
            <a:r>
              <a:rPr lang="en-US" altLang="en-US" sz="2800" dirty="0"/>
              <a:t>GIS study is a mixture of science and art. It encompasses many different disciplines and brings them all under a single umbrella. </a:t>
            </a:r>
          </a:p>
        </p:txBody>
      </p:sp>
    </p:spTree>
    <p:extLst>
      <p:ext uri="{BB962C8B-B14F-4D97-AF65-F5344CB8AC3E}">
        <p14:creationId xmlns:p14="http://schemas.microsoft.com/office/powerpoint/2010/main" val="125633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85800"/>
          </a:xfrm>
        </p:spPr>
        <p:txBody>
          <a:bodyPr>
            <a:noAutofit/>
          </a:bodyPr>
          <a:lstStyle/>
          <a:p>
            <a:r>
              <a:rPr lang="en-US" altLang="en-US" dirty="0"/>
              <a:t>GIS Functions  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3569" y="1752600"/>
            <a:ext cx="7772400" cy="4114800"/>
          </a:xfrm>
        </p:spPr>
        <p:txBody>
          <a:bodyPr/>
          <a:lstStyle/>
          <a:p>
            <a:pPr marL="609600" indent="-609600"/>
            <a:endParaRPr lang="en-US" altLang="en-US" b="1" dirty="0"/>
          </a:p>
          <a:p>
            <a:pPr marL="609600" indent="-609600"/>
            <a:r>
              <a:rPr lang="en-US" altLang="en-US" sz="3200" dirty="0"/>
              <a:t>Application of GIS;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3200" dirty="0"/>
              <a:t>Monitoring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3200" dirty="0"/>
              <a:t>Measuring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3200" dirty="0"/>
              <a:t>Mapping or managing 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3200" dirty="0"/>
              <a:t>Modeling </a:t>
            </a:r>
          </a:p>
          <a:p>
            <a:pPr marL="609600" indent="-609600"/>
            <a:endParaRPr lang="en-US" altLang="en-US" b="1" dirty="0"/>
          </a:p>
          <a:p>
            <a:pPr marL="609600" indent="-609600"/>
            <a:endParaRPr lang="en-US" altLang="en-US" sz="2400" b="1" dirty="0"/>
          </a:p>
          <a:p>
            <a:pPr marL="609600" indent="-609600"/>
            <a:endParaRPr lang="en-US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60726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Define, </a:t>
            </a:r>
            <a:r>
              <a:rPr lang="en-US" dirty="0" smtClean="0"/>
              <a:t>What </a:t>
            </a:r>
            <a:r>
              <a:rPr lang="en-US" dirty="0"/>
              <a:t>is a map projection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Map projection parameters include standard lines (standard parallels and standard meridians), principal scale, scale factor, central lines, false easting, and false northing.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850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Raster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Satellite Imagery</a:t>
            </a:r>
          </a:p>
          <a:p>
            <a:r>
              <a:rPr lang="en-US" dirty="0"/>
              <a:t>Digital Elevation Models (DEMs)</a:t>
            </a:r>
          </a:p>
          <a:p>
            <a:r>
              <a:rPr lang="en-US" dirty="0"/>
              <a:t>Digital </a:t>
            </a:r>
            <a:r>
              <a:rPr lang="en-US" dirty="0" err="1"/>
              <a:t>Orthophotos</a:t>
            </a:r>
            <a:r>
              <a:rPr lang="en-US" dirty="0"/>
              <a:t> (DOQ)</a:t>
            </a:r>
          </a:p>
          <a:p>
            <a:r>
              <a:rPr lang="en-US" dirty="0"/>
              <a:t>Land Cover Data</a:t>
            </a:r>
          </a:p>
          <a:p>
            <a:r>
              <a:rPr lang="en-US" dirty="0"/>
              <a:t>Bi-Level Scanned Files</a:t>
            </a:r>
          </a:p>
          <a:p>
            <a:r>
              <a:rPr lang="en-US" dirty="0"/>
              <a:t>Digital Raster Graphics (DRGs)</a:t>
            </a:r>
          </a:p>
          <a:p>
            <a:r>
              <a:rPr lang="en-US" dirty="0"/>
              <a:t>Graphic Files</a:t>
            </a:r>
          </a:p>
          <a:p>
            <a:r>
              <a:rPr lang="en-US" dirty="0"/>
              <a:t>GIS Software-Specific Raster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898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15987"/>
          </a:xfrm>
        </p:spPr>
        <p:txBody>
          <a:bodyPr>
            <a:normAutofit/>
          </a:bodyPr>
          <a:lstStyle/>
          <a:p>
            <a:r>
              <a:rPr lang="en-US" dirty="0"/>
              <a:t>Sample questions </a:t>
            </a:r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List the three types of simple features used in GIS and their geometric </a:t>
            </a:r>
            <a:r>
              <a:rPr lang="en-US" sz="2400" dirty="0" smtClean="0"/>
              <a:t>properties?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List two differences between simple polygons and </a:t>
            </a:r>
            <a:r>
              <a:rPr lang="en-US" sz="2400" dirty="0" smtClean="0"/>
              <a:t>regions?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Explain the advantages and disadvantages of the raster data model vs. the vector data </a:t>
            </a:r>
            <a:r>
              <a:rPr lang="en-US" sz="2400" dirty="0" smtClean="0"/>
              <a:t>model?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What is SSURGO?</a:t>
            </a:r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58475440"/>
      </p:ext>
    </p:extLst>
  </p:cSld>
  <p:clrMapOvr>
    <a:masterClrMapping/>
  </p:clrMapOvr>
</p:sld>
</file>

<file path=ppt/theme/theme1.xml><?xml version="1.0" encoding="utf-8"?>
<a:theme xmlns:a="http://schemas.openxmlformats.org/drawingml/2006/main" name="uaeu_presentation3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UAEU_fonts">
      <a:majorFont>
        <a:latin typeface="Tahoma"/>
        <a:ea typeface=""/>
        <a:cs typeface="Tahoma"/>
      </a:majorFont>
      <a:minorFont>
        <a:latin typeface="Tahoma"/>
        <a:ea typeface=""/>
        <a:cs typeface="Taho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uaeu_presentation3</Template>
  <TotalTime>58</TotalTime>
  <Words>356</Words>
  <Application>Microsoft Office PowerPoint</Application>
  <PresentationFormat>On-screen Show (4:3)</PresentationFormat>
  <Paragraphs>71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新細明體</vt:lpstr>
      <vt:lpstr>Arial</vt:lpstr>
      <vt:lpstr>Calibri</vt:lpstr>
      <vt:lpstr>Tahoma</vt:lpstr>
      <vt:lpstr>uaeu_presentation3</vt:lpstr>
      <vt:lpstr>Mid-term Exam review</vt:lpstr>
      <vt:lpstr>Overview</vt:lpstr>
      <vt:lpstr>August, September, and October Topics</vt:lpstr>
      <vt:lpstr>Overview</vt:lpstr>
      <vt:lpstr>Define GIS; What is it GIS </vt:lpstr>
      <vt:lpstr>GIS Functions   </vt:lpstr>
      <vt:lpstr>Define, What is a map projection</vt:lpstr>
      <vt:lpstr>Types of Raster Data</vt:lpstr>
      <vt:lpstr>Sample questions review</vt:lpstr>
      <vt:lpstr>Exam Format </vt:lpstr>
      <vt:lpstr>Exam Format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 Title</dc:title>
  <dc:creator>a.almarbooei</dc:creator>
  <cp:lastModifiedBy>Amal Al Marbouei</cp:lastModifiedBy>
  <cp:revision>28</cp:revision>
  <dcterms:created xsi:type="dcterms:W3CDTF">2013-12-09T10:35:40Z</dcterms:created>
  <dcterms:modified xsi:type="dcterms:W3CDTF">2015-10-27T11:00:47Z</dcterms:modified>
</cp:coreProperties>
</file>