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65" r:id="rId2"/>
    <p:sldId id="267" r:id="rId3"/>
    <p:sldId id="268" r:id="rId4"/>
    <p:sldId id="269" r:id="rId5"/>
    <p:sldId id="317" r:id="rId6"/>
    <p:sldId id="271" r:id="rId7"/>
    <p:sldId id="272" r:id="rId8"/>
    <p:sldId id="273" r:id="rId9"/>
    <p:sldId id="274" r:id="rId10"/>
    <p:sldId id="275" r:id="rId11"/>
    <p:sldId id="276" r:id="rId12"/>
    <p:sldId id="318" r:id="rId13"/>
    <p:sldId id="277" r:id="rId14"/>
    <p:sldId id="320" r:id="rId15"/>
    <p:sldId id="279" r:id="rId16"/>
    <p:sldId id="280" r:id="rId17"/>
    <p:sldId id="321" r:id="rId18"/>
    <p:sldId id="283" r:id="rId19"/>
    <p:sldId id="284" r:id="rId20"/>
    <p:sldId id="285" r:id="rId21"/>
    <p:sldId id="286" r:id="rId22"/>
    <p:sldId id="287" r:id="rId23"/>
    <p:sldId id="288" r:id="rId24"/>
    <p:sldId id="289" r:id="rId25"/>
    <p:sldId id="290" r:id="rId26"/>
    <p:sldId id="291" r:id="rId27"/>
    <p:sldId id="292" r:id="rId28"/>
    <p:sldId id="293" r:id="rId29"/>
    <p:sldId id="327" r:id="rId30"/>
    <p:sldId id="295" r:id="rId31"/>
    <p:sldId id="328"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29" r:id="rId46"/>
    <p:sldId id="311" r:id="rId47"/>
    <p:sldId id="312" r:id="rId48"/>
    <p:sldId id="313" r:id="rId49"/>
    <p:sldId id="314" r:id="rId50"/>
    <p:sldId id="31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704" autoAdjust="0"/>
  </p:normalViewPr>
  <p:slideViewPr>
    <p:cSldViewPr>
      <p:cViewPr varScale="1">
        <p:scale>
          <a:sx n="92" d="100"/>
          <a:sy n="92" d="100"/>
        </p:scale>
        <p:origin x="8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7" d="100"/>
          <a:sy n="77" d="100"/>
        </p:scale>
        <p:origin x="-20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70FED2-8D0A-4995-85CB-FFA1DAD83874}" type="datetimeFigureOut">
              <a:rPr lang="en-US" smtClean="0"/>
              <a:pPr/>
              <a:t>8/12/2015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D2C738-BD81-42A5-8E89-3E6140BBA022}" type="slidenum">
              <a:rPr lang="en-US" smtClean="0"/>
              <a:pPr/>
              <a:t>‹#›</a:t>
            </a:fld>
            <a:endParaRPr lang="en-US"/>
          </a:p>
        </p:txBody>
      </p:sp>
    </p:spTree>
    <p:extLst>
      <p:ext uri="{BB962C8B-B14F-4D97-AF65-F5344CB8AC3E}">
        <p14:creationId xmlns:p14="http://schemas.microsoft.com/office/powerpoint/2010/main" val="197082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6E5335-D95D-4541-BFA2-5241DC5A2AC7}" type="datetimeFigureOut">
              <a:rPr lang="en-US" smtClean="0"/>
              <a:pPr/>
              <a:t>8/12/2015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C4EB40-76E9-463B-B501-16CA4F15CF97}" type="slidenum">
              <a:rPr lang="en-US" smtClean="0"/>
              <a:pPr/>
              <a:t>‹#›</a:t>
            </a:fld>
            <a:endParaRPr lang="en-US"/>
          </a:p>
        </p:txBody>
      </p:sp>
    </p:spTree>
    <p:extLst>
      <p:ext uri="{BB962C8B-B14F-4D97-AF65-F5344CB8AC3E}">
        <p14:creationId xmlns:p14="http://schemas.microsoft.com/office/powerpoint/2010/main" val="2368195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48690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67149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372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Managing the Resource – Higher the cost the higher the ‘management’ of it.</a:t>
            </a:r>
          </a:p>
        </p:txBody>
      </p:sp>
    </p:spTree>
    <p:extLst>
      <p:ext uri="{BB962C8B-B14F-4D97-AF65-F5344CB8AC3E}">
        <p14:creationId xmlns:p14="http://schemas.microsoft.com/office/powerpoint/2010/main" val="246417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61347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51013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47054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3734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23770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59415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52394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7847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55393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02911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08937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59843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10029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43605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83628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15389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5058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5009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732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81289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35622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14229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99279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89064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22085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19259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85844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16367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2811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3435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578636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7955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47709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36628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420133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1001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07857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31074" name="Rectangle 2"/>
          <p:cNvSpPr>
            <a:spLocks noGrp="1" noChangeArrowheads="1"/>
          </p:cNvSpPr>
          <p:nvPr>
            <p:ph type="body" idx="1"/>
          </p:nvPr>
        </p:nvSpPr>
        <p:spPr bwMode="auto">
          <a:xfrm>
            <a:off x="912813" y="4333875"/>
            <a:ext cx="5032375"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433" tIns="45406" rIns="92433" bIns="45406"/>
          <a:lstStyle/>
          <a:p>
            <a:endParaRPr lang="en-GB" altLang="en-US"/>
          </a:p>
        </p:txBody>
      </p:sp>
      <p:sp>
        <p:nvSpPr>
          <p:cNvPr id="131075" name="Rectangle 3"/>
          <p:cNvSpPr>
            <a:spLocks noGrp="1" noRot="1" noChangeAspect="1" noChangeArrowheads="1"/>
          </p:cNvSpPr>
          <p:nvPr>
            <p:ph type="sldImg"/>
          </p:nvPr>
        </p:nvSpPr>
        <p:spPr bwMode="auto">
          <a:xfrm>
            <a:off x="1069975" y="623888"/>
            <a:ext cx="4724400" cy="3543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289853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09702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19497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t>
            </a:r>
            <a:endParaRPr lang="en-US" altLang="en-US" sz="1200" i="0"/>
          </a:p>
        </p:txBody>
      </p:sp>
      <p:sp>
        <p:nvSpPr>
          <p:cNvPr id="5" name="Rectangle 3"/>
          <p:cNvSpPr>
            <a:spLocks noGrp="1" noChangeArrowheads="1"/>
          </p:cNvSpPr>
          <p:nvPr>
            <p:ph type="dt" idx="1"/>
          </p:nvPr>
        </p:nvSpPr>
        <p:spPr>
          <a:ln/>
        </p:spPr>
        <p:txBody>
          <a:bodyPr/>
          <a:lstStyle/>
          <a:p>
            <a:r>
              <a:rPr lang="en-US" altLang="en-US"/>
              <a:t>07/16/96</a:t>
            </a:r>
            <a:endParaRPr lang="en-US" altLang="en-US" sz="1200" i="0"/>
          </a:p>
        </p:txBody>
      </p:sp>
      <p:sp>
        <p:nvSpPr>
          <p:cNvPr id="6" name="Rectangle 6"/>
          <p:cNvSpPr>
            <a:spLocks noGrp="1" noChangeArrowheads="1"/>
          </p:cNvSpPr>
          <p:nvPr>
            <p:ph type="ftr" sz="quarter" idx="4"/>
          </p:nvPr>
        </p:nvSpPr>
        <p:spPr>
          <a:ln/>
        </p:spPr>
        <p:txBody>
          <a:bodyPr/>
          <a:lstStyle/>
          <a:p>
            <a:r>
              <a:rPr lang="en-US" altLang="en-US"/>
              <a:t>*</a:t>
            </a:r>
            <a:endParaRPr lang="en-US" altLang="en-US" sz="1200" i="0"/>
          </a:p>
        </p:txBody>
      </p:sp>
      <p:sp>
        <p:nvSpPr>
          <p:cNvPr id="7" name="Rectangle 7"/>
          <p:cNvSpPr>
            <a:spLocks noGrp="1" noChangeArrowheads="1"/>
          </p:cNvSpPr>
          <p:nvPr>
            <p:ph type="sldNum" sz="quarter" idx="5"/>
          </p:nvPr>
        </p:nvSpPr>
        <p:spPr>
          <a:ln/>
        </p:spPr>
        <p:txBody>
          <a:bodyPr/>
          <a:lstStyle/>
          <a:p>
            <a:r>
              <a:rPr lang="en-US" altLang="en-US"/>
              <a:t>##</a:t>
            </a:r>
            <a:endParaRPr lang="en-US" altLang="en-US" sz="1200" i="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10423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85720" y="1500174"/>
            <a:ext cx="8858280" cy="50720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466344" y="1481328"/>
            <a:ext cx="8613648" cy="658368"/>
          </a:xfrm>
        </p:spPr>
        <p:txBody>
          <a:bodyPr>
            <a:normAutofit/>
          </a:bodyPr>
          <a:lstStyle>
            <a:lvl1pPr algn="l">
              <a:defRPr sz="4000">
                <a:solidFill>
                  <a:schemeClr val="bg1"/>
                </a:solidFill>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466344" y="2130552"/>
            <a:ext cx="5957777" cy="457200"/>
          </a:xfrm>
        </p:spPr>
        <p:txBody>
          <a:bodyPr>
            <a:normAutofit/>
          </a:bodyPr>
          <a:lstStyle>
            <a:lvl1pPr marL="0" indent="0" algn="l">
              <a:buNone/>
              <a:defRPr sz="1800" b="0" baseline="0">
                <a:solidFill>
                  <a:schemeClr val="bg1"/>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userDrawn="1">
            <p:ph type="dt" sz="half" idx="10"/>
          </p:nvPr>
        </p:nvSpPr>
        <p:spPr>
          <a:xfrm>
            <a:off x="457200" y="6553200"/>
            <a:ext cx="2133600" cy="365125"/>
          </a:xfrm>
        </p:spPr>
        <p:txBody>
          <a:bodyPr/>
          <a:lstStyle>
            <a:lvl1pPr>
              <a:defRPr>
                <a:solidFill>
                  <a:schemeClr val="bg1"/>
                </a:solidFill>
              </a:defRPr>
            </a:lvl1pPr>
          </a:lstStyle>
          <a:p>
            <a:fld id="{C012A5C4-9B56-41D5-B521-4D9CAF33187C}" type="datetimeFigureOut">
              <a:rPr lang="en-US" smtClean="0"/>
              <a:pPr/>
              <a:t>8/12/2015</a:t>
            </a:fld>
            <a:endParaRPr lang="en-US"/>
          </a:p>
        </p:txBody>
      </p:sp>
      <p:sp>
        <p:nvSpPr>
          <p:cNvPr id="5" name="Footer Placeholder 4"/>
          <p:cNvSpPr>
            <a:spLocks noGrp="1"/>
          </p:cNvSpPr>
          <p:nvPr userDrawn="1">
            <p:ph type="ftr" sz="quarter" idx="11"/>
          </p:nvPr>
        </p:nvSpPr>
        <p:spPr>
          <a:xfrm>
            <a:off x="3124200" y="6553200"/>
            <a:ext cx="2895600" cy="365125"/>
          </a:xfrm>
        </p:spPr>
        <p:txBody>
          <a:bodyPr/>
          <a:lstStyle>
            <a:lvl1pPr>
              <a:defRPr>
                <a:solidFill>
                  <a:schemeClr val="bg1"/>
                </a:solidFill>
              </a:defRPr>
            </a:lvl1pPr>
          </a:lstStyle>
          <a:p>
            <a:endParaRPr lang="en-US"/>
          </a:p>
        </p:txBody>
      </p:sp>
      <p:sp>
        <p:nvSpPr>
          <p:cNvPr id="6" name="Slide Number Placeholder 5"/>
          <p:cNvSpPr>
            <a:spLocks noGrp="1"/>
          </p:cNvSpPr>
          <p:nvPr userDrawn="1">
            <p:ph type="sldNum" sz="quarter" idx="12"/>
          </p:nvPr>
        </p:nvSpPr>
        <p:spPr>
          <a:xfrm>
            <a:off x="6553200" y="6553200"/>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
        <p:nvSpPr>
          <p:cNvPr id="27" name="Picture Placeholder 24"/>
          <p:cNvSpPr>
            <a:spLocks noGrp="1"/>
          </p:cNvSpPr>
          <p:nvPr>
            <p:ph type="pic" sz="quarter" idx="15"/>
          </p:nvPr>
        </p:nvSpPr>
        <p:spPr>
          <a:xfrm>
            <a:off x="6305107" y="2929719"/>
            <a:ext cx="2840480" cy="1752600"/>
          </a:xfrm>
        </p:spPr>
        <p:txBody>
          <a:bodyPr/>
          <a:lstStyle/>
          <a:p>
            <a:r>
              <a:rPr lang="en-US" smtClean="0"/>
              <a:t>Click icon to add picture</a:t>
            </a:r>
            <a:endParaRPr lang="en-US"/>
          </a:p>
        </p:txBody>
      </p:sp>
      <p:sp>
        <p:nvSpPr>
          <p:cNvPr id="31" name="Picture Placeholder 24"/>
          <p:cNvSpPr>
            <a:spLocks noGrp="1"/>
          </p:cNvSpPr>
          <p:nvPr>
            <p:ph type="pic" sz="quarter" idx="16"/>
          </p:nvPr>
        </p:nvSpPr>
        <p:spPr>
          <a:xfrm>
            <a:off x="6305107" y="4819672"/>
            <a:ext cx="2840480" cy="1752600"/>
          </a:xfrm>
        </p:spPr>
        <p:txBody>
          <a:bodyPr/>
          <a:lstStyle/>
          <a:p>
            <a:r>
              <a:rPr lang="en-US" smtClean="0"/>
              <a:t>Click icon to add picture</a:t>
            </a:r>
            <a:endParaRPr lang="en-US"/>
          </a:p>
        </p:txBody>
      </p:sp>
      <p:sp>
        <p:nvSpPr>
          <p:cNvPr id="32" name="Picture Placeholder 24"/>
          <p:cNvSpPr>
            <a:spLocks noGrp="1"/>
          </p:cNvSpPr>
          <p:nvPr>
            <p:ph type="pic" sz="quarter" idx="17"/>
          </p:nvPr>
        </p:nvSpPr>
        <p:spPr>
          <a:xfrm>
            <a:off x="3321915" y="4819672"/>
            <a:ext cx="2840480" cy="1752600"/>
          </a:xfrm>
        </p:spPr>
        <p:txBody>
          <a:bodyPr/>
          <a:lstStyle/>
          <a:p>
            <a:r>
              <a:rPr lang="en-US" smtClean="0"/>
              <a:t>Click icon to add picture</a:t>
            </a:r>
            <a:endParaRPr lang="en-US"/>
          </a:p>
        </p:txBody>
      </p:sp>
      <p:pic>
        <p:nvPicPr>
          <p:cNvPr id="13" name="Picture 12" descr="chss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344" y="431924"/>
            <a:ext cx="4495800" cy="595032"/>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38287"/>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538287"/>
            <a:ext cx="5416550" cy="5014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700337"/>
            <a:ext cx="3008313" cy="3852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8/12/2015</a:t>
            </a:fld>
            <a:endParaRPr lang="en-US"/>
          </a:p>
        </p:txBody>
      </p:sp>
      <p:sp>
        <p:nvSpPr>
          <p:cNvPr id="6" name="Footer Placeholder 5"/>
          <p:cNvSpPr>
            <a:spLocks noGrp="1"/>
          </p:cNvSpPr>
          <p:nvPr>
            <p:ph type="ftr" sz="quarter" idx="11"/>
          </p:nvPr>
        </p:nvSpPr>
        <p:spPr>
          <a:xfrm>
            <a:off x="3124200" y="6569075"/>
            <a:ext cx="2895600"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286603" y="1501254"/>
            <a:ext cx="8857397" cy="50701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8/12/2015</a:t>
            </a:fld>
            <a:endParaRPr lang="en-US"/>
          </a:p>
        </p:txBody>
      </p:sp>
      <p:sp>
        <p:nvSpPr>
          <p:cNvPr id="6" name="Footer Placeholder 5"/>
          <p:cNvSpPr>
            <a:spLocks noGrp="1"/>
          </p:cNvSpPr>
          <p:nvPr>
            <p:ph type="ftr" sz="quarter" idx="11"/>
          </p:nvPr>
        </p:nvSpPr>
        <p:spPr>
          <a:xfrm>
            <a:off x="3124200" y="6569075"/>
            <a:ext cx="2895600"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
        <p:nvSpPr>
          <p:cNvPr id="14" name="Title 1"/>
          <p:cNvSpPr txBox="1">
            <a:spLocks/>
          </p:cNvSpPr>
          <p:nvPr userDrawn="1"/>
        </p:nvSpPr>
        <p:spPr>
          <a:xfrm>
            <a:off x="457200" y="274638"/>
            <a:ext cx="6696075" cy="9159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kern="1200">
                <a:solidFill>
                  <a:schemeClr val="tx1"/>
                </a:solidFill>
                <a:latin typeface="+mj-lt"/>
                <a:ea typeface="+mj-ea"/>
                <a:cs typeface="+mj-cs"/>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1" name="Rectangle 10"/>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lgn="l">
              <a:defRPr sz="40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8/12/2015</a:t>
            </a:fld>
            <a:endParaRPr lang="en-US"/>
          </a:p>
        </p:txBody>
      </p:sp>
      <p:sp>
        <p:nvSpPr>
          <p:cNvPr id="5" name="Footer Placeholder 4"/>
          <p:cNvSpPr>
            <a:spLocks noGrp="1"/>
          </p:cNvSpPr>
          <p:nvPr>
            <p:ph type="ftr" sz="quarter" idx="11"/>
          </p:nvPr>
        </p:nvSpPr>
        <p:spPr>
          <a:xfrm>
            <a:off x="3124200" y="6569075"/>
            <a:ext cx="28956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1" name="Rectangle 10"/>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294156" y="1524000"/>
            <a:ext cx="1768270" cy="5029200"/>
          </a:xfrm>
        </p:spPr>
        <p:txBody>
          <a:bodyPr vert="eaVert">
            <a:normAutofit/>
          </a:bodyPr>
          <a:lstStyle>
            <a:lvl1pPr>
              <a:defRPr sz="30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1001" y="1524000"/>
            <a:ext cx="6858000" cy="5029200"/>
          </a:xfrm>
        </p:spPr>
        <p:txBody>
          <a:bodyPr vert="eaVert"/>
          <a:lstStyle>
            <a:lvl1pPr>
              <a:defRPr sz="2800"/>
            </a:lvl1pPr>
            <a:lvl2pPr>
              <a:defRPr sz="2400"/>
            </a:lvl2pPr>
            <a:lvl3pPr>
              <a:defRPr sz="20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8/12/2015</a:t>
            </a:fld>
            <a:endParaRPr lang="en-US"/>
          </a:p>
        </p:txBody>
      </p:sp>
      <p:sp>
        <p:nvSpPr>
          <p:cNvPr id="5" name="Footer Placeholder 4"/>
          <p:cNvSpPr>
            <a:spLocks noGrp="1"/>
          </p:cNvSpPr>
          <p:nvPr>
            <p:ph type="ftr" sz="quarter" idx="11"/>
          </p:nvPr>
        </p:nvSpPr>
        <p:spPr>
          <a:xfrm>
            <a:off x="3124200" y="6569075"/>
            <a:ext cx="28956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35563"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35563"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73163" y="6265863"/>
            <a:ext cx="1905000" cy="457200"/>
          </a:xfrm>
        </p:spPr>
        <p:txBody>
          <a:bodyPr/>
          <a:lstStyle>
            <a:lvl1pPr>
              <a:defRPr/>
            </a:lvl1pPr>
          </a:lstStyle>
          <a:p>
            <a:fld id="{F79D0182-0494-46E5-A2F7-215C3FF002FA}" type="datetime1">
              <a:rPr lang="en-US" altLang="en-US"/>
              <a:pPr/>
              <a:t>8/12/2015</a:t>
            </a:fld>
            <a:endParaRPr lang="en-US" altLang="en-US"/>
          </a:p>
        </p:txBody>
      </p:sp>
      <p:sp>
        <p:nvSpPr>
          <p:cNvPr id="7" name="Footer Placeholder 6"/>
          <p:cNvSpPr>
            <a:spLocks noGrp="1"/>
          </p:cNvSpPr>
          <p:nvPr>
            <p:ph type="ftr" sz="quarter" idx="11"/>
          </p:nvPr>
        </p:nvSpPr>
        <p:spPr>
          <a:xfrm>
            <a:off x="35814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7010400" y="6248400"/>
            <a:ext cx="1905000" cy="457200"/>
          </a:xfrm>
        </p:spPr>
        <p:txBody>
          <a:bodyPr/>
          <a:lstStyle>
            <a:lvl1pPr>
              <a:defRPr/>
            </a:lvl1pPr>
          </a:lstStyle>
          <a:p>
            <a:fld id="{55A6F243-A5FA-4551-8861-8ABE03259D49}" type="slidenum">
              <a:rPr lang="ar-SA" altLang="en-US"/>
              <a:pPr/>
              <a:t>‹#›</a:t>
            </a:fld>
            <a:endParaRPr lang="en-US" altLang="en-US"/>
          </a:p>
        </p:txBody>
      </p:sp>
    </p:spTree>
    <p:extLst>
      <p:ext uri="{BB962C8B-B14F-4D97-AF65-F5344CB8AC3E}">
        <p14:creationId xmlns:p14="http://schemas.microsoft.com/office/powerpoint/2010/main" val="3289495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ight">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1200150"/>
            <a:ext cx="9144000" cy="5686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85720" y="1500174"/>
            <a:ext cx="8858280" cy="50720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ctrTitle"/>
          </p:nvPr>
        </p:nvSpPr>
        <p:spPr>
          <a:xfrm>
            <a:off x="466344" y="1481328"/>
            <a:ext cx="8613648" cy="658368"/>
          </a:xfrm>
        </p:spPr>
        <p:txBody>
          <a:bodyPr>
            <a:normAutofit/>
          </a:bodyPr>
          <a:lstStyle>
            <a:lvl1pPr algn="l">
              <a:defRPr sz="4000">
                <a:solidFill>
                  <a:schemeClr val="bg1"/>
                </a:solidFill>
                <a:latin typeface="Tahoma" pitchFamily="34" charset="0"/>
                <a:cs typeface="Tahoma" pitchFamily="34" charset="0"/>
              </a:defRPr>
            </a:lvl1pPr>
          </a:lstStyle>
          <a:p>
            <a:r>
              <a:rPr lang="en-US" smtClean="0"/>
              <a:t>Click to edit Master title style</a:t>
            </a:r>
            <a:endParaRPr lang="en-US" dirty="0"/>
          </a:p>
        </p:txBody>
      </p:sp>
      <p:sp>
        <p:nvSpPr>
          <p:cNvPr id="17" name="Subtitle 2"/>
          <p:cNvSpPr>
            <a:spLocks noGrp="1"/>
          </p:cNvSpPr>
          <p:nvPr>
            <p:ph type="subTitle" idx="1"/>
          </p:nvPr>
        </p:nvSpPr>
        <p:spPr>
          <a:xfrm>
            <a:off x="466344" y="2130552"/>
            <a:ext cx="6400800" cy="457200"/>
          </a:xfrm>
        </p:spPr>
        <p:txBody>
          <a:bodyPr>
            <a:normAutofit/>
          </a:bodyPr>
          <a:lstStyle>
            <a:lvl1pPr marL="0" indent="0" algn="l">
              <a:buNone/>
              <a:defRPr sz="1800" b="0">
                <a:solidFill>
                  <a:schemeClr val="bg1"/>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Date Placeholder 3"/>
          <p:cNvSpPr>
            <a:spLocks noGrp="1"/>
          </p:cNvSpPr>
          <p:nvPr>
            <p:ph type="dt" sz="half" idx="10"/>
          </p:nvPr>
        </p:nvSpPr>
        <p:spPr>
          <a:xfrm>
            <a:off x="457200" y="6553200"/>
            <a:ext cx="2133600" cy="365125"/>
          </a:xfrm>
        </p:spPr>
        <p:txBody>
          <a:bodyPr/>
          <a:lstStyle>
            <a:lvl1pPr>
              <a:defRPr>
                <a:solidFill>
                  <a:schemeClr val="accent2"/>
                </a:solidFill>
              </a:defRPr>
            </a:lvl1pPr>
          </a:lstStyle>
          <a:p>
            <a:fld id="{C012A5C4-9B56-41D5-B521-4D9CAF33187C}" type="datetimeFigureOut">
              <a:rPr lang="en-US" smtClean="0"/>
              <a:pPr/>
              <a:t>8/12/2015</a:t>
            </a:fld>
            <a:endParaRPr lang="en-US" dirty="0"/>
          </a:p>
        </p:txBody>
      </p:sp>
      <p:sp>
        <p:nvSpPr>
          <p:cNvPr id="19" name="Footer Placeholder 4"/>
          <p:cNvSpPr>
            <a:spLocks noGrp="1"/>
          </p:cNvSpPr>
          <p:nvPr>
            <p:ph type="ftr" sz="quarter" idx="11"/>
          </p:nvPr>
        </p:nvSpPr>
        <p:spPr>
          <a:xfrm>
            <a:off x="3124200" y="6553200"/>
            <a:ext cx="2895600" cy="365125"/>
          </a:xfrm>
        </p:spPr>
        <p:txBody>
          <a:bodyPr/>
          <a:lstStyle>
            <a:lvl1pPr>
              <a:defRPr>
                <a:solidFill>
                  <a:schemeClr val="bg1"/>
                </a:solidFill>
              </a:defRPr>
            </a:lvl1pPr>
          </a:lstStyle>
          <a:p>
            <a:endParaRPr lang="en-US"/>
          </a:p>
        </p:txBody>
      </p:sp>
      <p:sp>
        <p:nvSpPr>
          <p:cNvPr id="20" name="Slide Number Placeholder 5"/>
          <p:cNvSpPr>
            <a:spLocks noGrp="1"/>
          </p:cNvSpPr>
          <p:nvPr>
            <p:ph type="sldNum" sz="quarter" idx="12"/>
          </p:nvPr>
        </p:nvSpPr>
        <p:spPr>
          <a:xfrm>
            <a:off x="6553200" y="6553200"/>
            <a:ext cx="2133600" cy="365125"/>
          </a:xfrm>
        </p:spPr>
        <p:txBody>
          <a:bodyPr/>
          <a:lstStyle>
            <a:lvl1pPr>
              <a:defRPr>
                <a:solidFill>
                  <a:schemeClr val="accent2"/>
                </a:solidFill>
              </a:defRPr>
            </a:lvl1pPr>
          </a:lstStyle>
          <a:p>
            <a:fld id="{151C4DEF-DDBD-465E-BA3E-99C8F33A081D}" type="slidenum">
              <a:rPr lang="en-US" smtClean="0"/>
              <a:pPr/>
              <a:t>‹#›</a:t>
            </a:fld>
            <a:endParaRPr lang="en-US"/>
          </a:p>
        </p:txBody>
      </p:sp>
      <p:pic>
        <p:nvPicPr>
          <p:cNvPr id="21" name="Picture 20" descr="signature.png"/>
          <p:cNvPicPr>
            <a:picLocks noChangeAspect="1"/>
          </p:cNvPicPr>
          <p:nvPr userDrawn="1"/>
        </p:nvPicPr>
        <p:blipFill>
          <a:blip r:embed="rId2" cstate="print"/>
          <a:stretch>
            <a:fillRect/>
          </a:stretch>
        </p:blipFill>
        <p:spPr>
          <a:xfrm>
            <a:off x="457200" y="409681"/>
            <a:ext cx="3352800" cy="657119"/>
          </a:xfrm>
          <a:prstGeom prst="rect">
            <a:avLst/>
          </a:prstGeom>
        </p:spPr>
      </p:pic>
    </p:spTree>
    <p:extLst>
      <p:ext uri="{BB962C8B-B14F-4D97-AF65-F5344CB8AC3E}">
        <p14:creationId xmlns:p14="http://schemas.microsoft.com/office/powerpoint/2010/main" val="6389115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4" name="Rectangle 13"/>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457200" y="274638"/>
            <a:ext cx="6696075" cy="915987"/>
          </a:xfrm>
        </p:spPr>
        <p:txBody>
          <a:bodyPr>
            <a:normAutofit/>
          </a:bodyPr>
          <a:lstStyle>
            <a:lvl1pPr algn="l">
              <a:defRPr sz="3000"/>
            </a:lvl1pPr>
          </a:lstStyle>
          <a:p>
            <a:r>
              <a:rPr lang="en-US" smtClean="0"/>
              <a:t>Click to edit Master title style</a:t>
            </a:r>
            <a:endParaRPr lang="en-US" dirty="0"/>
          </a:p>
        </p:txBody>
      </p:sp>
      <p:sp>
        <p:nvSpPr>
          <p:cNvPr id="3" name="Content Placeholder 2"/>
          <p:cNvSpPr>
            <a:spLocks noGrp="1"/>
          </p:cNvSpPr>
          <p:nvPr userDrawn="1">
            <p:ph idx="1"/>
          </p:nvPr>
        </p:nvSpPr>
        <p:spPr/>
        <p:txBody>
          <a:bodyPr/>
          <a:lstStyle>
            <a:lvl1pPr>
              <a:defRPr sz="2800"/>
            </a:lvl1pPr>
            <a:lvl2pPr>
              <a:defRPr sz="2400"/>
            </a:lvl2pPr>
            <a:lvl3pPr>
              <a:defRPr sz="20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userDrawn="1">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8/12/2015</a:t>
            </a:fld>
            <a:endParaRPr lang="en-US" dirty="0"/>
          </a:p>
        </p:txBody>
      </p:sp>
      <p:sp>
        <p:nvSpPr>
          <p:cNvPr id="5" name="Footer Placeholder 4"/>
          <p:cNvSpPr>
            <a:spLocks noGrp="1"/>
          </p:cNvSpPr>
          <p:nvPr userDrawn="1">
            <p:ph type="ftr" sz="quarter" idx="11"/>
          </p:nvPr>
        </p:nvSpPr>
        <p:spPr>
          <a:xfrm>
            <a:off x="3124200" y="6569075"/>
            <a:ext cx="2895600" cy="365125"/>
          </a:xfrm>
        </p:spPr>
        <p:txBody>
          <a:bodyPr/>
          <a:lstStyle>
            <a:lvl1pPr>
              <a:defRPr>
                <a:solidFill>
                  <a:schemeClr val="bg1"/>
                </a:solidFill>
              </a:defRPr>
            </a:lvl1pPr>
          </a:lstStyle>
          <a:p>
            <a:endParaRPr lang="en-US"/>
          </a:p>
        </p:txBody>
      </p:sp>
      <p:sp>
        <p:nvSpPr>
          <p:cNvPr id="6" name="Slide Number Placeholder 5"/>
          <p:cNvSpPr>
            <a:spLocks noGrp="1"/>
          </p:cNvSpPr>
          <p:nvPr userDrawn="1">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Rectangle 13"/>
          <p:cNvSpPr/>
          <p:nvPr userDrawn="1"/>
        </p:nvSpPr>
        <p:spPr>
          <a:xfrm>
            <a:off x="0" y="1171575"/>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85720" y="1471599"/>
            <a:ext cx="8858280" cy="50720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p:nvPr>
        </p:nvSpPr>
        <p:spPr>
          <a:xfrm>
            <a:off x="457200" y="274638"/>
            <a:ext cx="6753225" cy="915987"/>
          </a:xfrm>
        </p:spPr>
        <p:txBody>
          <a:bodyPr>
            <a:normAutofit/>
          </a:bodyPr>
          <a:lstStyle>
            <a:lvl1pPr algn="l">
              <a:defRPr sz="3000"/>
            </a:lvl1pPr>
          </a:lstStyle>
          <a:p>
            <a:r>
              <a:rPr lang="en-US" smtClean="0"/>
              <a:t>Click to edit Master title style</a:t>
            </a:r>
            <a:endParaRPr lang="en-US" dirty="0"/>
          </a:p>
        </p:txBody>
      </p:sp>
      <p:sp>
        <p:nvSpPr>
          <p:cNvPr id="30" name="Date Placeholder 4"/>
          <p:cNvSpPr>
            <a:spLocks noGrp="1"/>
          </p:cNvSpPr>
          <p:nvPr>
            <p:ph type="dt" sz="half" idx="10"/>
          </p:nvPr>
        </p:nvSpPr>
        <p:spPr>
          <a:xfrm>
            <a:off x="457200" y="6569075"/>
            <a:ext cx="2133600" cy="365125"/>
          </a:xfrm>
        </p:spPr>
        <p:txBody>
          <a:bodyPr/>
          <a:lstStyle>
            <a:lvl1pPr>
              <a:defRPr>
                <a:solidFill>
                  <a:schemeClr val="accent1"/>
                </a:solidFill>
              </a:defRPr>
            </a:lvl1pPr>
          </a:lstStyle>
          <a:p>
            <a:fld id="{C012A5C4-9B56-41D5-B521-4D9CAF33187C}" type="datetimeFigureOut">
              <a:rPr lang="en-US" smtClean="0"/>
              <a:pPr/>
              <a:t>8/12/2015</a:t>
            </a:fld>
            <a:endParaRPr lang="en-US"/>
          </a:p>
        </p:txBody>
      </p:sp>
      <p:sp>
        <p:nvSpPr>
          <p:cNvPr id="31" name="Footer Placeholder 5"/>
          <p:cNvSpPr>
            <a:spLocks noGrp="1"/>
          </p:cNvSpPr>
          <p:nvPr>
            <p:ph type="ftr" sz="quarter" idx="11"/>
          </p:nvPr>
        </p:nvSpPr>
        <p:spPr>
          <a:xfrm>
            <a:off x="3124200" y="6569075"/>
            <a:ext cx="2895600" cy="365125"/>
          </a:xfrm>
        </p:spPr>
        <p:txBody>
          <a:bodyPr/>
          <a:lstStyle>
            <a:lvl1pPr>
              <a:defRPr>
                <a:solidFill>
                  <a:schemeClr val="accent1"/>
                </a:solidFill>
              </a:defRPr>
            </a:lvl1pPr>
          </a:lstStyle>
          <a:p>
            <a:endParaRPr lang="en-US"/>
          </a:p>
        </p:txBody>
      </p:sp>
      <p:sp>
        <p:nvSpPr>
          <p:cNvPr id="32" name="Slide Number Placeholder 6"/>
          <p:cNvSpPr>
            <a:spLocks noGrp="1"/>
          </p:cNvSpPr>
          <p:nvPr>
            <p:ph type="sldNum" sz="quarter" idx="12"/>
          </p:nvPr>
        </p:nvSpPr>
        <p:spPr>
          <a:xfrm>
            <a:off x="6553200" y="6569075"/>
            <a:ext cx="2133600" cy="365125"/>
          </a:xfrm>
        </p:spPr>
        <p:txBody>
          <a:bodyPr/>
          <a:lstStyle>
            <a:lvl1pPr>
              <a:defRPr>
                <a:solidFill>
                  <a:schemeClr val="accent1"/>
                </a:solidFill>
              </a:defRPr>
            </a:lvl1pPr>
          </a:lstStyle>
          <a:p>
            <a:fld id="{151C4DEF-DDBD-465E-BA3E-99C8F33A081D}" type="slidenum">
              <a:rPr lang="en-US" smtClean="0"/>
              <a:pPr/>
              <a:t>‹#›</a:t>
            </a:fld>
            <a:endParaRPr lang="en-US"/>
          </a:p>
        </p:txBody>
      </p:sp>
      <p:sp>
        <p:nvSpPr>
          <p:cNvPr id="36" name="Content Placeholder 35"/>
          <p:cNvSpPr>
            <a:spLocks noGrp="1"/>
          </p:cNvSpPr>
          <p:nvPr>
            <p:ph sz="quarter" idx="13"/>
          </p:nvPr>
        </p:nvSpPr>
        <p:spPr>
          <a:xfrm>
            <a:off x="457200" y="1600200"/>
            <a:ext cx="8534400" cy="4876800"/>
          </a:xfrm>
        </p:spPr>
        <p:txBody>
          <a:bodyPr/>
          <a:lstStyle>
            <a:lvl1pPr marL="0">
              <a:spcBef>
                <a:spcPts val="0"/>
              </a:spcBef>
              <a:buNone/>
              <a:defRPr>
                <a:solidFill>
                  <a:schemeClr val="bg1"/>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6753225" cy="915987"/>
          </a:xfrm>
        </p:spPr>
        <p:txBody>
          <a:bodyPr>
            <a:normAutofit/>
          </a:bodyPr>
          <a:lstStyle>
            <a:lvl1pPr algn="l">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8/12/2015</a:t>
            </a:fld>
            <a:endParaRPr lang="en-US"/>
          </a:p>
        </p:txBody>
      </p:sp>
      <p:sp>
        <p:nvSpPr>
          <p:cNvPr id="6" name="Footer Placeholder 5"/>
          <p:cNvSpPr>
            <a:spLocks noGrp="1"/>
          </p:cNvSpPr>
          <p:nvPr>
            <p:ph type="ftr" sz="quarter" idx="11"/>
          </p:nvPr>
        </p:nvSpPr>
        <p:spPr>
          <a:xfrm>
            <a:off x="3124200" y="6569075"/>
            <a:ext cx="2895600"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12" name="Rectangle 11"/>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6753225" cy="915987"/>
          </a:xfrm>
        </p:spPr>
        <p:txBody>
          <a:bodyPr>
            <a:normAutofit/>
          </a:bodyPr>
          <a:lstStyle>
            <a:lvl1pPr algn="l">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8/12/2015</a:t>
            </a:fld>
            <a:endParaRPr lang="en-US"/>
          </a:p>
        </p:txBody>
      </p:sp>
      <p:sp>
        <p:nvSpPr>
          <p:cNvPr id="6" name="Footer Placeholder 5"/>
          <p:cNvSpPr>
            <a:spLocks noGrp="1"/>
          </p:cNvSpPr>
          <p:nvPr>
            <p:ph type="ftr" sz="quarter" idx="11"/>
          </p:nvPr>
        </p:nvSpPr>
        <p:spPr>
          <a:xfrm>
            <a:off x="3124200" y="6569075"/>
            <a:ext cx="2895600"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
        <p:nvSpPr>
          <p:cNvPr id="10" name="Picture Placeholder 2"/>
          <p:cNvSpPr>
            <a:spLocks noGrp="1"/>
          </p:cNvSpPr>
          <p:nvPr>
            <p:ph type="pic" idx="13"/>
          </p:nvPr>
        </p:nvSpPr>
        <p:spPr>
          <a:xfrm>
            <a:off x="4572000" y="1503430"/>
            <a:ext cx="4572000" cy="5065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0713309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Rectangle 14"/>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646238"/>
            <a:ext cx="4040188"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2200"/>
            <a:ext cx="4040188" cy="4114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62200"/>
            <a:ext cx="4041775" cy="4114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8/12/2015</a:t>
            </a:fld>
            <a:endParaRPr lang="en-US"/>
          </a:p>
        </p:txBody>
      </p:sp>
      <p:sp>
        <p:nvSpPr>
          <p:cNvPr id="8" name="Footer Placeholder 7"/>
          <p:cNvSpPr>
            <a:spLocks noGrp="1"/>
          </p:cNvSpPr>
          <p:nvPr>
            <p:ph type="ftr" sz="quarter" idx="11"/>
          </p:nvPr>
        </p:nvSpPr>
        <p:spPr>
          <a:xfrm>
            <a:off x="3124200" y="6569075"/>
            <a:ext cx="2895600" cy="365125"/>
          </a:xfrm>
        </p:spPr>
        <p:txBody>
          <a:bodyPr/>
          <a:lstStyle>
            <a:lvl1pPr>
              <a:defRPr>
                <a:solidFill>
                  <a:schemeClr val="bg1"/>
                </a:solidFill>
              </a:defRPr>
            </a:lvl1pPr>
          </a:lstStyle>
          <a:p>
            <a:endParaRPr lang="en-US"/>
          </a:p>
        </p:txBody>
      </p:sp>
      <p:sp>
        <p:nvSpPr>
          <p:cNvPr id="9" name="Slide Number Placeholder 8"/>
          <p:cNvSpPr>
            <a:spLocks noGrp="1"/>
          </p:cNvSpPr>
          <p:nvPr>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
        <p:nvSpPr>
          <p:cNvPr id="14" name="Title 1"/>
          <p:cNvSpPr>
            <a:spLocks noGrp="1"/>
          </p:cNvSpPr>
          <p:nvPr>
            <p:ph type="title"/>
          </p:nvPr>
        </p:nvSpPr>
        <p:spPr>
          <a:xfrm>
            <a:off x="457200" y="274638"/>
            <a:ext cx="6753225" cy="915987"/>
          </a:xfrm>
        </p:spPr>
        <p:txBody>
          <a:bodyPr>
            <a:normAutofit/>
          </a:bodyPr>
          <a:lstStyle>
            <a:lvl1pPr algn="l">
              <a:defRPr sz="30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Rectangle 9"/>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6753225" cy="915987"/>
          </a:xfrm>
        </p:spPr>
        <p:txBody>
          <a:bodyPr>
            <a:normAutofit/>
          </a:bodyPr>
          <a:lstStyle>
            <a:lvl1pPr algn="l">
              <a:defRPr sz="3000"/>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8/12/2015</a:t>
            </a:fld>
            <a:endParaRPr lang="en-US"/>
          </a:p>
        </p:txBody>
      </p:sp>
      <p:sp>
        <p:nvSpPr>
          <p:cNvPr id="4" name="Footer Placeholder 3"/>
          <p:cNvSpPr>
            <a:spLocks noGrp="1"/>
          </p:cNvSpPr>
          <p:nvPr>
            <p:ph type="ftr" sz="quarter" idx="11"/>
          </p:nvPr>
        </p:nvSpPr>
        <p:spPr>
          <a:xfrm>
            <a:off x="3124200" y="6569075"/>
            <a:ext cx="2895600" cy="365125"/>
          </a:xfrm>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8/12/2015</a:t>
            </a:fld>
            <a:endParaRPr lang="en-US"/>
          </a:p>
        </p:txBody>
      </p:sp>
      <p:sp>
        <p:nvSpPr>
          <p:cNvPr id="3" name="Footer Placeholder 2"/>
          <p:cNvSpPr>
            <a:spLocks noGrp="1"/>
          </p:cNvSpPr>
          <p:nvPr>
            <p:ph type="ftr" sz="quarter" idx="11"/>
          </p:nvPr>
        </p:nvSpPr>
        <p:spPr>
          <a:xfrm>
            <a:off x="3124200" y="6569075"/>
            <a:ext cx="2895600" cy="365125"/>
          </a:xfrm>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753225"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2A5C4-9B56-41D5-B521-4D9CAF33187C}" type="datetimeFigureOut">
              <a:rPr lang="en-US" smtClean="0"/>
              <a:pPr/>
              <a:t>8/12/2015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C4DEF-DDBD-465E-BA3E-99C8F33A081D}" type="slidenum">
              <a:rPr lang="en-US" smtClean="0"/>
              <a:pPr/>
              <a:t>‹#›</a:t>
            </a:fld>
            <a:endParaRPr lang="en-US"/>
          </a:p>
        </p:txBody>
      </p:sp>
      <p:pic>
        <p:nvPicPr>
          <p:cNvPr id="20" name="Picture 19" descr="UAEU.png"/>
          <p:cNvPicPr>
            <a:picLocks noChangeAspect="1"/>
          </p:cNvPicPr>
          <p:nvPr/>
        </p:nvPicPr>
        <p:blipFill>
          <a:blip r:embed="rId16" cstate="print"/>
          <a:stretch>
            <a:fillRect/>
          </a:stretch>
        </p:blipFill>
        <p:spPr>
          <a:xfrm>
            <a:off x="7391400" y="590093"/>
            <a:ext cx="1295400" cy="37825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60" r:id="rId5"/>
    <p:sldLayoutId id="2147483662" r:id="rId6"/>
    <p:sldLayoutId id="2147483653" r:id="rId7"/>
    <p:sldLayoutId id="2147483654" r:id="rId8"/>
    <p:sldLayoutId id="2147483655" r:id="rId9"/>
    <p:sldLayoutId id="2147483656" r:id="rId10"/>
    <p:sldLayoutId id="2147483657" r:id="rId11"/>
    <p:sldLayoutId id="2147483658" r:id="rId12"/>
    <p:sldLayoutId id="2147483659" r:id="rId13"/>
    <p:sldLayoutId id="2147483664" r:id="rId14"/>
  </p:sldLayoutIdLst>
  <p:timing>
    <p:tnLst>
      <p:par>
        <p:cTn id="1" dur="indefinite" restart="never" nodeType="tmRoot"/>
      </p:par>
    </p:tnLst>
  </p:timing>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faculty.uaeu.ac.ae/~abintouq" TargetMode="External"/><Relationship Id="rId4" Type="http://schemas.openxmlformats.org/officeDocument/2006/relationships/hyperlink" Target="mailto:abintouq@uaeu.ac.a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5.xml"/><Relationship Id="rId7"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oleObject" Target="../embeddings/oleObject3.bin"/><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vmlDrawing" Target="../drawings/vmlDrawing4.vml"/><Relationship Id="rId5" Type="http://schemas.openxmlformats.org/officeDocument/2006/relationships/image" Target="../media/image15.png"/><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image" Target="../media/image16.png"/><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9.xml"/><Relationship Id="rId7"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vmlDrawing" Target="../drawings/vmlDrawing6.vml"/><Relationship Id="rId6" Type="http://schemas.openxmlformats.org/officeDocument/2006/relationships/oleObject" Target="../embeddings/oleObject8.bin"/><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21.png"/><Relationship Id="rId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vmlDrawing" Target="../drawings/vmlDrawing8.vml"/><Relationship Id="rId5" Type="http://schemas.openxmlformats.org/officeDocument/2006/relationships/image" Target="../media/image23.wmf"/><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25.xml"/><Relationship Id="rId7" Type="http://schemas.openxmlformats.org/officeDocument/2006/relationships/image" Target="../media/image27.jpeg"/><Relationship Id="rId2" Type="http://schemas.openxmlformats.org/officeDocument/2006/relationships/slideLayout" Target="../slideLayouts/slideLayout14.xml"/><Relationship Id="rId1" Type="http://schemas.openxmlformats.org/officeDocument/2006/relationships/video" Target="file:///C:\Yagoub_2001\GIS_Arabic\Hili%5b1%5d.asf" TargetMode="Externa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30.png"/><Relationship Id="rId5" Type="http://schemas.openxmlformats.org/officeDocument/2006/relationships/oleObject" Target="../embeddings/oleObject14.bin"/><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3.gif"/></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vmlDrawing" Target="../drawings/vmlDrawing10.vml"/><Relationship Id="rId6" Type="http://schemas.openxmlformats.org/officeDocument/2006/relationships/image" Target="../media/image37.jpeg"/><Relationship Id="rId5" Type="http://schemas.openxmlformats.org/officeDocument/2006/relationships/image" Target="../media/image36.wmf"/><Relationship Id="rId4" Type="http://schemas.openxmlformats.org/officeDocument/2006/relationships/oleObject" Target="../embeddings/oleObject15.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39.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9.xml"/><Relationship Id="rId1" Type="http://schemas.openxmlformats.org/officeDocument/2006/relationships/vmlDrawing" Target="../drawings/vmlDrawing11.vml"/><Relationship Id="rId4" Type="http://schemas.openxmlformats.org/officeDocument/2006/relationships/image" Target="../media/image40.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wmf"/><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9682" y="1520675"/>
            <a:ext cx="5960918" cy="993925"/>
          </a:xfrm>
        </p:spPr>
        <p:txBody>
          <a:bodyPr>
            <a:normAutofit fontScale="90000"/>
          </a:bodyPr>
          <a:lstStyle/>
          <a:p>
            <a:pPr algn="ctr"/>
            <a:r>
              <a:rPr lang="en-US" dirty="0" smtClean="0"/>
              <a:t>Geographic Information System</a:t>
            </a:r>
            <a:endParaRPr lang="en-US" dirty="0"/>
          </a:p>
        </p:txBody>
      </p:sp>
      <p:pic>
        <p:nvPicPr>
          <p:cNvPr id="58" name="Picture 57"/>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384256" y="1520675"/>
            <a:ext cx="2265426" cy="5068685"/>
          </a:xfrm>
          <a:prstGeom prst="rect">
            <a:avLst/>
          </a:prstGeom>
        </p:spPr>
      </p:pic>
      <p:sp>
        <p:nvSpPr>
          <p:cNvPr id="61" name="Subtitle 2"/>
          <p:cNvSpPr>
            <a:spLocks noGrp="1"/>
          </p:cNvSpPr>
          <p:nvPr>
            <p:ph type="subTitle" idx="1"/>
          </p:nvPr>
        </p:nvSpPr>
        <p:spPr>
          <a:xfrm>
            <a:off x="2895600" y="5105400"/>
            <a:ext cx="5957777" cy="1295400"/>
          </a:xfrm>
        </p:spPr>
        <p:txBody>
          <a:bodyPr>
            <a:normAutofit/>
          </a:bodyPr>
          <a:lstStyle/>
          <a:p>
            <a:pPr algn="ctr"/>
            <a:r>
              <a:rPr lang="en-US" dirty="0">
                <a:solidFill>
                  <a:schemeClr val="bg1">
                    <a:lumMod val="95000"/>
                  </a:schemeClr>
                </a:solidFill>
              </a:rPr>
              <a:t>Dr. Ahmad BinTouq</a:t>
            </a:r>
          </a:p>
          <a:p>
            <a:pPr algn="ctr"/>
            <a:r>
              <a:rPr lang="en-US" sz="1600" dirty="0" smtClean="0">
                <a:solidFill>
                  <a:srgbClr val="C00000"/>
                </a:solidFill>
                <a:hlinkClick r:id="rId4"/>
              </a:rPr>
              <a:t>abintouq@uaeu.ac.ae</a:t>
            </a:r>
            <a:r>
              <a:rPr lang="en-US" sz="1600" dirty="0" smtClean="0">
                <a:solidFill>
                  <a:srgbClr val="C00000"/>
                </a:solidFill>
              </a:rPr>
              <a:t> </a:t>
            </a:r>
            <a:endParaRPr lang="en-US" sz="1600" dirty="0">
              <a:solidFill>
                <a:srgbClr val="C00000"/>
              </a:solidFill>
            </a:endParaRPr>
          </a:p>
          <a:p>
            <a:pPr algn="ctr"/>
            <a:r>
              <a:rPr lang="en-US" sz="1600" dirty="0" smtClean="0">
                <a:solidFill>
                  <a:srgbClr val="C00000"/>
                </a:solidFill>
                <a:hlinkClick r:id="rId5"/>
              </a:rPr>
              <a:t>http</a:t>
            </a:r>
            <a:r>
              <a:rPr lang="en-US" sz="1600" dirty="0">
                <a:solidFill>
                  <a:srgbClr val="C00000"/>
                </a:solidFill>
                <a:hlinkClick r:id="rId5"/>
              </a:rPr>
              <a:t>://faculty.uaeu.ac.ae/~</a:t>
            </a:r>
            <a:r>
              <a:rPr lang="en-US" sz="1600" dirty="0" smtClean="0">
                <a:solidFill>
                  <a:srgbClr val="C00000"/>
                </a:solidFill>
                <a:hlinkClick r:id="rId5"/>
              </a:rPr>
              <a:t>abintouq</a:t>
            </a:r>
            <a:r>
              <a:rPr lang="en-US" sz="1600" dirty="0" smtClean="0">
                <a:solidFill>
                  <a:srgbClr val="C00000"/>
                </a:solidFill>
              </a:rPr>
              <a:t> </a:t>
            </a:r>
            <a:endParaRPr lang="en-US" sz="1600" dirty="0">
              <a:solidFill>
                <a:srgbClr val="C00000"/>
              </a:solidFill>
            </a:endParaRPr>
          </a:p>
          <a:p>
            <a:pPr algn="ctr"/>
            <a:r>
              <a:rPr lang="en-US" dirty="0" smtClean="0">
                <a:solidFill>
                  <a:schemeClr val="bg1">
                    <a:lumMod val="95000"/>
                  </a:schemeClr>
                </a:solidFill>
              </a:rPr>
              <a:t>GEO440</a:t>
            </a:r>
            <a:r>
              <a:rPr lang="en-US" dirty="0">
                <a:solidFill>
                  <a:schemeClr val="bg1">
                    <a:lumMod val="95000"/>
                  </a:schemeClr>
                </a:solidFill>
              </a:rPr>
              <a:t>: GIS for Urban &amp; Regional </a:t>
            </a:r>
            <a:r>
              <a:rPr lang="en-US" dirty="0" smtClean="0">
                <a:solidFill>
                  <a:schemeClr val="bg1">
                    <a:lumMod val="95000"/>
                  </a:schemeClr>
                </a:solidFill>
              </a:rPr>
              <a:t>Planning</a:t>
            </a:r>
            <a:endParaRPr lang="en-US" dirty="0">
              <a:solidFill>
                <a:schemeClr val="bg1">
                  <a:lumMod val="95000"/>
                </a:schemeClr>
              </a:solidFill>
            </a:endParaRPr>
          </a:p>
        </p:txBody>
      </p:sp>
    </p:spTree>
    <p:extLst>
      <p:ext uri="{BB962C8B-B14F-4D97-AF65-F5344CB8AC3E}">
        <p14:creationId xmlns:p14="http://schemas.microsoft.com/office/powerpoint/2010/main" val="4283044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0" y="368300"/>
            <a:ext cx="7772400" cy="762000"/>
          </a:xfrm>
        </p:spPr>
        <p:txBody>
          <a:bodyPr>
            <a:normAutofit/>
          </a:bodyPr>
          <a:lstStyle/>
          <a:p>
            <a:r>
              <a:rPr lang="en-US" altLang="en-US" b="1" dirty="0">
                <a:solidFill>
                  <a:schemeClr val="accent3">
                    <a:lumMod val="75000"/>
                    <a:lumOff val="25000"/>
                  </a:schemeClr>
                </a:solidFill>
              </a:rPr>
              <a:t>Information system</a:t>
            </a:r>
          </a:p>
        </p:txBody>
      </p:sp>
      <p:sp>
        <p:nvSpPr>
          <p:cNvPr id="55299" name="Line 3"/>
          <p:cNvSpPr>
            <a:spLocks noChangeShapeType="1"/>
          </p:cNvSpPr>
          <p:nvPr/>
        </p:nvSpPr>
        <p:spPr bwMode="auto">
          <a:xfrm>
            <a:off x="3352800" y="2362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300" name="Group 4"/>
          <p:cNvGrpSpPr>
            <a:grpSpLocks/>
          </p:cNvGrpSpPr>
          <p:nvPr/>
        </p:nvGrpSpPr>
        <p:grpSpPr bwMode="auto">
          <a:xfrm>
            <a:off x="1143000" y="1981200"/>
            <a:ext cx="7010400" cy="4025900"/>
            <a:chOff x="672" y="816"/>
            <a:chExt cx="3698" cy="2536"/>
          </a:xfrm>
        </p:grpSpPr>
        <p:sp>
          <p:nvSpPr>
            <p:cNvPr id="55301" name="Text Box 5"/>
            <p:cNvSpPr txBox="1">
              <a:spLocks noChangeArrowheads="1"/>
            </p:cNvSpPr>
            <p:nvPr/>
          </p:nvSpPr>
          <p:spPr bwMode="auto">
            <a:xfrm>
              <a:off x="1728" y="816"/>
              <a:ext cx="2114" cy="29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Times New Roman" panose="02020603050405020304" pitchFamily="18" charset="0"/>
                  <a:cs typeface="Times New Roman" panose="02020603050405020304" pitchFamily="18" charset="0"/>
                </a:rPr>
                <a:t>Information System (IS)</a:t>
              </a:r>
            </a:p>
          </p:txBody>
        </p:sp>
        <p:sp>
          <p:nvSpPr>
            <p:cNvPr id="55302" name="Text Box 6"/>
            <p:cNvSpPr txBox="1">
              <a:spLocks noChangeArrowheads="1"/>
            </p:cNvSpPr>
            <p:nvPr/>
          </p:nvSpPr>
          <p:spPr bwMode="auto">
            <a:xfrm>
              <a:off x="1632" y="1680"/>
              <a:ext cx="972" cy="52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Times New Roman" panose="02020603050405020304" pitchFamily="18" charset="0"/>
                  <a:cs typeface="Times New Roman" panose="02020603050405020304" pitchFamily="18" charset="0"/>
                </a:rPr>
                <a:t>Spatial IS </a:t>
              </a:r>
            </a:p>
            <a:p>
              <a:r>
                <a:rPr lang="en-US" altLang="en-US" b="1">
                  <a:latin typeface="Times New Roman" panose="02020603050405020304" pitchFamily="18" charset="0"/>
                  <a:cs typeface="Times New Roman" panose="02020603050405020304" pitchFamily="18" charset="0"/>
                </a:rPr>
                <a:t>(x,y,z,t)</a:t>
              </a:r>
            </a:p>
          </p:txBody>
        </p:sp>
        <p:sp>
          <p:nvSpPr>
            <p:cNvPr id="55303" name="Text Box 7"/>
            <p:cNvSpPr txBox="1">
              <a:spLocks noChangeArrowheads="1"/>
            </p:cNvSpPr>
            <p:nvPr/>
          </p:nvSpPr>
          <p:spPr bwMode="auto">
            <a:xfrm>
              <a:off x="3024" y="1680"/>
              <a:ext cx="1346" cy="52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Times New Roman" panose="02020603050405020304" pitchFamily="18" charset="0"/>
                  <a:cs typeface="Times New Roman" panose="02020603050405020304" pitchFamily="18" charset="0"/>
                </a:rPr>
                <a:t>Non-spatial IS </a:t>
              </a:r>
            </a:p>
            <a:p>
              <a:r>
                <a:rPr lang="en-US" altLang="en-US" b="1">
                  <a:latin typeface="Times New Roman" panose="02020603050405020304" pitchFamily="18" charset="0"/>
                  <a:cs typeface="Times New Roman" panose="02020603050405020304" pitchFamily="18" charset="0"/>
                </a:rPr>
                <a:t>e.g. accounting</a:t>
              </a:r>
            </a:p>
          </p:txBody>
        </p:sp>
        <p:sp>
          <p:nvSpPr>
            <p:cNvPr id="55304" name="Text Box 8"/>
            <p:cNvSpPr txBox="1">
              <a:spLocks noChangeArrowheads="1"/>
            </p:cNvSpPr>
            <p:nvPr/>
          </p:nvSpPr>
          <p:spPr bwMode="auto">
            <a:xfrm>
              <a:off x="672" y="2832"/>
              <a:ext cx="1173" cy="52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Times New Roman" panose="02020603050405020304" pitchFamily="18" charset="0"/>
                  <a:cs typeface="Times New Roman" panose="02020603050405020304" pitchFamily="18" charset="0"/>
                </a:rPr>
                <a:t>Parcel-based</a:t>
              </a:r>
            </a:p>
            <a:p>
              <a:r>
                <a:rPr lang="en-US" altLang="en-US" b="1">
                  <a:latin typeface="Times New Roman" panose="02020603050405020304" pitchFamily="18" charset="0"/>
                  <a:cs typeface="Times New Roman" panose="02020603050405020304" pitchFamily="18" charset="0"/>
                </a:rPr>
                <a:t>(LIS)</a:t>
              </a:r>
            </a:p>
          </p:txBody>
        </p:sp>
        <p:sp>
          <p:nvSpPr>
            <p:cNvPr id="55305" name="Text Box 9"/>
            <p:cNvSpPr txBox="1">
              <a:spLocks noChangeArrowheads="1"/>
            </p:cNvSpPr>
            <p:nvPr/>
          </p:nvSpPr>
          <p:spPr bwMode="auto">
            <a:xfrm>
              <a:off x="2208" y="2832"/>
              <a:ext cx="1147" cy="52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Times New Roman" panose="02020603050405020304" pitchFamily="18" charset="0"/>
                  <a:cs typeface="Times New Roman" panose="02020603050405020304" pitchFamily="18" charset="0"/>
                </a:rPr>
                <a:t>Other e.g.</a:t>
              </a:r>
            </a:p>
            <a:p>
              <a:r>
                <a:rPr lang="en-US" altLang="en-US" b="1">
                  <a:latin typeface="Times New Roman" panose="02020603050405020304" pitchFamily="18" charset="0"/>
                  <a:cs typeface="Times New Roman" panose="02020603050405020304" pitchFamily="18" charset="0"/>
                </a:rPr>
                <a:t>Forest (GIS</a:t>
              </a:r>
              <a:r>
                <a:rPr lang="en-US" altLang="en-US" b="1"/>
                <a:t>)</a:t>
              </a:r>
            </a:p>
          </p:txBody>
        </p:sp>
        <p:grpSp>
          <p:nvGrpSpPr>
            <p:cNvPr id="55306" name="Group 10"/>
            <p:cNvGrpSpPr>
              <a:grpSpLocks/>
            </p:cNvGrpSpPr>
            <p:nvPr/>
          </p:nvGrpSpPr>
          <p:grpSpPr bwMode="auto">
            <a:xfrm>
              <a:off x="2112" y="1104"/>
              <a:ext cx="1536" cy="576"/>
              <a:chOff x="2112" y="1104"/>
              <a:chExt cx="1536" cy="576"/>
            </a:xfrm>
          </p:grpSpPr>
          <p:grpSp>
            <p:nvGrpSpPr>
              <p:cNvPr id="55307" name="Group 11"/>
              <p:cNvGrpSpPr>
                <a:grpSpLocks/>
              </p:cNvGrpSpPr>
              <p:nvPr/>
            </p:nvGrpSpPr>
            <p:grpSpPr bwMode="auto">
              <a:xfrm>
                <a:off x="2112" y="1104"/>
                <a:ext cx="1536" cy="384"/>
                <a:chOff x="2112" y="1104"/>
                <a:chExt cx="1536" cy="384"/>
              </a:xfrm>
            </p:grpSpPr>
            <p:sp>
              <p:nvSpPr>
                <p:cNvPr id="55308" name="Line 12"/>
                <p:cNvSpPr>
                  <a:spLocks noChangeShapeType="1"/>
                </p:cNvSpPr>
                <p:nvPr/>
              </p:nvSpPr>
              <p:spPr bwMode="auto">
                <a:xfrm>
                  <a:off x="2784" y="1104"/>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9" name="Line 13"/>
                <p:cNvSpPr>
                  <a:spLocks noChangeShapeType="1"/>
                </p:cNvSpPr>
                <p:nvPr/>
              </p:nvSpPr>
              <p:spPr bwMode="auto">
                <a:xfrm flipH="1">
                  <a:off x="2112" y="1488"/>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0" name="Line 14"/>
                <p:cNvSpPr>
                  <a:spLocks noChangeShapeType="1"/>
                </p:cNvSpPr>
                <p:nvPr/>
              </p:nvSpPr>
              <p:spPr bwMode="auto">
                <a:xfrm>
                  <a:off x="2784" y="14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311" name="Line 15"/>
              <p:cNvSpPr>
                <a:spLocks noChangeShapeType="1"/>
              </p:cNvSpPr>
              <p:nvPr/>
            </p:nvSpPr>
            <p:spPr bwMode="auto">
              <a:xfrm>
                <a:off x="3648" y="1488"/>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5312" name="Group 16"/>
            <p:cNvGrpSpPr>
              <a:grpSpLocks/>
            </p:cNvGrpSpPr>
            <p:nvPr/>
          </p:nvGrpSpPr>
          <p:grpSpPr bwMode="auto">
            <a:xfrm>
              <a:off x="1200" y="2208"/>
              <a:ext cx="1584" cy="624"/>
              <a:chOff x="1200" y="2208"/>
              <a:chExt cx="1584" cy="624"/>
            </a:xfrm>
          </p:grpSpPr>
          <p:sp>
            <p:nvSpPr>
              <p:cNvPr id="55313" name="Line 17"/>
              <p:cNvSpPr>
                <a:spLocks noChangeShapeType="1"/>
              </p:cNvSpPr>
              <p:nvPr/>
            </p:nvSpPr>
            <p:spPr bwMode="auto">
              <a:xfrm>
                <a:off x="2064" y="2208"/>
                <a:ext cx="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4" name="Line 18"/>
              <p:cNvSpPr>
                <a:spLocks noChangeShapeType="1"/>
              </p:cNvSpPr>
              <p:nvPr/>
            </p:nvSpPr>
            <p:spPr bwMode="auto">
              <a:xfrm flipH="1">
                <a:off x="1200" y="264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5" name="Line 19"/>
              <p:cNvSpPr>
                <a:spLocks noChangeShapeType="1"/>
              </p:cNvSpPr>
              <p:nvPr/>
            </p:nvSpPr>
            <p:spPr bwMode="auto">
              <a:xfrm>
                <a:off x="1200" y="2640"/>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6" name="Line 20"/>
              <p:cNvSpPr>
                <a:spLocks noChangeShapeType="1"/>
              </p:cNvSpPr>
              <p:nvPr/>
            </p:nvSpPr>
            <p:spPr bwMode="auto">
              <a:xfrm>
                <a:off x="2064" y="2640"/>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7" name="Line 21"/>
              <p:cNvSpPr>
                <a:spLocks noChangeShapeType="1"/>
              </p:cNvSpPr>
              <p:nvPr/>
            </p:nvSpPr>
            <p:spPr bwMode="auto">
              <a:xfrm>
                <a:off x="2784" y="2640"/>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369905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11727" y="381000"/>
            <a:ext cx="5761038" cy="685800"/>
          </a:xfrm>
        </p:spPr>
        <p:txBody>
          <a:bodyPr>
            <a:normAutofit/>
          </a:bodyPr>
          <a:lstStyle/>
          <a:p>
            <a:r>
              <a:rPr lang="en-US" altLang="en-US" b="1" dirty="0">
                <a:solidFill>
                  <a:schemeClr val="accent3">
                    <a:lumMod val="75000"/>
                    <a:lumOff val="25000"/>
                  </a:schemeClr>
                </a:solidFill>
              </a:rPr>
              <a:t>History of GIS</a:t>
            </a:r>
          </a:p>
        </p:txBody>
      </p:sp>
      <p:sp>
        <p:nvSpPr>
          <p:cNvPr id="115715" name="Rectangle 3"/>
          <p:cNvSpPr>
            <a:spLocks noGrp="1" noChangeArrowheads="1"/>
          </p:cNvSpPr>
          <p:nvPr>
            <p:ph type="body" idx="1"/>
          </p:nvPr>
        </p:nvSpPr>
        <p:spPr>
          <a:xfrm>
            <a:off x="277091" y="1676400"/>
            <a:ext cx="8534400" cy="4267200"/>
          </a:xfrm>
        </p:spPr>
        <p:txBody>
          <a:bodyPr>
            <a:normAutofit fontScale="92500"/>
          </a:bodyPr>
          <a:lstStyle/>
          <a:p>
            <a:pPr>
              <a:buFontTx/>
              <a:buChar char="•"/>
            </a:pPr>
            <a:r>
              <a:rPr lang="en-US" altLang="en-US" sz="2400" dirty="0"/>
              <a:t>1963:  Computing comes of age (Establishment of the Urban and Regional Information System Association URISA and </a:t>
            </a:r>
            <a:r>
              <a:rPr lang="en-US" altLang="en-US" sz="2400" dirty="0" err="1"/>
              <a:t>and</a:t>
            </a:r>
            <a:r>
              <a:rPr lang="en-US" altLang="en-US" sz="2400" dirty="0"/>
              <a:t> the first GIS Conference in </a:t>
            </a:r>
            <a:r>
              <a:rPr lang="en-US" altLang="en-US" sz="2400" dirty="0" err="1"/>
              <a:t>Ottowa</a:t>
            </a:r>
            <a:r>
              <a:rPr lang="en-US" altLang="en-US" sz="2400" dirty="0"/>
              <a:t>, Canada in 1963</a:t>
            </a:r>
            <a:r>
              <a:rPr lang="en-US" altLang="en-US" sz="2400" dirty="0" smtClean="0"/>
              <a:t>).</a:t>
            </a:r>
          </a:p>
          <a:p>
            <a:pPr>
              <a:buFontTx/>
              <a:buChar char="•"/>
            </a:pPr>
            <a:endParaRPr lang="en-US" altLang="en-US" sz="2400" dirty="0"/>
          </a:p>
          <a:p>
            <a:pPr>
              <a:buFontTx/>
              <a:buChar char="•"/>
            </a:pPr>
            <a:r>
              <a:rPr lang="en-US" altLang="en-US" sz="2400" dirty="0"/>
              <a:t>1964: Canada GIS-Roger Tomlinson “Father of GIS</a:t>
            </a:r>
            <a:r>
              <a:rPr lang="en-US" altLang="en-US" sz="2400" dirty="0" smtClean="0"/>
              <a:t>”</a:t>
            </a:r>
          </a:p>
          <a:p>
            <a:pPr>
              <a:buFontTx/>
              <a:buChar char="•"/>
            </a:pPr>
            <a:endParaRPr lang="en-US" altLang="en-US" sz="2400" dirty="0"/>
          </a:p>
          <a:p>
            <a:pPr>
              <a:buFontTx/>
              <a:buChar char="•"/>
            </a:pPr>
            <a:r>
              <a:rPr lang="en-US" altLang="en-US" sz="2400" dirty="0"/>
              <a:t>1964: Harvard Lab for Computer Graphics and Spatial Analysis </a:t>
            </a:r>
            <a:endParaRPr lang="en-US" altLang="en-US" sz="2400" dirty="0" smtClean="0"/>
          </a:p>
          <a:p>
            <a:pPr>
              <a:buFontTx/>
              <a:buChar char="•"/>
            </a:pPr>
            <a:endParaRPr lang="en-US" altLang="en-US" sz="2400" dirty="0"/>
          </a:p>
          <a:p>
            <a:pPr>
              <a:buFontTx/>
              <a:buChar char="•"/>
            </a:pPr>
            <a:r>
              <a:rPr lang="en-US" altLang="en-US" sz="2400" dirty="0" smtClean="0"/>
              <a:t>1970s: </a:t>
            </a:r>
            <a:r>
              <a:rPr lang="en-US" altLang="en-US" sz="2400" dirty="0"/>
              <a:t>GIS software evolves rapidly (more GIS companies appeared e.g. Intergraph, ESRI, Governmental departments introduced GIS e.g. The US Bureau of the Census)</a:t>
            </a:r>
          </a:p>
        </p:txBody>
      </p:sp>
    </p:spTree>
    <p:extLst>
      <p:ext uri="{BB962C8B-B14F-4D97-AF65-F5344CB8AC3E}">
        <p14:creationId xmlns:p14="http://schemas.microsoft.com/office/powerpoint/2010/main" val="2453752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11727" y="381000"/>
            <a:ext cx="5761038" cy="685800"/>
          </a:xfrm>
        </p:spPr>
        <p:txBody>
          <a:bodyPr>
            <a:normAutofit/>
          </a:bodyPr>
          <a:lstStyle/>
          <a:p>
            <a:r>
              <a:rPr lang="en-US" altLang="en-US" b="1" dirty="0">
                <a:solidFill>
                  <a:schemeClr val="accent3">
                    <a:lumMod val="75000"/>
                    <a:lumOff val="25000"/>
                  </a:schemeClr>
                </a:solidFill>
              </a:rPr>
              <a:t>History of GIS</a:t>
            </a:r>
          </a:p>
        </p:txBody>
      </p:sp>
      <p:sp>
        <p:nvSpPr>
          <p:cNvPr id="115715" name="Rectangle 3"/>
          <p:cNvSpPr>
            <a:spLocks noGrp="1" noChangeArrowheads="1"/>
          </p:cNvSpPr>
          <p:nvPr>
            <p:ph type="body" idx="1"/>
          </p:nvPr>
        </p:nvSpPr>
        <p:spPr>
          <a:xfrm>
            <a:off x="311727" y="1676400"/>
            <a:ext cx="8686800" cy="4953000"/>
          </a:xfrm>
        </p:spPr>
        <p:txBody>
          <a:bodyPr>
            <a:normAutofit/>
          </a:bodyPr>
          <a:lstStyle/>
          <a:p>
            <a:pPr>
              <a:buFontTx/>
              <a:buChar char="•"/>
            </a:pPr>
            <a:r>
              <a:rPr lang="en-US" altLang="en-US" sz="2200" dirty="0"/>
              <a:t>1980s GIS software advances significantly (more budget and human resources allocated for GIS, by the end of 1980s more than 4000 GIS/CAD software are introduced)</a:t>
            </a:r>
          </a:p>
          <a:p>
            <a:pPr>
              <a:buFontTx/>
              <a:buChar char="•"/>
            </a:pPr>
            <a:r>
              <a:rPr lang="en-US" altLang="en-US" sz="2200" dirty="0"/>
              <a:t>Digital data becomes available (TIGER, World Data Bank, DIME</a:t>
            </a:r>
            <a:r>
              <a:rPr lang="en-US" altLang="en-US" sz="2200" dirty="0" smtClean="0"/>
              <a:t>)</a:t>
            </a:r>
          </a:p>
          <a:p>
            <a:pPr marL="0" indent="0">
              <a:buNone/>
            </a:pPr>
            <a:r>
              <a:rPr lang="en-US" altLang="en-US" sz="2200" dirty="0" smtClean="0"/>
              <a:t> </a:t>
            </a:r>
            <a:endParaRPr lang="en-US" altLang="en-US" sz="2200" dirty="0"/>
          </a:p>
          <a:p>
            <a:pPr>
              <a:buFontTx/>
              <a:buChar char="•"/>
            </a:pPr>
            <a:r>
              <a:rPr lang="en-US" altLang="en-US" sz="2200" dirty="0"/>
              <a:t> 1990s (integration of Raster and Vector based systems, Multi-media GIS, software become more user friendly</a:t>
            </a:r>
            <a:r>
              <a:rPr lang="en-US" altLang="en-US" sz="2200" dirty="0" smtClean="0"/>
              <a:t>)</a:t>
            </a:r>
          </a:p>
          <a:p>
            <a:pPr marL="0" indent="0">
              <a:buNone/>
            </a:pPr>
            <a:endParaRPr lang="en-US" altLang="en-US" sz="2200" dirty="0"/>
          </a:p>
          <a:p>
            <a:pPr>
              <a:buFontTx/>
              <a:buChar char="•"/>
            </a:pPr>
            <a:r>
              <a:rPr lang="en-US" altLang="en-US" sz="2200" dirty="0"/>
              <a:t>2000:   Web-based GIS</a:t>
            </a:r>
          </a:p>
        </p:txBody>
      </p:sp>
    </p:spTree>
    <p:extLst>
      <p:ext uri="{BB962C8B-B14F-4D97-AF65-F5344CB8AC3E}">
        <p14:creationId xmlns:p14="http://schemas.microsoft.com/office/powerpoint/2010/main" val="12361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45269" y="258618"/>
            <a:ext cx="7772400" cy="914400"/>
          </a:xfrm>
        </p:spPr>
        <p:txBody>
          <a:bodyPr>
            <a:noAutofit/>
          </a:bodyPr>
          <a:lstStyle/>
          <a:p>
            <a:r>
              <a:rPr lang="en-US" altLang="en-US" sz="2400" dirty="0">
                <a:solidFill>
                  <a:schemeClr val="accent3">
                    <a:lumMod val="75000"/>
                    <a:lumOff val="25000"/>
                  </a:schemeClr>
                </a:solidFill>
              </a:rPr>
              <a:t>GIS get use of the Data Management Development </a:t>
            </a:r>
          </a:p>
        </p:txBody>
      </p:sp>
      <p:pic>
        <p:nvPicPr>
          <p:cNvPr id="2" name="Picture 1"/>
          <p:cNvPicPr>
            <a:picLocks noChangeAspect="1"/>
          </p:cNvPicPr>
          <p:nvPr/>
        </p:nvPicPr>
        <p:blipFill rotWithShape="1">
          <a:blip r:embed="rId3"/>
          <a:srcRect t="18585"/>
          <a:stretch/>
        </p:blipFill>
        <p:spPr>
          <a:xfrm>
            <a:off x="609600" y="1600200"/>
            <a:ext cx="8001000" cy="4876800"/>
          </a:xfrm>
          <a:prstGeom prst="rect">
            <a:avLst/>
          </a:prstGeom>
        </p:spPr>
      </p:pic>
    </p:spTree>
    <p:extLst>
      <p:ext uri="{BB962C8B-B14F-4D97-AF65-F5344CB8AC3E}">
        <p14:creationId xmlns:p14="http://schemas.microsoft.com/office/powerpoint/2010/main" val="3381211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the manual methods</a:t>
            </a:r>
          </a:p>
        </p:txBody>
      </p:sp>
      <p:sp>
        <p:nvSpPr>
          <p:cNvPr id="3" name="Content Placeholder 2"/>
          <p:cNvSpPr>
            <a:spLocks noGrp="1"/>
          </p:cNvSpPr>
          <p:nvPr>
            <p:ph idx="1"/>
          </p:nvPr>
        </p:nvSpPr>
        <p:spPr/>
        <p:txBody>
          <a:bodyPr/>
          <a:lstStyle/>
          <a:p>
            <a:pPr>
              <a:lnSpc>
                <a:spcPct val="210000"/>
              </a:lnSpc>
              <a:buClr>
                <a:schemeClr val="tx1">
                  <a:lumMod val="95000"/>
                  <a:lumOff val="5000"/>
                </a:schemeClr>
              </a:buClr>
            </a:pPr>
            <a:r>
              <a:rPr lang="en-US" dirty="0"/>
              <a:t>Long time for processing</a:t>
            </a:r>
          </a:p>
          <a:p>
            <a:pPr>
              <a:lnSpc>
                <a:spcPct val="210000"/>
              </a:lnSpc>
              <a:buClr>
                <a:schemeClr val="tx1">
                  <a:lumMod val="95000"/>
                  <a:lumOff val="5000"/>
                </a:schemeClr>
              </a:buClr>
            </a:pPr>
            <a:r>
              <a:rPr lang="en-US" dirty="0"/>
              <a:t>Subject to human errors</a:t>
            </a:r>
          </a:p>
          <a:p>
            <a:pPr>
              <a:lnSpc>
                <a:spcPct val="210000"/>
              </a:lnSpc>
              <a:buClr>
                <a:schemeClr val="tx1">
                  <a:lumMod val="95000"/>
                  <a:lumOff val="5000"/>
                </a:schemeClr>
              </a:buClr>
            </a:pPr>
            <a:r>
              <a:rPr lang="en-US" dirty="0"/>
              <a:t>Data can not be managed efficiently</a:t>
            </a:r>
          </a:p>
          <a:p>
            <a:pPr>
              <a:lnSpc>
                <a:spcPct val="210000"/>
              </a:lnSpc>
              <a:buClr>
                <a:schemeClr val="tx1">
                  <a:lumMod val="95000"/>
                  <a:lumOff val="5000"/>
                </a:schemeClr>
              </a:buClr>
            </a:pPr>
            <a:r>
              <a:rPr lang="en-US" dirty="0"/>
              <a:t>Low cost/benefit ratio</a:t>
            </a:r>
          </a:p>
          <a:p>
            <a:pPr marL="0" indent="0">
              <a:buNone/>
            </a:pPr>
            <a:endParaRPr lang="en-US" dirty="0"/>
          </a:p>
        </p:txBody>
      </p:sp>
    </p:spTree>
    <p:extLst>
      <p:ext uri="{BB962C8B-B14F-4D97-AF65-F5344CB8AC3E}">
        <p14:creationId xmlns:p14="http://schemas.microsoft.com/office/powerpoint/2010/main" val="3711749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342900"/>
            <a:ext cx="7772400" cy="762000"/>
          </a:xfrm>
        </p:spPr>
        <p:txBody>
          <a:bodyPr>
            <a:normAutofit/>
          </a:bodyPr>
          <a:lstStyle/>
          <a:p>
            <a:r>
              <a:rPr lang="en-US" altLang="en-US" dirty="0"/>
              <a:t>Why GIS: Advantages of GIS</a:t>
            </a:r>
          </a:p>
        </p:txBody>
      </p:sp>
      <p:sp>
        <p:nvSpPr>
          <p:cNvPr id="59395" name="Rectangle 3"/>
          <p:cNvSpPr>
            <a:spLocks noGrp="1" noChangeArrowheads="1"/>
          </p:cNvSpPr>
          <p:nvPr>
            <p:ph type="body" idx="1"/>
          </p:nvPr>
        </p:nvSpPr>
        <p:spPr>
          <a:xfrm>
            <a:off x="381000" y="1548245"/>
            <a:ext cx="7772400" cy="4114800"/>
          </a:xfrm>
        </p:spPr>
        <p:txBody>
          <a:bodyPr/>
          <a:lstStyle/>
          <a:p>
            <a:pPr>
              <a:lnSpc>
                <a:spcPct val="210000"/>
              </a:lnSpc>
              <a:buClr>
                <a:schemeClr val="tx1">
                  <a:lumMod val="95000"/>
                  <a:lumOff val="5000"/>
                </a:schemeClr>
              </a:buClr>
            </a:pPr>
            <a:r>
              <a:rPr lang="en-US" altLang="en-US" dirty="0"/>
              <a:t>Time minimization				</a:t>
            </a:r>
          </a:p>
          <a:p>
            <a:pPr>
              <a:lnSpc>
                <a:spcPct val="210000"/>
              </a:lnSpc>
              <a:buClr>
                <a:schemeClr val="tx1">
                  <a:lumMod val="95000"/>
                  <a:lumOff val="5000"/>
                </a:schemeClr>
              </a:buClr>
            </a:pPr>
            <a:r>
              <a:rPr lang="en-US" altLang="en-US" dirty="0"/>
              <a:t>Accuracy improvement	</a:t>
            </a:r>
          </a:p>
          <a:p>
            <a:pPr>
              <a:lnSpc>
                <a:spcPct val="210000"/>
              </a:lnSpc>
              <a:buClr>
                <a:schemeClr val="tx1">
                  <a:lumMod val="95000"/>
                  <a:lumOff val="5000"/>
                </a:schemeClr>
              </a:buClr>
            </a:pPr>
            <a:r>
              <a:rPr lang="en-US" altLang="en-US" dirty="0"/>
              <a:t>Data can be managed efficiently </a:t>
            </a:r>
          </a:p>
          <a:p>
            <a:pPr>
              <a:lnSpc>
                <a:spcPct val="210000"/>
              </a:lnSpc>
              <a:buClr>
                <a:schemeClr val="tx1">
                  <a:lumMod val="95000"/>
                  <a:lumOff val="5000"/>
                </a:schemeClr>
              </a:buClr>
            </a:pPr>
            <a:r>
              <a:rPr lang="en-US" altLang="en-US" dirty="0"/>
              <a:t>High cost/benefit ratio</a:t>
            </a:r>
          </a:p>
          <a:p>
            <a:pPr>
              <a:lnSpc>
                <a:spcPct val="90000"/>
              </a:lnSpc>
            </a:pPr>
            <a:endParaRPr lang="en-US" altLang="en-US"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8547696"/>
      </p:ext>
    </p:extLst>
  </p:cSld>
  <p:clrMapOvr>
    <a:masterClrMapping/>
  </p:clrMapOvr>
  <p:transition>
    <p:zoom/>
    <p:sndAc>
      <p:stSnd>
        <p:snd r:embed="rId3" name="CAMERA.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sz="half" idx="2"/>
          </p:nvPr>
        </p:nvSpPr>
        <p:spPr>
          <a:xfrm>
            <a:off x="5757863" y="5334000"/>
            <a:ext cx="2166937" cy="1295400"/>
          </a:xfrm>
        </p:spPr>
        <p:txBody>
          <a:bodyPr>
            <a:normAutofit lnSpcReduction="10000"/>
          </a:bodyPr>
          <a:lstStyle/>
          <a:p>
            <a:r>
              <a:rPr lang="en-US" altLang="en-US" sz="1800" dirty="0"/>
              <a:t>Watersheds</a:t>
            </a:r>
          </a:p>
          <a:p>
            <a:r>
              <a:rPr lang="en-US" altLang="en-US" sz="1800" dirty="0"/>
              <a:t>Communities</a:t>
            </a:r>
          </a:p>
          <a:p>
            <a:r>
              <a:rPr lang="en-US" altLang="en-US" sz="1800" dirty="0"/>
              <a:t>Neighborhoods</a:t>
            </a:r>
          </a:p>
          <a:p>
            <a:r>
              <a:rPr lang="en-US" altLang="en-US" sz="1800" dirty="0"/>
              <a:t>Ecosystems</a:t>
            </a:r>
          </a:p>
        </p:txBody>
      </p:sp>
      <p:pic>
        <p:nvPicPr>
          <p:cNvPr id="60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3449638"/>
            <a:ext cx="4065587" cy="25892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429000"/>
            <a:ext cx="4065588" cy="25892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0421" name="Rectangle 5"/>
          <p:cNvSpPr>
            <a:spLocks noGrp="1" noChangeArrowheads="1"/>
          </p:cNvSpPr>
          <p:nvPr>
            <p:ph type="title"/>
          </p:nvPr>
        </p:nvSpPr>
        <p:spPr>
          <a:xfrm>
            <a:off x="457200" y="457200"/>
            <a:ext cx="7772400" cy="601663"/>
          </a:xfrm>
        </p:spPr>
        <p:txBody>
          <a:bodyPr>
            <a:normAutofit/>
          </a:bodyPr>
          <a:lstStyle/>
          <a:p>
            <a:r>
              <a:rPr lang="en-US" altLang="en-US" dirty="0"/>
              <a:t>Context and Content</a:t>
            </a:r>
          </a:p>
        </p:txBody>
      </p:sp>
      <p:sp>
        <p:nvSpPr>
          <p:cNvPr id="60422" name="Rectangle 6"/>
          <p:cNvSpPr>
            <a:spLocks noGrp="1" noChangeArrowheads="1"/>
          </p:cNvSpPr>
          <p:nvPr>
            <p:ph type="body" sz="half" idx="1"/>
          </p:nvPr>
        </p:nvSpPr>
        <p:spPr>
          <a:xfrm>
            <a:off x="1557338" y="5410200"/>
            <a:ext cx="1762125" cy="1447800"/>
          </a:xfrm>
        </p:spPr>
        <p:txBody>
          <a:bodyPr/>
          <a:lstStyle/>
          <a:p>
            <a:r>
              <a:rPr lang="en-US" altLang="en-US" sz="1800"/>
              <a:t>Patterns</a:t>
            </a:r>
          </a:p>
          <a:p>
            <a:r>
              <a:rPr lang="en-US" altLang="en-US" sz="1800"/>
              <a:t>Linkages</a:t>
            </a:r>
          </a:p>
          <a:p>
            <a:r>
              <a:rPr lang="en-US" altLang="en-US" sz="1800"/>
              <a:t>Trends</a:t>
            </a:r>
          </a:p>
        </p:txBody>
      </p:sp>
      <p:sp>
        <p:nvSpPr>
          <p:cNvPr id="60423" name="Text Box 7"/>
          <p:cNvSpPr txBox="1">
            <a:spLocks noChangeArrowheads="1"/>
          </p:cNvSpPr>
          <p:nvPr/>
        </p:nvSpPr>
        <p:spPr bwMode="auto">
          <a:xfrm>
            <a:off x="1219200" y="1601788"/>
            <a:ext cx="22188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chemeClr val="tx1">
                    <a:lumMod val="95000"/>
                    <a:lumOff val="5000"/>
                  </a:schemeClr>
                </a:solidFill>
                <a:effectLst>
                  <a:outerShdw blurRad="38100" dist="38100" dir="2700000" algn="tl">
                    <a:srgbClr val="C0C0C0"/>
                  </a:outerShdw>
                </a:effectLst>
              </a:rPr>
              <a:t>Seeing the Whole</a:t>
            </a:r>
          </a:p>
        </p:txBody>
      </p:sp>
      <p:sp>
        <p:nvSpPr>
          <p:cNvPr id="60424" name="Text Box 8"/>
          <p:cNvSpPr txBox="1">
            <a:spLocks noChangeArrowheads="1"/>
          </p:cNvSpPr>
          <p:nvPr/>
        </p:nvSpPr>
        <p:spPr bwMode="auto">
          <a:xfrm>
            <a:off x="5554663" y="1601788"/>
            <a:ext cx="21275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chemeClr val="tx1">
                    <a:lumMod val="95000"/>
                    <a:lumOff val="5000"/>
                  </a:schemeClr>
                </a:solidFill>
                <a:effectLst>
                  <a:outerShdw blurRad="38100" dist="38100" dir="2700000" algn="tl">
                    <a:srgbClr val="C0C0C0"/>
                  </a:outerShdw>
                </a:effectLst>
              </a:rPr>
              <a:t>Managing Places</a:t>
            </a:r>
          </a:p>
        </p:txBody>
      </p:sp>
      <p:sp>
        <p:nvSpPr>
          <p:cNvPr id="60425" name="Oval 9"/>
          <p:cNvSpPr>
            <a:spLocks noChangeArrowheads="1"/>
          </p:cNvSpPr>
          <p:nvPr/>
        </p:nvSpPr>
        <p:spPr bwMode="auto">
          <a:xfrm>
            <a:off x="1287463" y="3886200"/>
            <a:ext cx="2235200" cy="457200"/>
          </a:xfrm>
          <a:prstGeom prst="ellipse">
            <a:avLst/>
          </a:prstGeom>
          <a:noFill/>
          <a:ln w="19050">
            <a:solidFill>
              <a:srgbClr val="FAFD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6" name="Oval 10"/>
          <p:cNvSpPr>
            <a:spLocks noChangeArrowheads="1"/>
          </p:cNvSpPr>
          <p:nvPr/>
        </p:nvSpPr>
        <p:spPr bwMode="auto">
          <a:xfrm>
            <a:off x="1625600" y="2057400"/>
            <a:ext cx="1625600" cy="3317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7" name="Line 11"/>
          <p:cNvSpPr>
            <a:spLocks noChangeShapeType="1"/>
          </p:cNvSpPr>
          <p:nvPr/>
        </p:nvSpPr>
        <p:spPr bwMode="auto">
          <a:xfrm flipV="1">
            <a:off x="1287463" y="2209800"/>
            <a:ext cx="338137" cy="1905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8" name="Line 12"/>
          <p:cNvSpPr>
            <a:spLocks noChangeShapeType="1"/>
          </p:cNvSpPr>
          <p:nvPr/>
        </p:nvSpPr>
        <p:spPr bwMode="auto">
          <a:xfrm flipH="1" flipV="1">
            <a:off x="3251200" y="2209800"/>
            <a:ext cx="271463" cy="1905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9" name="Oval 13"/>
          <p:cNvSpPr>
            <a:spLocks noChangeArrowheads="1"/>
          </p:cNvSpPr>
          <p:nvPr/>
        </p:nvSpPr>
        <p:spPr bwMode="auto">
          <a:xfrm>
            <a:off x="6977063" y="3886200"/>
            <a:ext cx="676275" cy="2286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0" name="Oval 14"/>
          <p:cNvSpPr>
            <a:spLocks noChangeArrowheads="1"/>
          </p:cNvSpPr>
          <p:nvPr/>
        </p:nvSpPr>
        <p:spPr bwMode="auto">
          <a:xfrm>
            <a:off x="7080250" y="1981200"/>
            <a:ext cx="492125" cy="1793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1" name="Line 15"/>
          <p:cNvSpPr>
            <a:spLocks noChangeShapeType="1"/>
          </p:cNvSpPr>
          <p:nvPr/>
        </p:nvSpPr>
        <p:spPr bwMode="auto">
          <a:xfrm flipV="1">
            <a:off x="6977063" y="2057400"/>
            <a:ext cx="103187" cy="1905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2" name="Line 16"/>
          <p:cNvSpPr>
            <a:spLocks noChangeShapeType="1"/>
          </p:cNvSpPr>
          <p:nvPr/>
        </p:nvSpPr>
        <p:spPr bwMode="auto">
          <a:xfrm flipH="1" flipV="1">
            <a:off x="7572375" y="2057400"/>
            <a:ext cx="80963" cy="1905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3" name="AutoShape 17"/>
          <p:cNvSpPr>
            <a:spLocks noChangeArrowheads="1"/>
          </p:cNvSpPr>
          <p:nvPr/>
        </p:nvSpPr>
        <p:spPr bwMode="auto">
          <a:xfrm>
            <a:off x="3116263" y="2362200"/>
            <a:ext cx="406400" cy="457200"/>
          </a:xfrm>
          <a:prstGeom prst="irregularSeal1">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4" name="AutoShape 18"/>
          <p:cNvSpPr>
            <a:spLocks noChangeArrowheads="1"/>
          </p:cNvSpPr>
          <p:nvPr/>
        </p:nvSpPr>
        <p:spPr bwMode="auto">
          <a:xfrm>
            <a:off x="1084263" y="3886200"/>
            <a:ext cx="406400" cy="457200"/>
          </a:xfrm>
          <a:prstGeom prst="irregularSeal1">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5" name="AutoShape 19"/>
          <p:cNvSpPr>
            <a:spLocks noChangeArrowheads="1"/>
          </p:cNvSpPr>
          <p:nvPr/>
        </p:nvSpPr>
        <p:spPr bwMode="auto">
          <a:xfrm>
            <a:off x="6773863" y="3352800"/>
            <a:ext cx="406400" cy="457200"/>
          </a:xfrm>
          <a:prstGeom prst="irregularSeal1">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6" name="AutoShape 20"/>
          <p:cNvSpPr>
            <a:spLocks noChangeArrowheads="1"/>
          </p:cNvSpPr>
          <p:nvPr/>
        </p:nvSpPr>
        <p:spPr bwMode="auto">
          <a:xfrm>
            <a:off x="7383463" y="2209800"/>
            <a:ext cx="406400" cy="457200"/>
          </a:xfrm>
          <a:prstGeom prst="irregularSeal1">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73595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GIS Centers Around the World</a:t>
            </a:r>
          </a:p>
        </p:txBody>
      </p:sp>
      <p:sp>
        <p:nvSpPr>
          <p:cNvPr id="3" name="Content Placeholder 2"/>
          <p:cNvSpPr>
            <a:spLocks noGrp="1"/>
          </p:cNvSpPr>
          <p:nvPr>
            <p:ph sz="half" idx="1"/>
          </p:nvPr>
        </p:nvSpPr>
        <p:spPr>
          <a:xfrm>
            <a:off x="457200" y="1600200"/>
            <a:ext cx="8534400" cy="4953000"/>
          </a:xfrm>
        </p:spPr>
        <p:txBody>
          <a:bodyPr>
            <a:normAutofit fontScale="47500" lnSpcReduction="20000"/>
          </a:bodyPr>
          <a:lstStyle/>
          <a:p>
            <a:r>
              <a:rPr lang="en-US" dirty="0"/>
              <a:t>http://www.ncgia.ucsb.edu/ncgia.html </a:t>
            </a:r>
            <a:r>
              <a:rPr lang="en-US" dirty="0" smtClean="0"/>
              <a:t>                                                          University </a:t>
            </a:r>
            <a:r>
              <a:rPr lang="en-US" dirty="0"/>
              <a:t>of California </a:t>
            </a:r>
            <a:endParaRPr lang="en-US" dirty="0" smtClean="0"/>
          </a:p>
          <a:p>
            <a:endParaRPr lang="en-US" dirty="0"/>
          </a:p>
          <a:p>
            <a:r>
              <a:rPr lang="en-US" dirty="0" smtClean="0"/>
              <a:t>http</a:t>
            </a:r>
            <a:r>
              <a:rPr lang="en-US" dirty="0"/>
              <a:t>://ncgia.umesve.maine.edu/  </a:t>
            </a:r>
            <a:r>
              <a:rPr lang="en-US" dirty="0" smtClean="0"/>
              <a:t>   </a:t>
            </a:r>
            <a:r>
              <a:rPr lang="en-US" dirty="0"/>
              <a:t> </a:t>
            </a:r>
            <a:r>
              <a:rPr lang="en-US" dirty="0" smtClean="0"/>
              <a:t>                                                           </a:t>
            </a:r>
            <a:r>
              <a:rPr lang="en-US" dirty="0"/>
              <a:t>University of Maine at </a:t>
            </a:r>
            <a:r>
              <a:rPr lang="en-US" dirty="0" err="1"/>
              <a:t>Orono</a:t>
            </a:r>
            <a:r>
              <a:rPr lang="en-US" dirty="0"/>
              <a:t> </a:t>
            </a:r>
            <a:endParaRPr lang="en-US" dirty="0" smtClean="0"/>
          </a:p>
          <a:p>
            <a:pPr marL="0" indent="0">
              <a:buNone/>
            </a:pPr>
            <a:r>
              <a:rPr lang="en-US" dirty="0" smtClean="0"/>
              <a:t> </a:t>
            </a:r>
            <a:endParaRPr lang="en-US" dirty="0"/>
          </a:p>
          <a:p>
            <a:r>
              <a:rPr lang="en-US" dirty="0" smtClean="0"/>
              <a:t>http</a:t>
            </a:r>
            <a:r>
              <a:rPr lang="en-US" dirty="0"/>
              <a:t>://www.utexas.edu/depts/grg/main.html  </a:t>
            </a:r>
            <a:r>
              <a:rPr lang="en-US" dirty="0" smtClean="0"/>
              <a:t>                                        </a:t>
            </a:r>
            <a:r>
              <a:rPr lang="en-US" dirty="0"/>
              <a:t>Dept. of Geography- UT </a:t>
            </a:r>
            <a:r>
              <a:rPr lang="en-US" dirty="0" smtClean="0"/>
              <a:t>Austin</a:t>
            </a:r>
          </a:p>
          <a:p>
            <a:pPr marL="0" indent="0">
              <a:buNone/>
            </a:pPr>
            <a:r>
              <a:rPr lang="en-US" dirty="0" smtClean="0"/>
              <a:t> </a:t>
            </a:r>
            <a:endParaRPr lang="en-US" dirty="0"/>
          </a:p>
          <a:p>
            <a:r>
              <a:rPr lang="en-US" dirty="0"/>
              <a:t>http://www.ensu.ucalgary.ca/                           </a:t>
            </a:r>
            <a:r>
              <a:rPr lang="en-US" dirty="0" smtClean="0"/>
              <a:t>                                        </a:t>
            </a:r>
            <a:r>
              <a:rPr lang="en-US" dirty="0" err="1" smtClean="0"/>
              <a:t>Geomatics</a:t>
            </a:r>
            <a:r>
              <a:rPr lang="en-US" dirty="0" smtClean="0"/>
              <a:t> </a:t>
            </a:r>
            <a:r>
              <a:rPr lang="en-US" dirty="0"/>
              <a:t>at Univ. of Calgary </a:t>
            </a:r>
            <a:endParaRPr lang="en-US" dirty="0" smtClean="0"/>
          </a:p>
          <a:p>
            <a:pPr marL="0" indent="0">
              <a:buNone/>
            </a:pPr>
            <a:r>
              <a:rPr lang="en-US" dirty="0" smtClean="0"/>
              <a:t>   </a:t>
            </a:r>
            <a:endParaRPr lang="en-US" dirty="0"/>
          </a:p>
          <a:p>
            <a:r>
              <a:rPr lang="en-US" dirty="0"/>
              <a:t>http://www.regis.berkeley.edu/ REGIS: Environmental </a:t>
            </a:r>
            <a:r>
              <a:rPr lang="en-US" dirty="0" smtClean="0"/>
              <a:t>                                      Planning </a:t>
            </a:r>
            <a:r>
              <a:rPr lang="en-US" dirty="0"/>
              <a:t>GIS at Berkeley </a:t>
            </a:r>
            <a:endParaRPr lang="en-US" dirty="0" smtClean="0"/>
          </a:p>
          <a:p>
            <a:endParaRPr lang="en-US" dirty="0"/>
          </a:p>
          <a:p>
            <a:r>
              <a:rPr lang="en-US" dirty="0" smtClean="0"/>
              <a:t>http</a:t>
            </a:r>
            <a:r>
              <a:rPr lang="en-US" dirty="0"/>
              <a:t>://www.ccrs.nrcan.gc.ca/ccrs/                    </a:t>
            </a:r>
            <a:r>
              <a:rPr lang="en-US" dirty="0" smtClean="0"/>
              <a:t>                                    Canada </a:t>
            </a:r>
            <a:r>
              <a:rPr lang="en-US" dirty="0"/>
              <a:t>Center for Remote </a:t>
            </a:r>
            <a:r>
              <a:rPr lang="en-US" dirty="0" smtClean="0"/>
              <a:t>Sensing</a:t>
            </a:r>
          </a:p>
          <a:p>
            <a:pPr marL="0" indent="0">
              <a:buNone/>
            </a:pPr>
            <a:r>
              <a:rPr lang="en-US" dirty="0" smtClean="0"/>
              <a:t>  </a:t>
            </a:r>
            <a:endParaRPr lang="en-US" dirty="0"/>
          </a:p>
          <a:p>
            <a:r>
              <a:rPr lang="en-US" dirty="0" smtClean="0"/>
              <a:t>http</a:t>
            </a:r>
            <a:r>
              <a:rPr lang="en-US" dirty="0"/>
              <a:t>://edac.unm.edu </a:t>
            </a:r>
            <a:r>
              <a:rPr lang="en-US" dirty="0" smtClean="0"/>
              <a:t>Earth </a:t>
            </a:r>
            <a:r>
              <a:rPr lang="en-US" dirty="0"/>
              <a:t>Data Analysis Center- U. of New Mexico </a:t>
            </a:r>
            <a:endParaRPr lang="en-US" dirty="0" smtClean="0"/>
          </a:p>
          <a:p>
            <a:endParaRPr lang="en-US" dirty="0"/>
          </a:p>
          <a:p>
            <a:r>
              <a:rPr lang="en-US" dirty="0" smtClean="0"/>
              <a:t>http</a:t>
            </a:r>
            <a:r>
              <a:rPr lang="en-US" dirty="0"/>
              <a:t>://www.geo.ed.ac.uk/home/giswww.html </a:t>
            </a:r>
            <a:r>
              <a:rPr lang="en-US" dirty="0" smtClean="0"/>
              <a:t>                                                    University </a:t>
            </a:r>
            <a:r>
              <a:rPr lang="en-US" dirty="0"/>
              <a:t>of Edinburgh  </a:t>
            </a:r>
            <a:endParaRPr lang="en-US" dirty="0" smtClean="0"/>
          </a:p>
          <a:p>
            <a:endParaRPr lang="en-US" dirty="0"/>
          </a:p>
          <a:p>
            <a:r>
              <a:rPr lang="en-US" dirty="0" smtClean="0"/>
              <a:t>http</a:t>
            </a:r>
            <a:r>
              <a:rPr lang="en-US" dirty="0"/>
              <a:t>://giswww.kingston.ac.uk                          </a:t>
            </a:r>
            <a:r>
              <a:rPr lang="en-US" dirty="0" smtClean="0"/>
              <a:t>                                              The </a:t>
            </a:r>
            <a:r>
              <a:rPr lang="en-US" dirty="0"/>
              <a:t>Kingston Center for </a:t>
            </a:r>
            <a:r>
              <a:rPr lang="en-US" dirty="0" smtClean="0"/>
              <a:t>GIS</a:t>
            </a:r>
          </a:p>
          <a:p>
            <a:pPr marL="0" indent="0">
              <a:buNone/>
            </a:pPr>
            <a:r>
              <a:rPr lang="en-US" dirty="0" smtClean="0"/>
              <a:t> </a:t>
            </a:r>
            <a:endParaRPr lang="en-US" dirty="0"/>
          </a:p>
          <a:p>
            <a:r>
              <a:rPr lang="en-US" dirty="0"/>
              <a:t>http://www.gisqatar.org.qa                             </a:t>
            </a:r>
            <a:r>
              <a:rPr lang="en-US" dirty="0" smtClean="0"/>
              <a:t>                                                  </a:t>
            </a:r>
            <a:r>
              <a:rPr lang="en-US" dirty="0"/>
              <a:t>Center of GIS in Qatar </a:t>
            </a:r>
            <a:endParaRPr lang="en-US" dirty="0" smtClean="0"/>
          </a:p>
          <a:p>
            <a:endParaRPr lang="en-US" dirty="0"/>
          </a:p>
          <a:p>
            <a:r>
              <a:rPr lang="en-US" dirty="0"/>
              <a:t>http://www.geom.unimelb.edu.au/cgism/    </a:t>
            </a:r>
            <a:r>
              <a:rPr lang="en-US" dirty="0" smtClean="0"/>
              <a:t>                                  Center </a:t>
            </a:r>
            <a:r>
              <a:rPr lang="en-US" dirty="0"/>
              <a:t>for GIS at The Univ. of </a:t>
            </a:r>
            <a:r>
              <a:rPr lang="en-US" dirty="0" smtClean="0"/>
              <a:t>Melbourne</a:t>
            </a:r>
          </a:p>
          <a:p>
            <a:endParaRPr lang="en-US" dirty="0"/>
          </a:p>
          <a:p>
            <a:r>
              <a:rPr lang="en-US" dirty="0"/>
              <a:t>http://www.gislinx.com                                   </a:t>
            </a:r>
            <a:r>
              <a:rPr lang="en-US" dirty="0" smtClean="0"/>
              <a:t>                                                  Guide </a:t>
            </a:r>
            <a:r>
              <a:rPr lang="en-US" dirty="0"/>
              <a:t>to GIS resources </a:t>
            </a:r>
          </a:p>
        </p:txBody>
      </p:sp>
    </p:spTree>
    <p:extLst>
      <p:ext uri="{BB962C8B-B14F-4D97-AF65-F5344CB8AC3E}">
        <p14:creationId xmlns:p14="http://schemas.microsoft.com/office/powerpoint/2010/main" val="3605499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09600" y="304800"/>
            <a:ext cx="7772400" cy="838200"/>
          </a:xfrm>
        </p:spPr>
        <p:txBody>
          <a:bodyPr>
            <a:normAutofit/>
          </a:bodyPr>
          <a:lstStyle/>
          <a:p>
            <a:r>
              <a:rPr lang="en-US" altLang="en-US" dirty="0"/>
              <a:t>People</a:t>
            </a:r>
          </a:p>
        </p:txBody>
      </p:sp>
      <p:sp>
        <p:nvSpPr>
          <p:cNvPr id="64515" name="Rectangle 3"/>
          <p:cNvSpPr>
            <a:spLocks noGrp="1" noChangeArrowheads="1"/>
          </p:cNvSpPr>
          <p:nvPr>
            <p:ph type="body" idx="1"/>
          </p:nvPr>
        </p:nvSpPr>
        <p:spPr>
          <a:xfrm>
            <a:off x="457200" y="1676400"/>
            <a:ext cx="8382000" cy="4114800"/>
          </a:xfrm>
        </p:spPr>
        <p:txBody>
          <a:bodyPr/>
          <a:lstStyle/>
          <a:p>
            <a:pPr>
              <a:buClr>
                <a:schemeClr val="tx1"/>
              </a:buClr>
              <a:buFontTx/>
              <a:buChar char="•"/>
            </a:pPr>
            <a:r>
              <a:rPr lang="en-US" altLang="en-US" dirty="0"/>
              <a:t>People are essential part of </a:t>
            </a:r>
            <a:r>
              <a:rPr lang="en-US" altLang="en-US" dirty="0" smtClean="0"/>
              <a:t>GIS</a:t>
            </a:r>
          </a:p>
          <a:p>
            <a:pPr>
              <a:buClr>
                <a:schemeClr val="tx1"/>
              </a:buClr>
              <a:buFontTx/>
              <a:buChar char="•"/>
            </a:pPr>
            <a:endParaRPr lang="en-US" altLang="en-US" dirty="0"/>
          </a:p>
          <a:p>
            <a:pPr>
              <a:buClr>
                <a:schemeClr val="tx1"/>
              </a:buClr>
              <a:buFontTx/>
              <a:buChar char="•"/>
            </a:pPr>
            <a:r>
              <a:rPr lang="en-US" altLang="en-US" dirty="0"/>
              <a:t>Issues related to people are training, education, management, law, security, data sharing, coordination and ethics </a:t>
            </a:r>
            <a:endParaRPr lang="en-US" altLang="en-US" dirty="0" smtClean="0"/>
          </a:p>
          <a:p>
            <a:pPr>
              <a:buClr>
                <a:schemeClr val="tx1"/>
              </a:buClr>
              <a:buFontTx/>
              <a:buChar char="•"/>
            </a:pPr>
            <a:endParaRPr lang="en-US" altLang="en-US" dirty="0"/>
          </a:p>
          <a:p>
            <a:pPr>
              <a:buClr>
                <a:schemeClr val="tx1"/>
              </a:buClr>
              <a:buFontTx/>
              <a:buChar char="•"/>
            </a:pPr>
            <a:r>
              <a:rPr lang="en-US" altLang="en-US" dirty="0"/>
              <a:t>GIS budget (cost of data, hardware, software, and maintenance)</a:t>
            </a:r>
          </a:p>
        </p:txBody>
      </p:sp>
      <p:graphicFrame>
        <p:nvGraphicFramePr>
          <p:cNvPr id="64516" name="Object 4">
            <a:hlinkClick r:id="" action="ppaction://ole?verb=0"/>
          </p:cNvPr>
          <p:cNvGraphicFramePr>
            <a:graphicFrameLocks/>
          </p:cNvGraphicFramePr>
          <p:nvPr>
            <p:extLst>
              <p:ext uri="{D42A27DB-BD31-4B8C-83A1-F6EECF244321}">
                <p14:modId xmlns:p14="http://schemas.microsoft.com/office/powerpoint/2010/main" val="2831262370"/>
              </p:ext>
            </p:extLst>
          </p:nvPr>
        </p:nvGraphicFramePr>
        <p:xfrm>
          <a:off x="6404264" y="5181600"/>
          <a:ext cx="2438400" cy="1371600"/>
        </p:xfrm>
        <a:graphic>
          <a:graphicData uri="http://schemas.openxmlformats.org/presentationml/2006/ole">
            <mc:AlternateContent xmlns:mc="http://schemas.openxmlformats.org/markup-compatibility/2006">
              <mc:Choice xmlns:v="urn:schemas-microsoft-com:vml" Requires="v">
                <p:oleObj spid="_x0000_s70703" name="Clip" r:id="rId4" imgW="4052880" imgH="2536560" progId="MS_ClipArt_Gallery.2">
                  <p:embed/>
                </p:oleObj>
              </mc:Choice>
              <mc:Fallback>
                <p:oleObj name="Clip" r:id="rId4" imgW="4052880" imgH="253656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4264" y="5181600"/>
                        <a:ext cx="2438400" cy="1371600"/>
                      </a:xfrm>
                      <a:prstGeom prst="rect">
                        <a:avLst/>
                      </a:prstGeom>
                      <a:solidFill>
                        <a:schemeClr val="bg1">
                          <a:lumMod val="85000"/>
                        </a:schemeClr>
                      </a:solidFill>
                      <a:ln>
                        <a:noFill/>
                      </a:ln>
                      <a:effectLst/>
                    </p:spPr>
                  </p:pic>
                </p:oleObj>
              </mc:Fallback>
            </mc:AlternateContent>
          </a:graphicData>
        </a:graphic>
      </p:graphicFrame>
    </p:spTree>
    <p:extLst>
      <p:ext uri="{BB962C8B-B14F-4D97-AF65-F5344CB8AC3E}">
        <p14:creationId xmlns:p14="http://schemas.microsoft.com/office/powerpoint/2010/main" val="142162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GIS_tree_Joseph_K_Berry_Univ_Den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77531"/>
            <a:ext cx="5867400" cy="4648200"/>
          </a:xfrm>
          <a:prstGeom prst="rect">
            <a:avLst/>
          </a:prstGeom>
          <a:noFill/>
          <a:extLst>
            <a:ext uri="{909E8E84-426E-40DD-AFC4-6F175D3DCCD1}">
              <a14:hiddenFill xmlns:a14="http://schemas.microsoft.com/office/drawing/2010/main">
                <a:solidFill>
                  <a:srgbClr val="FFFFFF"/>
                </a:solidFill>
              </a14:hiddenFill>
            </a:ext>
          </a:extLst>
        </p:spPr>
      </p:pic>
      <p:sp>
        <p:nvSpPr>
          <p:cNvPr id="132099" name="Rectangle 3"/>
          <p:cNvSpPr>
            <a:spLocks noGrp="1" noChangeArrowheads="1"/>
          </p:cNvSpPr>
          <p:nvPr>
            <p:ph type="title"/>
          </p:nvPr>
        </p:nvSpPr>
        <p:spPr>
          <a:xfrm>
            <a:off x="479425" y="304800"/>
            <a:ext cx="6477000" cy="762000"/>
          </a:xfrm>
        </p:spPr>
        <p:txBody>
          <a:bodyPr>
            <a:normAutofit/>
          </a:bodyPr>
          <a:lstStyle/>
          <a:p>
            <a:r>
              <a:rPr lang="en-US" altLang="en-US" dirty="0"/>
              <a:t>Interdisciplinary</a:t>
            </a:r>
          </a:p>
        </p:txBody>
      </p:sp>
      <p:sp>
        <p:nvSpPr>
          <p:cNvPr id="132100" name="Text Box 4"/>
          <p:cNvSpPr txBox="1">
            <a:spLocks noChangeArrowheads="1"/>
          </p:cNvSpPr>
          <p:nvPr/>
        </p:nvSpPr>
        <p:spPr bwMode="auto">
          <a:xfrm>
            <a:off x="5546725" y="1182688"/>
            <a:ext cx="275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132101" name="Text Box 5"/>
          <p:cNvSpPr txBox="1">
            <a:spLocks noChangeArrowheads="1"/>
          </p:cNvSpPr>
          <p:nvPr/>
        </p:nvSpPr>
        <p:spPr bwMode="auto">
          <a:xfrm>
            <a:off x="6232525" y="11826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graphicFrame>
        <p:nvGraphicFramePr>
          <p:cNvPr id="132102" name="Object 6"/>
          <p:cNvGraphicFramePr>
            <a:graphicFrameLocks noChangeAspect="1"/>
          </p:cNvGraphicFramePr>
          <p:nvPr>
            <p:extLst>
              <p:ext uri="{D42A27DB-BD31-4B8C-83A1-F6EECF244321}">
                <p14:modId xmlns:p14="http://schemas.microsoft.com/office/powerpoint/2010/main" val="3671732135"/>
              </p:ext>
            </p:extLst>
          </p:nvPr>
        </p:nvGraphicFramePr>
        <p:xfrm>
          <a:off x="6926262" y="4624387"/>
          <a:ext cx="1089025" cy="1371600"/>
        </p:xfrm>
        <a:graphic>
          <a:graphicData uri="http://schemas.openxmlformats.org/presentationml/2006/ole">
            <mc:AlternateContent xmlns:mc="http://schemas.openxmlformats.org/markup-compatibility/2006">
              <mc:Choice xmlns:v="urn:schemas-microsoft-com:vml" Requires="v">
                <p:oleObj spid="_x0000_s68701" name="Bitmap Image" r:id="rId5" imgW="1209524" imgH="1657581" progId="Paint.Picture">
                  <p:embed/>
                </p:oleObj>
              </mc:Choice>
              <mc:Fallback>
                <p:oleObj name="Bitmap Image" r:id="rId5" imgW="1209524" imgH="1657581"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6262" y="4624387"/>
                        <a:ext cx="10890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3" name="Object 7"/>
          <p:cNvGraphicFramePr>
            <a:graphicFrameLocks noChangeAspect="1"/>
          </p:cNvGraphicFramePr>
          <p:nvPr>
            <p:extLst>
              <p:ext uri="{D42A27DB-BD31-4B8C-83A1-F6EECF244321}">
                <p14:modId xmlns:p14="http://schemas.microsoft.com/office/powerpoint/2010/main" val="1695429649"/>
              </p:ext>
            </p:extLst>
          </p:nvPr>
        </p:nvGraphicFramePr>
        <p:xfrm>
          <a:off x="1287030" y="4533900"/>
          <a:ext cx="1231900" cy="1552575"/>
        </p:xfrm>
        <a:graphic>
          <a:graphicData uri="http://schemas.openxmlformats.org/presentationml/2006/ole">
            <mc:AlternateContent xmlns:mc="http://schemas.openxmlformats.org/markup-compatibility/2006">
              <mc:Choice xmlns:v="urn:schemas-microsoft-com:vml" Requires="v">
                <p:oleObj spid="_x0000_s68702" name="Bitmap Image" r:id="rId7" imgW="1352381" imgH="1704762" progId="Paint.Picture">
                  <p:embed/>
                </p:oleObj>
              </mc:Choice>
              <mc:Fallback>
                <p:oleObj name="Bitmap Image" r:id="rId7" imgW="1352381" imgH="1704762"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7030" y="4533900"/>
                        <a:ext cx="1231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2104" name="Text Box 8"/>
          <p:cNvSpPr txBox="1">
            <a:spLocks noChangeArrowheads="1"/>
          </p:cNvSpPr>
          <p:nvPr/>
        </p:nvSpPr>
        <p:spPr bwMode="auto">
          <a:xfrm>
            <a:off x="1066799" y="6143318"/>
            <a:ext cx="74247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1"/>
              </a:buClr>
              <a:buSzPct val="70000"/>
            </a:pPr>
            <a:r>
              <a:rPr kumimoji="0" lang="en-US" altLang="en-US" b="1" dirty="0">
                <a:solidFill>
                  <a:schemeClr val="tx1">
                    <a:lumMod val="95000"/>
                    <a:lumOff val="5000"/>
                  </a:schemeClr>
                </a:solidFill>
              </a:rPr>
              <a:t>Remote Sensing and GIS are </a:t>
            </a:r>
            <a:r>
              <a:rPr lang="en-US" altLang="en-US" b="1" dirty="0">
                <a:solidFill>
                  <a:schemeClr val="tx1">
                    <a:lumMod val="95000"/>
                    <a:lumOff val="5000"/>
                  </a:schemeClr>
                </a:solidFill>
                <a:cs typeface="Times New Roman" panose="02020603050405020304" pitchFamily="18" charset="0"/>
              </a:rPr>
              <a:t>Interdisciplinary fields</a:t>
            </a:r>
            <a:endParaRPr lang="en-US" altLang="en-US" dirty="0">
              <a:solidFill>
                <a:schemeClr val="tx1">
                  <a:lumMod val="95000"/>
                  <a:lumOff val="5000"/>
                </a:schemeClr>
              </a:solidFill>
            </a:endParaRPr>
          </a:p>
        </p:txBody>
      </p:sp>
    </p:spTree>
    <p:extLst>
      <p:ext uri="{BB962C8B-B14F-4D97-AF65-F5344CB8AC3E}">
        <p14:creationId xmlns:p14="http://schemas.microsoft.com/office/powerpoint/2010/main" val="3847000169"/>
      </p:ext>
    </p:extLst>
  </p:cSld>
  <p:clrMapOvr>
    <a:masterClrMapping/>
  </p:clrMapOvr>
  <p:transition>
    <p:pull dir="l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381000" y="1524000"/>
            <a:ext cx="8305800" cy="4800600"/>
          </a:xfrm>
        </p:spPr>
        <p:txBody>
          <a:bodyPr>
            <a:normAutofit fontScale="92500" lnSpcReduction="20000"/>
          </a:bodyPr>
          <a:lstStyle/>
          <a:p>
            <a:pPr>
              <a:lnSpc>
                <a:spcPct val="150000"/>
              </a:lnSpc>
            </a:pPr>
            <a:r>
              <a:rPr lang="en-US" altLang="en-US" dirty="0"/>
              <a:t>Course overview</a:t>
            </a:r>
          </a:p>
          <a:p>
            <a:pPr>
              <a:lnSpc>
                <a:spcPct val="150000"/>
              </a:lnSpc>
            </a:pPr>
            <a:r>
              <a:rPr lang="en-US" altLang="en-US" dirty="0"/>
              <a:t>What is GIS?</a:t>
            </a:r>
          </a:p>
          <a:p>
            <a:pPr>
              <a:lnSpc>
                <a:spcPct val="150000"/>
              </a:lnSpc>
            </a:pPr>
            <a:r>
              <a:rPr lang="en-US" altLang="en-US" dirty="0"/>
              <a:t>Advantages of GIS</a:t>
            </a:r>
          </a:p>
          <a:p>
            <a:pPr>
              <a:lnSpc>
                <a:spcPct val="150000"/>
              </a:lnSpc>
            </a:pPr>
            <a:r>
              <a:rPr lang="en-US" altLang="en-US" dirty="0"/>
              <a:t>Components of GIS</a:t>
            </a:r>
          </a:p>
          <a:p>
            <a:pPr>
              <a:lnSpc>
                <a:spcPct val="150000"/>
              </a:lnSpc>
            </a:pPr>
            <a:r>
              <a:rPr lang="en-US" altLang="en-US" dirty="0"/>
              <a:t>Selection of a GIS system</a:t>
            </a:r>
          </a:p>
          <a:p>
            <a:pPr>
              <a:lnSpc>
                <a:spcPct val="150000"/>
              </a:lnSpc>
            </a:pPr>
            <a:r>
              <a:rPr lang="en-US" altLang="en-US" dirty="0"/>
              <a:t>GIS functions</a:t>
            </a:r>
          </a:p>
          <a:p>
            <a:pPr>
              <a:lnSpc>
                <a:spcPct val="150000"/>
              </a:lnSpc>
            </a:pPr>
            <a:r>
              <a:rPr lang="en-US" altLang="en-US" dirty="0"/>
              <a:t>Database overview</a:t>
            </a:r>
          </a:p>
          <a:p>
            <a:pPr>
              <a:lnSpc>
                <a:spcPct val="150000"/>
              </a:lnSpc>
            </a:pPr>
            <a:r>
              <a:rPr lang="en-US" altLang="en-US" dirty="0"/>
              <a:t>Impact of internet on GIS</a:t>
            </a:r>
          </a:p>
        </p:txBody>
      </p:sp>
      <p:sp>
        <p:nvSpPr>
          <p:cNvPr id="4" name="Title 1"/>
          <p:cNvSpPr>
            <a:spLocks noGrp="1"/>
          </p:cNvSpPr>
          <p:nvPr>
            <p:ph type="title"/>
          </p:nvPr>
        </p:nvSpPr>
        <p:spPr>
          <a:xfrm>
            <a:off x="457200" y="274638"/>
            <a:ext cx="6696075" cy="915987"/>
          </a:xfrm>
        </p:spPr>
        <p:txBody>
          <a:bodyPr/>
          <a:lstStyle/>
          <a:p>
            <a:r>
              <a:rPr lang="en-US" dirty="0" smtClean="0"/>
              <a:t>Overview</a:t>
            </a:r>
            <a:endParaRPr lang="en-US" dirty="0"/>
          </a:p>
        </p:txBody>
      </p:sp>
    </p:spTree>
    <p:extLst>
      <p:ext uri="{BB962C8B-B14F-4D97-AF65-F5344CB8AC3E}">
        <p14:creationId xmlns:p14="http://schemas.microsoft.com/office/powerpoint/2010/main" val="683518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04" name="Object 4"/>
          <p:cNvGraphicFramePr>
            <a:graphicFrameLocks noChangeAspect="1"/>
          </p:cNvGraphicFramePr>
          <p:nvPr>
            <p:extLst>
              <p:ext uri="{D42A27DB-BD31-4B8C-83A1-F6EECF244321}">
                <p14:modId xmlns:p14="http://schemas.microsoft.com/office/powerpoint/2010/main" val="1937488974"/>
              </p:ext>
            </p:extLst>
          </p:nvPr>
        </p:nvGraphicFramePr>
        <p:xfrm>
          <a:off x="304800" y="1524000"/>
          <a:ext cx="8458200" cy="4191000"/>
        </p:xfrm>
        <a:graphic>
          <a:graphicData uri="http://schemas.openxmlformats.org/presentationml/2006/ole">
            <mc:AlternateContent xmlns:mc="http://schemas.openxmlformats.org/markup-compatibility/2006">
              <mc:Choice xmlns:v="urn:schemas-microsoft-com:vml" Requires="v">
                <p:oleObj spid="_x0000_s66607" name="Photo Editor Photo" r:id="rId4" imgW="4095238" imgH="2952381" progId="MSPhotoEd.3">
                  <p:embed/>
                </p:oleObj>
              </mc:Choice>
              <mc:Fallback>
                <p:oleObj name="Photo Editor Photo" r:id="rId4" imgW="4095238" imgH="295238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8458200" cy="4191000"/>
                      </a:xfrm>
                      <a:prstGeom prst="rect">
                        <a:avLst/>
                      </a:prstGeom>
                      <a:noFill/>
                      <a:ln>
                        <a:noFill/>
                      </a:ln>
                      <a:effectLst/>
                    </p:spPr>
                  </p:pic>
                </p:oleObj>
              </mc:Fallback>
            </mc:AlternateContent>
          </a:graphicData>
        </a:graphic>
      </p:graphicFrame>
      <p:sp>
        <p:nvSpPr>
          <p:cNvPr id="128002" name="Rectangle 2"/>
          <p:cNvSpPr>
            <a:spLocks noGrp="1" noChangeArrowheads="1"/>
          </p:cNvSpPr>
          <p:nvPr>
            <p:ph type="title"/>
          </p:nvPr>
        </p:nvSpPr>
        <p:spPr>
          <a:xfrm>
            <a:off x="329045" y="5715000"/>
            <a:ext cx="7696200" cy="914400"/>
          </a:xfrm>
          <a:solidFill>
            <a:schemeClr val="bg1"/>
          </a:solidFill>
        </p:spPr>
        <p:txBody>
          <a:bodyPr/>
          <a:lstStyle/>
          <a:p>
            <a:pPr>
              <a:tabLst>
                <a:tab pos="2381250" algn="l"/>
              </a:tabLst>
            </a:pPr>
            <a:r>
              <a:rPr lang="en-US" altLang="en-US" sz="2000" dirty="0">
                <a:cs typeface="Times New Roman" panose="02020603050405020304" pitchFamily="18" charset="0"/>
              </a:rPr>
              <a:t>United Nation, 1997.Geographic Information Systems for Power Planning. New York: United Nation Publication</a:t>
            </a:r>
            <a:r>
              <a:rPr lang="en-US" altLang="en-US" sz="2000" dirty="0" smtClean="0">
                <a:cs typeface="Times New Roman" panose="02020603050405020304" pitchFamily="18" charset="0"/>
              </a:rPr>
              <a:t>.</a:t>
            </a:r>
            <a:endParaRPr lang="en-US" altLang="en-US" sz="2000" dirty="0">
              <a:cs typeface="Times New Roman" panose="02020603050405020304" pitchFamily="18" charset="0"/>
            </a:endParaRPr>
          </a:p>
        </p:txBody>
      </p:sp>
      <p:sp>
        <p:nvSpPr>
          <p:cNvPr id="128005" name="Text Box 5"/>
          <p:cNvSpPr txBox="1">
            <a:spLocks noChangeArrowheads="1"/>
          </p:cNvSpPr>
          <p:nvPr/>
        </p:nvSpPr>
        <p:spPr bwMode="auto">
          <a:xfrm>
            <a:off x="1355725" y="381000"/>
            <a:ext cx="1006475" cy="4572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Tree>
    <p:extLst>
      <p:ext uri="{BB962C8B-B14F-4D97-AF65-F5344CB8AC3E}">
        <p14:creationId xmlns:p14="http://schemas.microsoft.com/office/powerpoint/2010/main" val="2203419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04800"/>
            <a:ext cx="7772400" cy="914400"/>
          </a:xfrm>
        </p:spPr>
        <p:txBody>
          <a:bodyPr>
            <a:normAutofit/>
          </a:bodyPr>
          <a:lstStyle/>
          <a:p>
            <a:r>
              <a:rPr lang="en-US" altLang="en-US" dirty="0"/>
              <a:t>Hardware</a:t>
            </a:r>
          </a:p>
        </p:txBody>
      </p:sp>
      <p:sp>
        <p:nvSpPr>
          <p:cNvPr id="65539" name="Rectangle 3"/>
          <p:cNvSpPr>
            <a:spLocks noGrp="1" noChangeArrowheads="1"/>
          </p:cNvSpPr>
          <p:nvPr>
            <p:ph type="body" idx="1"/>
          </p:nvPr>
        </p:nvSpPr>
        <p:spPr>
          <a:xfrm>
            <a:off x="457200" y="1676400"/>
            <a:ext cx="8534400" cy="4572000"/>
          </a:xfrm>
        </p:spPr>
        <p:txBody>
          <a:bodyPr>
            <a:normAutofit lnSpcReduction="10000"/>
          </a:bodyPr>
          <a:lstStyle/>
          <a:p>
            <a:pPr>
              <a:lnSpc>
                <a:spcPct val="90000"/>
              </a:lnSpc>
              <a:buClr>
                <a:schemeClr val="tx1"/>
              </a:buClr>
              <a:buFontTx/>
              <a:buChar char="•"/>
            </a:pPr>
            <a:r>
              <a:rPr lang="en-US" altLang="en-US" dirty="0"/>
              <a:t>Input (Keyboard, mouse, digitizer, scanner, sound</a:t>
            </a:r>
            <a:r>
              <a:rPr lang="en-US" altLang="en-US" dirty="0" smtClean="0"/>
              <a:t>)</a:t>
            </a:r>
          </a:p>
          <a:p>
            <a:pPr>
              <a:lnSpc>
                <a:spcPct val="90000"/>
              </a:lnSpc>
              <a:buClr>
                <a:schemeClr val="tx1"/>
              </a:buClr>
              <a:buFontTx/>
              <a:buChar char="•"/>
            </a:pPr>
            <a:endParaRPr lang="en-US" altLang="en-US" dirty="0"/>
          </a:p>
          <a:p>
            <a:pPr>
              <a:lnSpc>
                <a:spcPct val="90000"/>
              </a:lnSpc>
              <a:buClr>
                <a:schemeClr val="tx1"/>
              </a:buClr>
              <a:buFontTx/>
              <a:buChar char="•"/>
            </a:pPr>
            <a:r>
              <a:rPr lang="en-US" altLang="en-US" dirty="0"/>
              <a:t>Processing (Central processing unit -CPU) Pentium II (400 MHz</a:t>
            </a:r>
            <a:r>
              <a:rPr lang="en-US" altLang="en-US" dirty="0" smtClean="0"/>
              <a:t>)</a:t>
            </a:r>
          </a:p>
          <a:p>
            <a:pPr>
              <a:lnSpc>
                <a:spcPct val="90000"/>
              </a:lnSpc>
              <a:buClr>
                <a:schemeClr val="tx1"/>
              </a:buClr>
              <a:buFontTx/>
              <a:buChar char="•"/>
            </a:pPr>
            <a:endParaRPr lang="en-US" altLang="en-US" dirty="0"/>
          </a:p>
          <a:p>
            <a:pPr>
              <a:lnSpc>
                <a:spcPct val="90000"/>
              </a:lnSpc>
              <a:buClr>
                <a:schemeClr val="tx1"/>
              </a:buClr>
              <a:buFontTx/>
              <a:buChar char="•"/>
            </a:pPr>
            <a:r>
              <a:rPr lang="en-US" altLang="en-US" dirty="0"/>
              <a:t>Storage (Magnetic and optical media -Hard disk 4GB, CD-ROM-650MB, Floppy 1.4 MB, Zip 100 MB</a:t>
            </a:r>
            <a:r>
              <a:rPr lang="en-US" altLang="en-US" dirty="0" smtClean="0"/>
              <a:t>)</a:t>
            </a:r>
          </a:p>
          <a:p>
            <a:pPr>
              <a:lnSpc>
                <a:spcPct val="90000"/>
              </a:lnSpc>
              <a:buClr>
                <a:schemeClr val="tx1"/>
              </a:buClr>
              <a:buFontTx/>
              <a:buChar char="•"/>
            </a:pPr>
            <a:endParaRPr lang="en-US" altLang="en-US" dirty="0"/>
          </a:p>
          <a:p>
            <a:pPr>
              <a:lnSpc>
                <a:spcPct val="90000"/>
              </a:lnSpc>
              <a:buClr>
                <a:schemeClr val="tx1"/>
              </a:buClr>
              <a:buFontTx/>
              <a:buChar char="•"/>
            </a:pPr>
            <a:r>
              <a:rPr lang="en-US" altLang="en-US" dirty="0"/>
              <a:t>Output (Screen, sound system, printer, plotter</a:t>
            </a:r>
            <a:r>
              <a:rPr lang="en-US" altLang="en-US" dirty="0" smtClean="0"/>
              <a:t>)</a:t>
            </a:r>
          </a:p>
          <a:p>
            <a:pPr>
              <a:lnSpc>
                <a:spcPct val="90000"/>
              </a:lnSpc>
              <a:buClr>
                <a:schemeClr val="tx1"/>
              </a:buClr>
              <a:buFontTx/>
              <a:buChar char="•"/>
            </a:pPr>
            <a:endParaRPr lang="en-US" altLang="en-US" dirty="0"/>
          </a:p>
          <a:p>
            <a:pPr>
              <a:lnSpc>
                <a:spcPct val="90000"/>
              </a:lnSpc>
              <a:buClr>
                <a:schemeClr val="tx1"/>
              </a:buClr>
              <a:buFontTx/>
              <a:buChar char="•"/>
            </a:pPr>
            <a:r>
              <a:rPr lang="en-US" altLang="en-US" dirty="0"/>
              <a:t>www.hp.com, www.calcomp.com</a:t>
            </a:r>
          </a:p>
        </p:txBody>
      </p:sp>
    </p:spTree>
    <p:extLst>
      <p:ext uri="{BB962C8B-B14F-4D97-AF65-F5344CB8AC3E}">
        <p14:creationId xmlns:p14="http://schemas.microsoft.com/office/powerpoint/2010/main" val="3868607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304800"/>
            <a:ext cx="7772400" cy="838200"/>
          </a:xfrm>
        </p:spPr>
        <p:txBody>
          <a:bodyPr>
            <a:normAutofit/>
          </a:bodyPr>
          <a:lstStyle/>
          <a:p>
            <a:r>
              <a:rPr lang="en-US" altLang="en-US" dirty="0"/>
              <a:t>Hardware</a:t>
            </a:r>
          </a:p>
        </p:txBody>
      </p:sp>
      <p:graphicFrame>
        <p:nvGraphicFramePr>
          <p:cNvPr id="66563" name="Object 3"/>
          <p:cNvGraphicFramePr>
            <a:graphicFrameLocks noChangeAspect="1"/>
          </p:cNvGraphicFramePr>
          <p:nvPr>
            <p:extLst>
              <p:ext uri="{D42A27DB-BD31-4B8C-83A1-F6EECF244321}">
                <p14:modId xmlns:p14="http://schemas.microsoft.com/office/powerpoint/2010/main" val="2136564123"/>
              </p:ext>
            </p:extLst>
          </p:nvPr>
        </p:nvGraphicFramePr>
        <p:xfrm>
          <a:off x="699655" y="1905000"/>
          <a:ext cx="7391400" cy="4610100"/>
        </p:xfrm>
        <a:graphic>
          <a:graphicData uri="http://schemas.openxmlformats.org/presentationml/2006/ole">
            <mc:AlternateContent xmlns:mc="http://schemas.openxmlformats.org/markup-compatibility/2006">
              <mc:Choice xmlns:v="urn:schemas-microsoft-com:vml" Requires="v">
                <p:oleObj spid="_x0000_s62511" name="Bitmap Image" r:id="rId4" imgW="3877221" imgH="2667028" progId="Paint.Picture">
                  <p:embed/>
                </p:oleObj>
              </mc:Choice>
              <mc:Fallback>
                <p:oleObj name="Bitmap Image" r:id="rId4" imgW="3877221" imgH="266702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655" y="1905000"/>
                        <a:ext cx="739140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99989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2"/>
          <p:cNvGraphicFramePr>
            <a:graphicFrameLocks noChangeAspect="1"/>
          </p:cNvGraphicFramePr>
          <p:nvPr>
            <p:extLst>
              <p:ext uri="{D42A27DB-BD31-4B8C-83A1-F6EECF244321}">
                <p14:modId xmlns:p14="http://schemas.microsoft.com/office/powerpoint/2010/main" val="593692855"/>
              </p:ext>
            </p:extLst>
          </p:nvPr>
        </p:nvGraphicFramePr>
        <p:xfrm>
          <a:off x="304800" y="1447800"/>
          <a:ext cx="3919505" cy="2742549"/>
        </p:xfrm>
        <a:graphic>
          <a:graphicData uri="http://schemas.openxmlformats.org/presentationml/2006/ole">
            <mc:AlternateContent xmlns:mc="http://schemas.openxmlformats.org/markup-compatibility/2006">
              <mc:Choice xmlns:v="urn:schemas-microsoft-com:vml" Requires="v">
                <p:oleObj spid="_x0000_s60601" name="Bitmap Image" r:id="rId4" imgW="3457243" imgH="1905128" progId="Paint.Picture">
                  <p:embed/>
                </p:oleObj>
              </mc:Choice>
              <mc:Fallback>
                <p:oleObj name="Bitmap Image" r:id="rId4" imgW="3457243" imgH="190512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3919505" cy="2742549"/>
                      </a:xfrm>
                      <a:prstGeom prst="rect">
                        <a:avLst/>
                      </a:prstGeom>
                      <a:noFill/>
                      <a:ln>
                        <a:noFill/>
                      </a:ln>
                      <a:effectLst/>
                    </p:spPr>
                  </p:pic>
                </p:oleObj>
              </mc:Fallback>
            </mc:AlternateContent>
          </a:graphicData>
        </a:graphic>
      </p:graphicFrame>
      <p:graphicFrame>
        <p:nvGraphicFramePr>
          <p:cNvPr id="67587" name="Object 3"/>
          <p:cNvGraphicFramePr>
            <a:graphicFrameLocks noChangeAspect="1"/>
          </p:cNvGraphicFramePr>
          <p:nvPr>
            <p:extLst>
              <p:ext uri="{D42A27DB-BD31-4B8C-83A1-F6EECF244321}">
                <p14:modId xmlns:p14="http://schemas.microsoft.com/office/powerpoint/2010/main" val="2220631400"/>
              </p:ext>
            </p:extLst>
          </p:nvPr>
        </p:nvGraphicFramePr>
        <p:xfrm>
          <a:off x="4262405" y="1447800"/>
          <a:ext cx="3509995" cy="2742549"/>
        </p:xfrm>
        <a:graphic>
          <a:graphicData uri="http://schemas.openxmlformats.org/presentationml/2006/ole">
            <mc:AlternateContent xmlns:mc="http://schemas.openxmlformats.org/markup-compatibility/2006">
              <mc:Choice xmlns:v="urn:schemas-microsoft-com:vml" Requires="v">
                <p:oleObj spid="_x0000_s60602" name="Bitmap Image" r:id="rId6" imgW="3257699" imgH="2609829" progId="Paint.Picture">
                  <p:embed/>
                </p:oleObj>
              </mc:Choice>
              <mc:Fallback>
                <p:oleObj name="Bitmap Image" r:id="rId6" imgW="3257699" imgH="2609829"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2405" y="1447800"/>
                        <a:ext cx="3509995" cy="2742549"/>
                      </a:xfrm>
                      <a:prstGeom prst="rect">
                        <a:avLst/>
                      </a:prstGeom>
                      <a:noFill/>
                      <a:ln>
                        <a:noFill/>
                      </a:ln>
                      <a:effectLst/>
                    </p:spPr>
                  </p:pic>
                </p:oleObj>
              </mc:Fallback>
            </mc:AlternateContent>
          </a:graphicData>
        </a:graphic>
      </p:graphicFrame>
      <p:graphicFrame>
        <p:nvGraphicFramePr>
          <p:cNvPr id="67588" name="Object 4"/>
          <p:cNvGraphicFramePr>
            <a:graphicFrameLocks noChangeAspect="1"/>
          </p:cNvGraphicFramePr>
          <p:nvPr>
            <p:extLst>
              <p:ext uri="{D42A27DB-BD31-4B8C-83A1-F6EECF244321}">
                <p14:modId xmlns:p14="http://schemas.microsoft.com/office/powerpoint/2010/main" val="1203326327"/>
              </p:ext>
            </p:extLst>
          </p:nvPr>
        </p:nvGraphicFramePr>
        <p:xfrm>
          <a:off x="304800" y="4172380"/>
          <a:ext cx="3639422" cy="2557895"/>
        </p:xfrm>
        <a:graphic>
          <a:graphicData uri="http://schemas.openxmlformats.org/presentationml/2006/ole">
            <mc:AlternateContent xmlns:mc="http://schemas.openxmlformats.org/markup-compatibility/2006">
              <mc:Choice xmlns:v="urn:schemas-microsoft-com:vml" Requires="v">
                <p:oleObj spid="_x0000_s60603" name="Bitmap Image" r:id="rId8" imgW="3219670" imgH="2838255" progId="Paint.Picture">
                  <p:embed/>
                </p:oleObj>
              </mc:Choice>
              <mc:Fallback>
                <p:oleObj name="Bitmap Image" r:id="rId8" imgW="3219670" imgH="2838255"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172380"/>
                        <a:ext cx="3639422" cy="2557895"/>
                      </a:xfrm>
                      <a:prstGeom prst="rect">
                        <a:avLst/>
                      </a:prstGeom>
                      <a:noFill/>
                      <a:ln>
                        <a:noFill/>
                      </a:ln>
                      <a:effectLst/>
                    </p:spPr>
                  </p:pic>
                </p:oleObj>
              </mc:Fallback>
            </mc:AlternateContent>
          </a:graphicData>
        </a:graphic>
      </p:graphicFrame>
      <p:graphicFrame>
        <p:nvGraphicFramePr>
          <p:cNvPr id="67589" name="Object 5"/>
          <p:cNvGraphicFramePr>
            <a:graphicFrameLocks noChangeAspect="1"/>
          </p:cNvGraphicFramePr>
          <p:nvPr>
            <p:extLst>
              <p:ext uri="{D42A27DB-BD31-4B8C-83A1-F6EECF244321}">
                <p14:modId xmlns:p14="http://schemas.microsoft.com/office/powerpoint/2010/main" val="329169769"/>
              </p:ext>
            </p:extLst>
          </p:nvPr>
        </p:nvGraphicFramePr>
        <p:xfrm>
          <a:off x="4114800" y="4190349"/>
          <a:ext cx="3657600" cy="2457020"/>
        </p:xfrm>
        <a:graphic>
          <a:graphicData uri="http://schemas.openxmlformats.org/presentationml/2006/ole">
            <mc:AlternateContent xmlns:mc="http://schemas.openxmlformats.org/markup-compatibility/2006">
              <mc:Choice xmlns:v="urn:schemas-microsoft-com:vml" Requires="v">
                <p:oleObj spid="_x0000_s60604" name="Bitmap Image" r:id="rId10" imgW="3247974" imgH="2495243" progId="Paint.Picture">
                  <p:embed/>
                </p:oleObj>
              </mc:Choice>
              <mc:Fallback>
                <p:oleObj name="Bitmap Image" r:id="rId10" imgW="3247974" imgH="2495243" progId="Paint.Picture">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4800" y="4190349"/>
                        <a:ext cx="3657600" cy="245702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88385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a:xfrm>
            <a:off x="685800" y="304800"/>
            <a:ext cx="7772400" cy="838200"/>
          </a:xfrm>
        </p:spPr>
        <p:txBody>
          <a:bodyPr>
            <a:normAutofit/>
          </a:bodyPr>
          <a:lstStyle/>
          <a:p>
            <a:r>
              <a:rPr lang="en-US" altLang="en-US" dirty="0"/>
              <a:t>Networking</a:t>
            </a:r>
          </a:p>
        </p:txBody>
      </p:sp>
      <p:graphicFrame>
        <p:nvGraphicFramePr>
          <p:cNvPr id="68611" name="Object 1027"/>
          <p:cNvGraphicFramePr>
            <a:graphicFrameLocks noChangeAspect="1"/>
          </p:cNvGraphicFramePr>
          <p:nvPr>
            <p:extLst>
              <p:ext uri="{D42A27DB-BD31-4B8C-83A1-F6EECF244321}">
                <p14:modId xmlns:p14="http://schemas.microsoft.com/office/powerpoint/2010/main" val="3095393644"/>
              </p:ext>
            </p:extLst>
          </p:nvPr>
        </p:nvGraphicFramePr>
        <p:xfrm>
          <a:off x="381000" y="1600200"/>
          <a:ext cx="4114800" cy="3954463"/>
        </p:xfrm>
        <a:graphic>
          <a:graphicData uri="http://schemas.openxmlformats.org/presentationml/2006/ole">
            <mc:AlternateContent xmlns:mc="http://schemas.openxmlformats.org/markup-compatibility/2006">
              <mc:Choice xmlns:v="urn:schemas-microsoft-com:vml" Requires="v">
                <p:oleObj spid="_x0000_s58461" name="Bitmap Image" r:id="rId4" imgW="3438748" imgH="2771483" progId="Paint.Picture">
                  <p:embed/>
                </p:oleObj>
              </mc:Choice>
              <mc:Fallback>
                <p:oleObj name="Bitmap Image" r:id="rId4" imgW="3438748" imgH="2771483"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600200"/>
                        <a:ext cx="4114800" cy="395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12" name="Text Box 1028"/>
          <p:cNvSpPr txBox="1">
            <a:spLocks noChangeArrowheads="1"/>
          </p:cNvSpPr>
          <p:nvPr/>
        </p:nvSpPr>
        <p:spPr bwMode="auto">
          <a:xfrm>
            <a:off x="914400" y="5554663"/>
            <a:ext cx="3978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Wide Area Network (WAN)</a:t>
            </a:r>
          </a:p>
          <a:p>
            <a:r>
              <a:rPr lang="en-US" altLang="en-US" b="1" dirty="0"/>
              <a:t>Local Area Network (LAN)</a:t>
            </a:r>
          </a:p>
        </p:txBody>
      </p:sp>
      <p:graphicFrame>
        <p:nvGraphicFramePr>
          <p:cNvPr id="68613" name="Object 1029"/>
          <p:cNvGraphicFramePr>
            <a:graphicFrameLocks noChangeAspect="1"/>
          </p:cNvGraphicFramePr>
          <p:nvPr>
            <p:extLst>
              <p:ext uri="{D42A27DB-BD31-4B8C-83A1-F6EECF244321}">
                <p14:modId xmlns:p14="http://schemas.microsoft.com/office/powerpoint/2010/main" val="2556022104"/>
              </p:ext>
            </p:extLst>
          </p:nvPr>
        </p:nvGraphicFramePr>
        <p:xfrm>
          <a:off x="4673023" y="1519527"/>
          <a:ext cx="3816350" cy="4038600"/>
        </p:xfrm>
        <a:graphic>
          <a:graphicData uri="http://schemas.openxmlformats.org/presentationml/2006/ole">
            <mc:AlternateContent xmlns:mc="http://schemas.openxmlformats.org/markup-compatibility/2006">
              <mc:Choice xmlns:v="urn:schemas-microsoft-com:vml" Requires="v">
                <p:oleObj spid="_x0000_s58462" name="Bitmap Image" r:id="rId6" imgW="3000000" imgH="3295706" progId="Paint.Picture">
                  <p:embed/>
                </p:oleObj>
              </mc:Choice>
              <mc:Fallback>
                <p:oleObj name="Bitmap Image" r:id="rId6" imgW="3000000" imgH="3295706"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3023" y="1519527"/>
                        <a:ext cx="38163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14" name="Text Box 1030"/>
          <p:cNvSpPr txBox="1">
            <a:spLocks noChangeArrowheads="1"/>
          </p:cNvSpPr>
          <p:nvPr/>
        </p:nvSpPr>
        <p:spPr bwMode="auto">
          <a:xfrm>
            <a:off x="5851525" y="5222875"/>
            <a:ext cx="1182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Remote</a:t>
            </a:r>
          </a:p>
        </p:txBody>
      </p:sp>
    </p:spTree>
    <p:extLst>
      <p:ext uri="{BB962C8B-B14F-4D97-AF65-F5344CB8AC3E}">
        <p14:creationId xmlns:p14="http://schemas.microsoft.com/office/powerpoint/2010/main" val="1373584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304800"/>
            <a:ext cx="7772400" cy="838200"/>
          </a:xfrm>
        </p:spPr>
        <p:txBody>
          <a:bodyPr>
            <a:normAutofit/>
          </a:bodyPr>
          <a:lstStyle/>
          <a:p>
            <a:r>
              <a:rPr lang="en-US" altLang="en-US" dirty="0"/>
              <a:t>Software</a:t>
            </a:r>
          </a:p>
        </p:txBody>
      </p:sp>
      <p:sp>
        <p:nvSpPr>
          <p:cNvPr id="69635" name="Rectangle 3"/>
          <p:cNvSpPr>
            <a:spLocks noGrp="1" noChangeArrowheads="1"/>
          </p:cNvSpPr>
          <p:nvPr>
            <p:ph type="body" idx="1"/>
          </p:nvPr>
        </p:nvSpPr>
        <p:spPr>
          <a:xfrm>
            <a:off x="381000" y="1524000"/>
            <a:ext cx="8610600" cy="4953000"/>
          </a:xfrm>
        </p:spPr>
        <p:txBody>
          <a:bodyPr/>
          <a:lstStyle/>
          <a:p>
            <a:pPr>
              <a:lnSpc>
                <a:spcPct val="120000"/>
              </a:lnSpc>
              <a:buClr>
                <a:schemeClr val="tx1"/>
              </a:buClr>
              <a:buFontTx/>
              <a:buChar char="•"/>
            </a:pPr>
            <a:r>
              <a:rPr lang="en-US" altLang="en-US" dirty="0"/>
              <a:t>Operating System (OS) - WindowsY2K/NT</a:t>
            </a:r>
          </a:p>
          <a:p>
            <a:pPr>
              <a:lnSpc>
                <a:spcPct val="120000"/>
              </a:lnSpc>
              <a:buClr>
                <a:schemeClr val="tx1"/>
              </a:buClr>
              <a:buFontTx/>
              <a:buChar char="•"/>
            </a:pPr>
            <a:r>
              <a:rPr lang="en-US" altLang="en-US" dirty="0"/>
              <a:t>Graphic software (CAD, </a:t>
            </a:r>
            <a:r>
              <a:rPr lang="en-US" altLang="en-US" dirty="0" err="1"/>
              <a:t>Microstation</a:t>
            </a:r>
            <a:r>
              <a:rPr lang="en-US" altLang="en-US" dirty="0"/>
              <a:t>)</a:t>
            </a:r>
          </a:p>
          <a:p>
            <a:pPr>
              <a:lnSpc>
                <a:spcPct val="120000"/>
              </a:lnSpc>
              <a:buClr>
                <a:schemeClr val="tx1"/>
              </a:buClr>
              <a:buFontTx/>
              <a:buChar char="•"/>
            </a:pPr>
            <a:r>
              <a:rPr lang="en-US" altLang="en-US" dirty="0"/>
              <a:t>Database software (</a:t>
            </a:r>
            <a:r>
              <a:rPr lang="en-US" altLang="en-US" dirty="0" err="1"/>
              <a:t>dBASE</a:t>
            </a:r>
            <a:r>
              <a:rPr lang="en-US" altLang="en-US" dirty="0"/>
              <a:t>, Oracle)</a:t>
            </a:r>
          </a:p>
          <a:p>
            <a:pPr>
              <a:lnSpc>
                <a:spcPct val="120000"/>
              </a:lnSpc>
              <a:buClr>
                <a:schemeClr val="tx1"/>
              </a:buClr>
              <a:buFontTx/>
              <a:buChar char="•"/>
            </a:pPr>
            <a:r>
              <a:rPr lang="en-US" altLang="en-US" dirty="0"/>
              <a:t>Statistical packages (SPSS, SAS, Minitab)</a:t>
            </a:r>
          </a:p>
          <a:p>
            <a:pPr>
              <a:lnSpc>
                <a:spcPct val="120000"/>
              </a:lnSpc>
              <a:buClr>
                <a:schemeClr val="tx1"/>
              </a:buClr>
              <a:buFontTx/>
              <a:buChar char="•"/>
            </a:pPr>
            <a:r>
              <a:rPr lang="en-US" altLang="en-US" dirty="0"/>
              <a:t>Word processing (</a:t>
            </a:r>
            <a:r>
              <a:rPr lang="en-US" altLang="en-US" dirty="0" err="1"/>
              <a:t>Ms</a:t>
            </a:r>
            <a:r>
              <a:rPr lang="en-US" altLang="en-US" dirty="0"/>
              <a:t> Word, Word Perfect)</a:t>
            </a:r>
          </a:p>
          <a:p>
            <a:pPr>
              <a:lnSpc>
                <a:spcPct val="120000"/>
              </a:lnSpc>
              <a:buClr>
                <a:schemeClr val="tx1"/>
              </a:buClr>
              <a:buFontTx/>
              <a:buChar char="•"/>
            </a:pPr>
            <a:r>
              <a:rPr lang="en-US" altLang="en-US" dirty="0"/>
              <a:t>Image processing (IDRISI, ER Mapper)</a:t>
            </a:r>
          </a:p>
          <a:p>
            <a:pPr>
              <a:lnSpc>
                <a:spcPct val="120000"/>
              </a:lnSpc>
              <a:buClr>
                <a:schemeClr val="tx1"/>
              </a:buClr>
              <a:buFontTx/>
              <a:buChar char="•"/>
            </a:pPr>
            <a:r>
              <a:rPr lang="en-US" altLang="en-US" dirty="0"/>
              <a:t>GIS systems (Arc/Info, ArcView, MapInfo)</a:t>
            </a:r>
          </a:p>
          <a:p>
            <a:pPr>
              <a:lnSpc>
                <a:spcPct val="120000"/>
              </a:lnSpc>
              <a:buClr>
                <a:schemeClr val="tx1"/>
              </a:buClr>
              <a:buFontTx/>
              <a:buChar char="•"/>
            </a:pPr>
            <a:r>
              <a:rPr lang="en-US" altLang="en-US" dirty="0"/>
              <a:t>Presentation (</a:t>
            </a:r>
            <a:r>
              <a:rPr lang="en-US" altLang="en-US" dirty="0" err="1"/>
              <a:t>Ms</a:t>
            </a:r>
            <a:r>
              <a:rPr lang="en-US" altLang="en-US" dirty="0"/>
              <a:t> PowerPoint, Coral Draw)</a:t>
            </a:r>
          </a:p>
        </p:txBody>
      </p:sp>
    </p:spTree>
    <p:extLst>
      <p:ext uri="{BB962C8B-B14F-4D97-AF65-F5344CB8AC3E}">
        <p14:creationId xmlns:p14="http://schemas.microsoft.com/office/powerpoint/2010/main" val="1814402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0" y="228600"/>
            <a:ext cx="7772400" cy="762000"/>
          </a:xfrm>
        </p:spPr>
        <p:txBody>
          <a:bodyPr>
            <a:normAutofit/>
          </a:bodyPr>
          <a:lstStyle/>
          <a:p>
            <a:r>
              <a:rPr lang="en-US" altLang="en-US" dirty="0"/>
              <a:t>Software integration</a:t>
            </a:r>
          </a:p>
        </p:txBody>
      </p:sp>
      <p:graphicFrame>
        <p:nvGraphicFramePr>
          <p:cNvPr id="70659" name="Object 3"/>
          <p:cNvGraphicFramePr>
            <a:graphicFrameLocks/>
          </p:cNvGraphicFramePr>
          <p:nvPr>
            <p:extLst>
              <p:ext uri="{D42A27DB-BD31-4B8C-83A1-F6EECF244321}">
                <p14:modId xmlns:p14="http://schemas.microsoft.com/office/powerpoint/2010/main" val="2836901012"/>
              </p:ext>
            </p:extLst>
          </p:nvPr>
        </p:nvGraphicFramePr>
        <p:xfrm>
          <a:off x="405245" y="1524000"/>
          <a:ext cx="8281555" cy="5030788"/>
        </p:xfrm>
        <a:graphic>
          <a:graphicData uri="http://schemas.openxmlformats.org/presentationml/2006/ole">
            <mc:AlternateContent xmlns:mc="http://schemas.openxmlformats.org/markup-compatibility/2006">
              <mc:Choice xmlns:v="urn:schemas-microsoft-com:vml" Requires="v">
                <p:oleObj spid="_x0000_s54319" name="Document" r:id="rId4" imgW="4005000" imgH="1998360" progId="Word.Document.6">
                  <p:embed/>
                </p:oleObj>
              </mc:Choice>
              <mc:Fallback>
                <p:oleObj name="Document" r:id="rId4" imgW="4005000" imgH="1998360" progId="Word.Document.6">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245" y="1524000"/>
                        <a:ext cx="8281555" cy="5030788"/>
                      </a:xfrm>
                      <a:prstGeom prst="rect">
                        <a:avLst/>
                      </a:prstGeom>
                      <a:noFill/>
                      <a:ln>
                        <a:noFill/>
                      </a:ln>
                      <a:effectLst/>
                    </p:spPr>
                  </p:pic>
                </p:oleObj>
              </mc:Fallback>
            </mc:AlternateContent>
          </a:graphicData>
        </a:graphic>
      </p:graphicFrame>
      <p:sp>
        <p:nvSpPr>
          <p:cNvPr id="70660" name="Text Box 4"/>
          <p:cNvSpPr txBox="1">
            <a:spLocks noChangeArrowheads="1"/>
          </p:cNvSpPr>
          <p:nvPr/>
        </p:nvSpPr>
        <p:spPr bwMode="auto">
          <a:xfrm>
            <a:off x="7731125" y="3352800"/>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ODE</a:t>
            </a:r>
          </a:p>
        </p:txBody>
      </p:sp>
    </p:spTree>
    <p:extLst>
      <p:ext uri="{BB962C8B-B14F-4D97-AF65-F5344CB8AC3E}">
        <p14:creationId xmlns:p14="http://schemas.microsoft.com/office/powerpoint/2010/main" val="204947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457200"/>
            <a:ext cx="7772400" cy="685800"/>
          </a:xfrm>
        </p:spPr>
        <p:txBody>
          <a:bodyPr>
            <a:normAutofit/>
          </a:bodyPr>
          <a:lstStyle/>
          <a:p>
            <a:r>
              <a:rPr lang="en-US" altLang="en-US" dirty="0"/>
              <a:t>Selection of a GIS system</a:t>
            </a:r>
          </a:p>
        </p:txBody>
      </p:sp>
      <p:sp>
        <p:nvSpPr>
          <p:cNvPr id="71683" name="Rectangle 3"/>
          <p:cNvSpPr>
            <a:spLocks noGrp="1" noChangeArrowheads="1"/>
          </p:cNvSpPr>
          <p:nvPr>
            <p:ph type="body" idx="1"/>
          </p:nvPr>
        </p:nvSpPr>
        <p:spPr>
          <a:xfrm>
            <a:off x="381000" y="1600200"/>
            <a:ext cx="8458200" cy="4800600"/>
          </a:xfrm>
        </p:spPr>
        <p:txBody>
          <a:bodyPr/>
          <a:lstStyle/>
          <a:p>
            <a:pPr>
              <a:lnSpc>
                <a:spcPct val="90000"/>
              </a:lnSpc>
              <a:buClr>
                <a:schemeClr val="tx1"/>
              </a:buClr>
              <a:buFontTx/>
              <a:buChar char="•"/>
            </a:pPr>
            <a:r>
              <a:rPr lang="en-US" altLang="en-US" dirty="0"/>
              <a:t>Selection of a GIS systems depends on many factors e.g. the budget, purpose, and functions of the </a:t>
            </a:r>
            <a:r>
              <a:rPr lang="en-US" altLang="en-US" dirty="0" smtClean="0"/>
              <a:t>system</a:t>
            </a:r>
          </a:p>
          <a:p>
            <a:pPr>
              <a:lnSpc>
                <a:spcPct val="90000"/>
              </a:lnSpc>
              <a:buClr>
                <a:schemeClr val="tx1"/>
              </a:buClr>
              <a:buFontTx/>
              <a:buChar char="•"/>
            </a:pPr>
            <a:endParaRPr lang="en-US" altLang="en-US" dirty="0"/>
          </a:p>
          <a:p>
            <a:pPr>
              <a:lnSpc>
                <a:spcPct val="90000"/>
              </a:lnSpc>
              <a:buClr>
                <a:schemeClr val="tx1"/>
              </a:buClr>
              <a:buFontTx/>
              <a:buChar char="•"/>
            </a:pPr>
            <a:r>
              <a:rPr lang="en-US" altLang="en-US" dirty="0"/>
              <a:t>For small companies and educational institutions, low cost systems are suitable e.g. ArcView and </a:t>
            </a:r>
            <a:r>
              <a:rPr lang="en-US" altLang="en-US" dirty="0" smtClean="0"/>
              <a:t>IDRISI</a:t>
            </a:r>
          </a:p>
          <a:p>
            <a:pPr>
              <a:lnSpc>
                <a:spcPct val="90000"/>
              </a:lnSpc>
              <a:buClr>
                <a:schemeClr val="tx1"/>
              </a:buClr>
              <a:buFontTx/>
              <a:buChar char="•"/>
            </a:pPr>
            <a:endParaRPr lang="en-US" altLang="en-US" dirty="0"/>
          </a:p>
          <a:p>
            <a:pPr>
              <a:lnSpc>
                <a:spcPct val="90000"/>
              </a:lnSpc>
              <a:buClr>
                <a:schemeClr val="tx1"/>
              </a:buClr>
              <a:buFontTx/>
              <a:buChar char="•"/>
            </a:pPr>
            <a:r>
              <a:rPr lang="en-US" altLang="en-US" dirty="0"/>
              <a:t>For big companies a GIS system that provides multi-functions is necessary this may be at a high cost e.g. Arc/Info NT 8.0</a:t>
            </a:r>
          </a:p>
        </p:txBody>
      </p:sp>
    </p:spTree>
    <p:extLst>
      <p:ext uri="{BB962C8B-B14F-4D97-AF65-F5344CB8AC3E}">
        <p14:creationId xmlns:p14="http://schemas.microsoft.com/office/powerpoint/2010/main" val="2144872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81000" y="381000"/>
            <a:ext cx="7772400" cy="762000"/>
          </a:xfrm>
        </p:spPr>
        <p:txBody>
          <a:bodyPr>
            <a:normAutofit/>
          </a:bodyPr>
          <a:lstStyle/>
          <a:p>
            <a:r>
              <a:rPr lang="en-US" altLang="en-US" dirty="0"/>
              <a:t>Information</a:t>
            </a:r>
          </a:p>
        </p:txBody>
      </p:sp>
      <p:sp>
        <p:nvSpPr>
          <p:cNvPr id="72707" name="Rectangle 3"/>
          <p:cNvSpPr>
            <a:spLocks noGrp="1" noChangeArrowheads="1"/>
          </p:cNvSpPr>
          <p:nvPr>
            <p:ph type="body" idx="1"/>
          </p:nvPr>
        </p:nvSpPr>
        <p:spPr>
          <a:xfrm>
            <a:off x="381000" y="1600200"/>
            <a:ext cx="8458200" cy="4876800"/>
          </a:xfrm>
        </p:spPr>
        <p:txBody>
          <a:bodyPr>
            <a:noAutofit/>
          </a:bodyPr>
          <a:lstStyle/>
          <a:p>
            <a:pPr>
              <a:lnSpc>
                <a:spcPct val="90000"/>
              </a:lnSpc>
              <a:buClr>
                <a:schemeClr val="tx1"/>
              </a:buClr>
              <a:buFontTx/>
              <a:buChar char="•"/>
            </a:pPr>
            <a:r>
              <a:rPr lang="en-US" altLang="en-US" dirty="0"/>
              <a:t>There are two basic types of map information in a GIS: </a:t>
            </a:r>
            <a:r>
              <a:rPr lang="en-US" altLang="en-US" dirty="0">
                <a:solidFill>
                  <a:srgbClr val="C00000"/>
                </a:solidFill>
              </a:rPr>
              <a:t>Spatial</a:t>
            </a:r>
            <a:r>
              <a:rPr lang="en-US" altLang="en-US" dirty="0"/>
              <a:t> and </a:t>
            </a:r>
            <a:r>
              <a:rPr lang="en-US" altLang="en-US" dirty="0" err="1">
                <a:solidFill>
                  <a:srgbClr val="C00000"/>
                </a:solidFill>
              </a:rPr>
              <a:t>Aspatial</a:t>
            </a:r>
            <a:r>
              <a:rPr lang="en-US" altLang="en-US" dirty="0"/>
              <a:t> (DESCRIPITIVE-attribute)</a:t>
            </a:r>
          </a:p>
          <a:p>
            <a:pPr>
              <a:lnSpc>
                <a:spcPct val="90000"/>
              </a:lnSpc>
              <a:buClr>
                <a:schemeClr val="tx1"/>
              </a:buClr>
              <a:buFontTx/>
              <a:buChar char="•"/>
            </a:pPr>
            <a:endParaRPr lang="en-US" altLang="en-US" dirty="0"/>
          </a:p>
          <a:p>
            <a:pPr>
              <a:lnSpc>
                <a:spcPct val="90000"/>
              </a:lnSpc>
              <a:buClr>
                <a:schemeClr val="tx1"/>
              </a:buClr>
              <a:buFontTx/>
              <a:buChar char="•"/>
            </a:pPr>
            <a:r>
              <a:rPr lang="en-US" altLang="en-US" dirty="0">
                <a:solidFill>
                  <a:srgbClr val="C00000"/>
                </a:solidFill>
              </a:rPr>
              <a:t>Spatial</a:t>
            </a:r>
            <a:r>
              <a:rPr lang="en-US" altLang="en-US" dirty="0"/>
              <a:t> refers to geographic features that are represented as POINTS, LINES, and POLYGONS</a:t>
            </a:r>
          </a:p>
          <a:p>
            <a:pPr>
              <a:lnSpc>
                <a:spcPct val="90000"/>
              </a:lnSpc>
              <a:buClr>
                <a:schemeClr val="tx1"/>
              </a:buClr>
              <a:buFontTx/>
              <a:buChar char="•"/>
            </a:pPr>
            <a:endParaRPr lang="en-US" altLang="en-US" dirty="0"/>
          </a:p>
          <a:p>
            <a:pPr>
              <a:lnSpc>
                <a:spcPct val="90000"/>
              </a:lnSpc>
              <a:buClr>
                <a:schemeClr val="tx1"/>
              </a:buClr>
              <a:buFontTx/>
              <a:buChar char="•"/>
            </a:pPr>
            <a:r>
              <a:rPr lang="en-US" altLang="en-US" dirty="0" err="1">
                <a:solidFill>
                  <a:srgbClr val="C00000"/>
                </a:solidFill>
              </a:rPr>
              <a:t>Aspatial</a:t>
            </a:r>
            <a:r>
              <a:rPr lang="en-US" altLang="en-US" dirty="0"/>
              <a:t> or Descriptive refers to TABULAR DATA which records characteristics of the geographic features</a:t>
            </a:r>
          </a:p>
        </p:txBody>
      </p:sp>
    </p:spTree>
    <p:extLst>
      <p:ext uri="{BB962C8B-B14F-4D97-AF65-F5344CB8AC3E}">
        <p14:creationId xmlns:p14="http://schemas.microsoft.com/office/powerpoint/2010/main" val="1218621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762000" y="304800"/>
            <a:ext cx="7772400" cy="533400"/>
          </a:xfrm>
        </p:spPr>
        <p:txBody>
          <a:bodyPr>
            <a:normAutofit fontScale="90000"/>
          </a:bodyPr>
          <a:lstStyle/>
          <a:p>
            <a:pPr algn="ctr"/>
            <a:r>
              <a:rPr lang="en-US" altLang="en-US" sz="4000" b="1" dirty="0">
                <a:solidFill>
                  <a:schemeClr val="tx1">
                    <a:lumMod val="95000"/>
                    <a:lumOff val="5000"/>
                  </a:schemeClr>
                </a:solidFill>
              </a:rPr>
              <a:t>Data</a:t>
            </a:r>
          </a:p>
        </p:txBody>
      </p:sp>
      <p:pic>
        <p:nvPicPr>
          <p:cNvPr id="135171" name="Picture 3" descr="abu_dhabi"/>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228600" y="1143000"/>
            <a:ext cx="3048000"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5172" name="Picture 4"/>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3352800" y="1143000"/>
            <a:ext cx="3276600" cy="2776538"/>
          </a:xfrm>
          <a:noFill/>
          <a:ln/>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3" name="Picture 5" descr="lawreco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1828800"/>
            <a:ext cx="2209800" cy="1668463"/>
          </a:xfrm>
          <a:prstGeom prst="rect">
            <a:avLst/>
          </a:prstGeom>
          <a:noFill/>
          <a:ln w="3810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35174" name="Picture 6" descr="surv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114800"/>
            <a:ext cx="2971800" cy="1971675"/>
          </a:xfrm>
          <a:prstGeom prst="rect">
            <a:avLst/>
          </a:prstGeom>
          <a:noFill/>
          <a:ln w="3810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35175" name="Picture 7" descr="DSCN03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3781425"/>
            <a:ext cx="2286000" cy="1885950"/>
          </a:xfrm>
          <a:prstGeom prst="rect">
            <a:avLst/>
          </a:prstGeom>
          <a:noFill/>
          <a:ln w="3810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135176" name="Text Box 8"/>
          <p:cNvSpPr txBox="1">
            <a:spLocks noChangeArrowheads="1"/>
          </p:cNvSpPr>
          <p:nvPr/>
        </p:nvSpPr>
        <p:spPr bwMode="auto">
          <a:xfrm>
            <a:off x="1295400" y="4343400"/>
            <a:ext cx="930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en-US" sz="3200">
                <a:solidFill>
                  <a:srgbClr val="0000FF"/>
                </a:solidFill>
                <a:latin typeface="Times New Roman" panose="02020603050405020304" pitchFamily="18" charset="0"/>
                <a:cs typeface="Times New Roman" panose="02020603050405020304" pitchFamily="18" charset="0"/>
              </a:rPr>
              <a:t>Map</a:t>
            </a:r>
          </a:p>
        </p:txBody>
      </p:sp>
      <p:sp>
        <p:nvSpPr>
          <p:cNvPr id="135177" name="Text Box 9"/>
          <p:cNvSpPr txBox="1">
            <a:spLocks noChangeArrowheads="1"/>
          </p:cNvSpPr>
          <p:nvPr/>
        </p:nvSpPr>
        <p:spPr bwMode="auto">
          <a:xfrm>
            <a:off x="304800" y="685800"/>
            <a:ext cx="2405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en-US" sz="2800" b="1" dirty="0">
                <a:solidFill>
                  <a:srgbClr val="0000FF"/>
                </a:solidFill>
                <a:latin typeface="Times New Roman" panose="02020603050405020304" pitchFamily="18" charset="0"/>
                <a:cs typeface="Times New Roman" panose="02020603050405020304" pitchFamily="18" charset="0"/>
              </a:rPr>
              <a:t>Satellite image</a:t>
            </a:r>
          </a:p>
        </p:txBody>
      </p:sp>
      <p:sp>
        <p:nvSpPr>
          <p:cNvPr id="135178" name="Text Box 10"/>
          <p:cNvSpPr txBox="1">
            <a:spLocks noChangeArrowheads="1"/>
          </p:cNvSpPr>
          <p:nvPr/>
        </p:nvSpPr>
        <p:spPr bwMode="auto">
          <a:xfrm>
            <a:off x="7383462" y="362744"/>
            <a:ext cx="1608138"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en-US" sz="2800" b="1" dirty="0">
                <a:solidFill>
                  <a:srgbClr val="0000FF"/>
                </a:solidFill>
                <a:latin typeface="Times New Roman" panose="02020603050405020304" pitchFamily="18" charset="0"/>
                <a:cs typeface="Times New Roman" panose="02020603050405020304" pitchFamily="18" charset="0"/>
              </a:rPr>
              <a:t>Alpha</a:t>
            </a:r>
          </a:p>
          <a:p>
            <a:r>
              <a:rPr kumimoji="0" lang="en-US" altLang="en-US" sz="2800" b="1" dirty="0">
                <a:solidFill>
                  <a:srgbClr val="0000FF"/>
                </a:solidFill>
                <a:latin typeface="Times New Roman" panose="02020603050405020304" pitchFamily="18" charset="0"/>
                <a:cs typeface="Times New Roman" panose="02020603050405020304" pitchFamily="18" charset="0"/>
              </a:rPr>
              <a:t>numeric</a:t>
            </a:r>
            <a:endParaRPr kumimoji="0" lang="ar-AE" altLang="en-US" sz="2800" b="1" dirty="0">
              <a:solidFill>
                <a:srgbClr val="0000FF"/>
              </a:solidFill>
              <a:latin typeface="Times New Roman" panose="02020603050405020304" pitchFamily="18" charset="0"/>
              <a:cs typeface="Times New Roman" panose="02020603050405020304" pitchFamily="18" charset="0"/>
            </a:endParaRPr>
          </a:p>
          <a:p>
            <a:r>
              <a:rPr kumimoji="0" lang="en-US" altLang="en-US" sz="2800" b="1" dirty="0">
                <a:solidFill>
                  <a:srgbClr val="0000FF"/>
                </a:solidFill>
                <a:latin typeface="Times New Roman" panose="02020603050405020304" pitchFamily="18" charset="0"/>
                <a:cs typeface="Times New Roman" panose="02020603050405020304" pitchFamily="18" charset="0"/>
              </a:rPr>
              <a:t>Attribute</a:t>
            </a:r>
          </a:p>
        </p:txBody>
      </p:sp>
      <p:pic>
        <p:nvPicPr>
          <p:cNvPr id="135179" name="Hili[1].asf">
            <a:hlinkClick r:id="" action="ppaction://media"/>
          </p:cNvPr>
          <p:cNvPicPr>
            <a:picLocks noGrp="1" noRot="1" noChangeAspect="1" noChangeArrowheads="1"/>
          </p:cNvPicPr>
          <p:nvPr>
            <p:ph sz="quarter" idx="3"/>
            <a:videoFile r:link="rId1"/>
          </p:nvPr>
        </p:nvPicPr>
        <p:blipFill>
          <a:blip r:embed="rId9">
            <a:extLst>
              <a:ext uri="{28A0092B-C50C-407E-A947-70E740481C1C}">
                <a14:useLocalDpi xmlns:a14="http://schemas.microsoft.com/office/drawing/2010/main" val="0"/>
              </a:ext>
            </a:extLst>
          </a:blip>
          <a:srcRect/>
          <a:stretch>
            <a:fillRect/>
          </a:stretch>
        </p:blipFill>
        <p:spPr>
          <a:xfrm>
            <a:off x="3429000" y="4038600"/>
            <a:ext cx="3048000" cy="21193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5180" name="Text Box 12"/>
          <p:cNvSpPr txBox="1">
            <a:spLocks noChangeArrowheads="1"/>
          </p:cNvSpPr>
          <p:nvPr/>
        </p:nvSpPr>
        <p:spPr bwMode="auto">
          <a:xfrm>
            <a:off x="4114800" y="6216650"/>
            <a:ext cx="11635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en-US" sz="3200" dirty="0">
                <a:solidFill>
                  <a:srgbClr val="0000FF"/>
                </a:solidFill>
                <a:latin typeface="Times New Roman" panose="02020603050405020304" pitchFamily="18" charset="0"/>
                <a:cs typeface="Times New Roman" panose="02020603050405020304" pitchFamily="18" charset="0"/>
              </a:rPr>
              <a:t>Video</a:t>
            </a:r>
          </a:p>
        </p:txBody>
      </p:sp>
      <p:sp>
        <p:nvSpPr>
          <p:cNvPr id="135181" name="Text Box 13"/>
          <p:cNvSpPr txBox="1">
            <a:spLocks noChangeArrowheads="1"/>
          </p:cNvSpPr>
          <p:nvPr/>
        </p:nvSpPr>
        <p:spPr bwMode="auto">
          <a:xfrm>
            <a:off x="7924800" y="5562600"/>
            <a:ext cx="11985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en-US" sz="3200" b="1">
                <a:solidFill>
                  <a:srgbClr val="0000FF"/>
                </a:solidFill>
                <a:latin typeface="Times New Roman" panose="02020603050405020304" pitchFamily="18" charset="0"/>
                <a:cs typeface="Times New Roman" panose="02020603050405020304" pitchFamily="18" charset="0"/>
              </a:rPr>
              <a:t>Photo</a:t>
            </a:r>
          </a:p>
        </p:txBody>
      </p:sp>
    </p:spTree>
    <p:extLst>
      <p:ext uri="{BB962C8B-B14F-4D97-AF65-F5344CB8AC3E}">
        <p14:creationId xmlns:p14="http://schemas.microsoft.com/office/powerpoint/2010/main" val="2570021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351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135179"/>
                </p:tgtEl>
              </p:cMediaNode>
            </p:video>
            <p:seq concurrent="1" nextAc="seek">
              <p:cTn id="8" restart="whenNotActive" fill="hold" evtFilter="cancelBubble" nodeType="interactiveSeq">
                <p:stCondLst>
                  <p:cond evt="onClick" delay="0">
                    <p:tgtEl>
                      <p:spTgt spid="13517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35179"/>
                                        </p:tgtEl>
                                      </p:cBhvr>
                                    </p:cmd>
                                  </p:childTnLst>
                                </p:cTn>
                              </p:par>
                            </p:childTnLst>
                          </p:cTn>
                        </p:par>
                      </p:childTnLst>
                    </p:cTn>
                  </p:par>
                </p:childTnLst>
              </p:cTn>
              <p:nextCondLst>
                <p:cond evt="onClick" delay="0">
                  <p:tgtEl>
                    <p:spTgt spid="13517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Grp="1" noChangeArrowheads="1"/>
          </p:cNvSpPr>
          <p:nvPr>
            <p:ph type="title"/>
          </p:nvPr>
        </p:nvSpPr>
        <p:spPr>
          <a:xfrm>
            <a:off x="609600" y="228600"/>
            <a:ext cx="7772400" cy="914400"/>
          </a:xfrm>
        </p:spPr>
        <p:txBody>
          <a:bodyPr>
            <a:normAutofit/>
          </a:bodyPr>
          <a:lstStyle/>
          <a:p>
            <a:r>
              <a:rPr lang="en-US" altLang="en-US" sz="3300" dirty="0"/>
              <a:t>Course </a:t>
            </a:r>
            <a:r>
              <a:rPr lang="en-US" altLang="en-US" sz="3300" dirty="0" smtClean="0"/>
              <a:t>overview</a:t>
            </a:r>
            <a:endParaRPr lang="en-GB" altLang="en-US" sz="3200" dirty="0"/>
          </a:p>
        </p:txBody>
      </p:sp>
      <p:sp>
        <p:nvSpPr>
          <p:cNvPr id="120835" name="Rectangle 1027"/>
          <p:cNvSpPr>
            <a:spLocks noGrp="1" noChangeArrowheads="1"/>
          </p:cNvSpPr>
          <p:nvPr>
            <p:ph type="body" idx="1"/>
          </p:nvPr>
        </p:nvSpPr>
        <p:spPr>
          <a:xfrm>
            <a:off x="457200" y="1600200"/>
            <a:ext cx="8382000" cy="4572000"/>
          </a:xfrm>
        </p:spPr>
        <p:txBody>
          <a:bodyPr/>
          <a:lstStyle/>
          <a:p>
            <a:pPr>
              <a:buFontTx/>
              <a:buChar char="•"/>
            </a:pPr>
            <a:r>
              <a:rPr lang="en-GB" altLang="en-US" dirty="0"/>
              <a:t>The objective of this course is to </a:t>
            </a:r>
            <a:r>
              <a:rPr lang="en-GB" altLang="en-US" dirty="0" smtClean="0"/>
              <a:t>introduce students </a:t>
            </a:r>
            <a:r>
              <a:rPr lang="en-GB" altLang="en-US" dirty="0"/>
              <a:t>to</a:t>
            </a:r>
            <a:r>
              <a:rPr lang="en-GB" altLang="en-US" dirty="0" smtClean="0"/>
              <a:t>:</a:t>
            </a:r>
          </a:p>
          <a:p>
            <a:pPr>
              <a:buFontTx/>
              <a:buChar char="•"/>
            </a:pPr>
            <a:endParaRPr lang="en-GB" altLang="en-US" dirty="0"/>
          </a:p>
          <a:p>
            <a:pPr lvl="1"/>
            <a:r>
              <a:rPr lang="en-GB" altLang="en-US" b="1" dirty="0">
                <a:latin typeface="Times New Roman" panose="02020603050405020304" pitchFamily="18" charset="0"/>
                <a:cs typeface="Times New Roman" panose="02020603050405020304" pitchFamily="18" charset="0"/>
              </a:rPr>
              <a:t>The principles of </a:t>
            </a:r>
            <a:r>
              <a:rPr lang="en-US" altLang="en-US" b="1" dirty="0">
                <a:latin typeface="Times New Roman" panose="02020603050405020304" pitchFamily="18" charset="0"/>
                <a:cs typeface="Times New Roman" panose="02020603050405020304" pitchFamily="18" charset="0"/>
              </a:rPr>
              <a:t>GIS</a:t>
            </a:r>
          </a:p>
          <a:p>
            <a:pPr lvl="1"/>
            <a:r>
              <a:rPr lang="en-GB" altLang="en-US" b="1" dirty="0">
                <a:latin typeface="Times New Roman" panose="02020603050405020304" pitchFamily="18" charset="0"/>
                <a:cs typeface="Times New Roman" panose="02020603050405020304" pitchFamily="18" charset="0"/>
              </a:rPr>
              <a:t>The principles of Database </a:t>
            </a:r>
          </a:p>
          <a:p>
            <a:pPr lvl="1"/>
            <a:r>
              <a:rPr lang="en-GB" altLang="en-US" b="1" dirty="0">
                <a:latin typeface="Times New Roman" panose="02020603050405020304" pitchFamily="18" charset="0"/>
                <a:cs typeface="Times New Roman" panose="02020603050405020304" pitchFamily="18" charset="0"/>
              </a:rPr>
              <a:t>Environmental Applications of </a:t>
            </a:r>
            <a:r>
              <a:rPr lang="en-US" altLang="en-US" b="1" dirty="0">
                <a:latin typeface="Times New Roman" panose="02020603050405020304" pitchFamily="18" charset="0"/>
                <a:cs typeface="Times New Roman" panose="02020603050405020304" pitchFamily="18" charset="0"/>
              </a:rPr>
              <a:t>GIS</a:t>
            </a:r>
          </a:p>
          <a:p>
            <a:pPr lvl="1"/>
            <a:r>
              <a:rPr lang="en-US" altLang="en-US" b="1" dirty="0">
                <a:latin typeface="Times New Roman" panose="02020603050405020304" pitchFamily="18" charset="0"/>
                <a:cs typeface="Times New Roman" panose="02020603050405020304" pitchFamily="18" charset="0"/>
              </a:rPr>
              <a:t>By the end of the course the student must master ArcGIS</a:t>
            </a:r>
            <a:endParaRPr lang="en-GB"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728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52400" y="352569"/>
            <a:ext cx="7086600" cy="762000"/>
          </a:xfrm>
        </p:spPr>
        <p:txBody>
          <a:bodyPr>
            <a:noAutofit/>
          </a:bodyPr>
          <a:lstStyle/>
          <a:p>
            <a:r>
              <a:rPr lang="nl-NL" altLang="en-US" sz="2400" dirty="0"/>
              <a:t>GIS can integrate various Data Maps, table, video, photo, etc.</a:t>
            </a:r>
          </a:p>
        </p:txBody>
      </p:sp>
      <p:sp>
        <p:nvSpPr>
          <p:cNvPr id="129027" name="Rectangle 3"/>
          <p:cNvSpPr>
            <a:spLocks noGrp="1" noChangeArrowheads="1"/>
          </p:cNvSpPr>
          <p:nvPr>
            <p:ph type="body" idx="1"/>
          </p:nvPr>
        </p:nvSpPr>
        <p:spPr/>
        <p:txBody>
          <a:bodyPr/>
          <a:lstStyle/>
          <a:p>
            <a:pPr>
              <a:buFont typeface="Monotype Sorts" pitchFamily="2" charset="2"/>
              <a:buNone/>
            </a:pPr>
            <a:r>
              <a:rPr lang="nl-NL" altLang="en-US"/>
              <a:t>       </a:t>
            </a:r>
          </a:p>
        </p:txBody>
      </p:sp>
      <p:pic>
        <p:nvPicPr>
          <p:cNvPr id="129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676400"/>
            <a:ext cx="57150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9029" name="Object 5"/>
          <p:cNvGraphicFramePr>
            <a:graphicFrameLocks noChangeAspect="1"/>
          </p:cNvGraphicFramePr>
          <p:nvPr>
            <p:extLst>
              <p:ext uri="{D42A27DB-BD31-4B8C-83A1-F6EECF244321}">
                <p14:modId xmlns:p14="http://schemas.microsoft.com/office/powerpoint/2010/main" val="296294318"/>
              </p:ext>
            </p:extLst>
          </p:nvPr>
        </p:nvGraphicFramePr>
        <p:xfrm>
          <a:off x="304800" y="1828800"/>
          <a:ext cx="5867400" cy="4664075"/>
        </p:xfrm>
        <a:graphic>
          <a:graphicData uri="http://schemas.openxmlformats.org/presentationml/2006/ole">
            <mc:AlternateContent xmlns:mc="http://schemas.openxmlformats.org/markup-compatibility/2006">
              <mc:Choice xmlns:v="urn:schemas-microsoft-com:vml" Requires="v">
                <p:oleObj spid="_x0000_s46127" name="Clip" r:id="rId5" imgW="5523810" imgH="4390476" progId="MS_ClipArt_Gallery.2">
                  <p:embed/>
                </p:oleObj>
              </mc:Choice>
              <mc:Fallback>
                <p:oleObj name="Clip" r:id="rId5" imgW="5523810" imgH="4390476"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828800"/>
                        <a:ext cx="5867400" cy="466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24833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Remote Sensing</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1" y="1600200"/>
            <a:ext cx="8153400" cy="4800600"/>
          </a:xfrm>
        </p:spPr>
      </p:pic>
    </p:spTree>
    <p:extLst>
      <p:ext uri="{BB962C8B-B14F-4D97-AF65-F5344CB8AC3E}">
        <p14:creationId xmlns:p14="http://schemas.microsoft.com/office/powerpoint/2010/main" val="2538920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533400" y="228600"/>
            <a:ext cx="3962400" cy="808038"/>
          </a:xfrm>
        </p:spPr>
        <p:txBody>
          <a:bodyPr>
            <a:noAutofit/>
          </a:bodyPr>
          <a:lstStyle/>
          <a:p>
            <a:r>
              <a:rPr lang="en-GB" altLang="en-US" dirty="0"/>
              <a:t>What is GPS?</a:t>
            </a:r>
          </a:p>
        </p:txBody>
      </p:sp>
      <p:sp>
        <p:nvSpPr>
          <p:cNvPr id="134147" name="Text Box 3"/>
          <p:cNvSpPr txBox="1">
            <a:spLocks noChangeArrowheads="1"/>
          </p:cNvSpPr>
          <p:nvPr/>
        </p:nvSpPr>
        <p:spPr bwMode="auto">
          <a:xfrm>
            <a:off x="457200" y="1828800"/>
            <a:ext cx="31035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chemeClr val="tx1"/>
              </a:buClr>
              <a:buFont typeface="Wingdings" panose="05000000000000000000" pitchFamily="2" charset="2"/>
              <a:buChar char="Ø"/>
            </a:pPr>
            <a:r>
              <a:rPr kumimoji="0" lang="en-GB" altLang="en-US" sz="3200" dirty="0">
                <a:latin typeface="Times New Roman" panose="02020603050405020304" pitchFamily="18" charset="0"/>
              </a:rPr>
              <a:t> Space Segment</a:t>
            </a:r>
          </a:p>
          <a:p>
            <a:endParaRPr kumimoji="0" lang="en-US" altLang="en-US" sz="3200" dirty="0">
              <a:latin typeface="Times New Roman" panose="02020603050405020304" pitchFamily="18" charset="0"/>
            </a:endParaRPr>
          </a:p>
        </p:txBody>
      </p:sp>
      <p:sp>
        <p:nvSpPr>
          <p:cNvPr id="134148" name="Text Box 4"/>
          <p:cNvSpPr txBox="1">
            <a:spLocks noChangeArrowheads="1"/>
          </p:cNvSpPr>
          <p:nvPr/>
        </p:nvSpPr>
        <p:spPr bwMode="auto">
          <a:xfrm>
            <a:off x="457200" y="2895600"/>
            <a:ext cx="3271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chemeClr val="tx1">
                  <a:lumMod val="95000"/>
                  <a:lumOff val="5000"/>
                </a:schemeClr>
              </a:buClr>
              <a:buFont typeface="Wingdings" panose="05000000000000000000" pitchFamily="2" charset="2"/>
              <a:buChar char="Ø"/>
            </a:pPr>
            <a:r>
              <a:rPr kumimoji="0" lang="en-GB" altLang="en-US" sz="3200" dirty="0">
                <a:solidFill>
                  <a:schemeClr val="tx1">
                    <a:lumMod val="95000"/>
                    <a:lumOff val="5000"/>
                  </a:schemeClr>
                </a:solidFill>
                <a:latin typeface="Times New Roman" panose="02020603050405020304" pitchFamily="18" charset="0"/>
              </a:rPr>
              <a:t>Control Segment</a:t>
            </a:r>
            <a:endParaRPr kumimoji="0" lang="en-US" altLang="en-US" sz="3200" dirty="0">
              <a:solidFill>
                <a:schemeClr val="tx1">
                  <a:lumMod val="95000"/>
                  <a:lumOff val="5000"/>
                </a:schemeClr>
              </a:solidFill>
              <a:latin typeface="Times New Roman" panose="02020603050405020304" pitchFamily="18" charset="0"/>
            </a:endParaRPr>
          </a:p>
        </p:txBody>
      </p:sp>
      <p:sp>
        <p:nvSpPr>
          <p:cNvPr id="134149" name="Text Box 5"/>
          <p:cNvSpPr txBox="1">
            <a:spLocks noChangeArrowheads="1"/>
          </p:cNvSpPr>
          <p:nvPr/>
        </p:nvSpPr>
        <p:spPr bwMode="auto">
          <a:xfrm>
            <a:off x="457200" y="4006971"/>
            <a:ext cx="29003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chemeClr val="tx1">
                  <a:lumMod val="95000"/>
                  <a:lumOff val="5000"/>
                </a:schemeClr>
              </a:buClr>
              <a:buFont typeface="Wingdings" panose="05000000000000000000" pitchFamily="2" charset="2"/>
              <a:buChar char="Ø"/>
            </a:pPr>
            <a:r>
              <a:rPr kumimoji="0" lang="en-GB" altLang="en-US" sz="3200" dirty="0">
                <a:latin typeface="Times New Roman" panose="02020603050405020304" pitchFamily="18" charset="0"/>
              </a:rPr>
              <a:t> User Segment</a:t>
            </a:r>
            <a:endParaRPr kumimoji="0" lang="en-US" altLang="en-US" sz="3200" dirty="0">
              <a:latin typeface="Times New Roman" panose="02020603050405020304" pitchFamily="18" charset="0"/>
            </a:endParaRPr>
          </a:p>
        </p:txBody>
      </p:sp>
      <p:sp>
        <p:nvSpPr>
          <p:cNvPr id="134150" name="Text Box 6"/>
          <p:cNvSpPr txBox="1">
            <a:spLocks noChangeArrowheads="1"/>
          </p:cNvSpPr>
          <p:nvPr/>
        </p:nvSpPr>
        <p:spPr bwMode="auto">
          <a:xfrm>
            <a:off x="411307" y="6145784"/>
            <a:ext cx="3602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en-US" dirty="0">
                <a:latin typeface="Times New Roman" panose="02020603050405020304" pitchFamily="18" charset="0"/>
              </a:rPr>
              <a:t>1/5/2000 the SA is removed</a:t>
            </a:r>
          </a:p>
        </p:txBody>
      </p:sp>
      <p:grpSp>
        <p:nvGrpSpPr>
          <p:cNvPr id="134151" name="Group 7"/>
          <p:cNvGrpSpPr>
            <a:grpSpLocks/>
          </p:cNvGrpSpPr>
          <p:nvPr/>
        </p:nvGrpSpPr>
        <p:grpSpPr bwMode="auto">
          <a:xfrm>
            <a:off x="3962400" y="1524000"/>
            <a:ext cx="4876800" cy="4876800"/>
            <a:chOff x="2496" y="432"/>
            <a:chExt cx="2946" cy="3600"/>
          </a:xfrm>
        </p:grpSpPr>
        <p:grpSp>
          <p:nvGrpSpPr>
            <p:cNvPr id="134152" name="Group 8"/>
            <p:cNvGrpSpPr>
              <a:grpSpLocks/>
            </p:cNvGrpSpPr>
            <p:nvPr/>
          </p:nvGrpSpPr>
          <p:grpSpPr bwMode="auto">
            <a:xfrm>
              <a:off x="2496" y="432"/>
              <a:ext cx="2946" cy="3600"/>
              <a:chOff x="2496" y="432"/>
              <a:chExt cx="2946" cy="3600"/>
            </a:xfrm>
          </p:grpSpPr>
          <p:pic>
            <p:nvPicPr>
              <p:cNvPr id="134153" name="Picture 9" descr="orb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 y="432"/>
                <a:ext cx="2946" cy="3600"/>
              </a:xfrm>
              <a:prstGeom prst="rect">
                <a:avLst/>
              </a:prstGeom>
              <a:noFill/>
              <a:extLst>
                <a:ext uri="{909E8E84-426E-40DD-AFC4-6F175D3DCCD1}">
                  <a14:hiddenFill xmlns:a14="http://schemas.microsoft.com/office/drawing/2010/main">
                    <a:solidFill>
                      <a:srgbClr val="FFFFFF"/>
                    </a:solidFill>
                  </a14:hiddenFill>
                </a:ext>
              </a:extLst>
            </p:spPr>
          </p:pic>
          <p:sp>
            <p:nvSpPr>
              <p:cNvPr id="134154" name="Text Box 10"/>
              <p:cNvSpPr txBox="1">
                <a:spLocks noChangeArrowheads="1"/>
              </p:cNvSpPr>
              <p:nvPr/>
            </p:nvSpPr>
            <p:spPr bwMode="auto">
              <a:xfrm>
                <a:off x="2544" y="3360"/>
                <a:ext cx="2880" cy="63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dirty="0">
                    <a:latin typeface="Times New Roman" panose="02020603050405020304" pitchFamily="18" charset="0"/>
                  </a:rPr>
                  <a:t>27 satellites: Altitude 20,200 Km</a:t>
                </a:r>
              </a:p>
              <a:p>
                <a:pPr>
                  <a:spcBef>
                    <a:spcPct val="50000"/>
                  </a:spcBef>
                </a:pPr>
                <a:r>
                  <a:rPr kumimoji="0" lang="en-US" altLang="en-US" dirty="0">
                    <a:latin typeface="Times New Roman" panose="02020603050405020304" pitchFamily="18" charset="0"/>
                  </a:rPr>
                  <a:t>55 degree inclination</a:t>
                </a:r>
              </a:p>
            </p:txBody>
          </p:sp>
          <p:sp>
            <p:nvSpPr>
              <p:cNvPr id="134155" name="Rectangle 11"/>
              <p:cNvSpPr>
                <a:spLocks noChangeArrowheads="1"/>
              </p:cNvSpPr>
              <p:nvPr/>
            </p:nvSpPr>
            <p:spPr bwMode="auto">
              <a:xfrm>
                <a:off x="4800" y="432"/>
                <a:ext cx="624" cy="192"/>
              </a:xfrm>
              <a:prstGeom prst="rect">
                <a:avLst/>
              </a:prstGeom>
              <a:solidFill>
                <a:schemeClr val="bg1"/>
              </a:solidFill>
              <a:ln w="12700" cap="sq">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34156" name="Picture 12" descr="earthspi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48" y="1488"/>
              <a:ext cx="672" cy="8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3334916"/>
      </p:ext>
    </p:extLst>
  </p:cSld>
  <p:clrMapOvr>
    <a:masterClrMapping/>
  </p:clrMapOvr>
  <p:transition>
    <p:pull dir="l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81000" y="1714500"/>
            <a:ext cx="4694238" cy="1143000"/>
          </a:xfrm>
        </p:spPr>
        <p:txBody>
          <a:bodyPr>
            <a:normAutofit fontScale="90000"/>
          </a:bodyPr>
          <a:lstStyle/>
          <a:p>
            <a:r>
              <a:rPr lang="en-US" altLang="en-US" dirty="0"/>
              <a:t>GPS receivers</a:t>
            </a:r>
            <a:br>
              <a:rPr lang="en-US" altLang="en-US" dirty="0"/>
            </a:br>
            <a:r>
              <a:rPr lang="en-US" altLang="en-US" sz="2800" dirty="0"/>
              <a:t>Geodetic</a:t>
            </a:r>
            <a:br>
              <a:rPr lang="en-US" altLang="en-US" sz="2800" dirty="0"/>
            </a:br>
            <a:r>
              <a:rPr lang="en-US" altLang="en-US" sz="2800" dirty="0"/>
              <a:t>Handheld</a:t>
            </a:r>
          </a:p>
        </p:txBody>
      </p:sp>
      <p:pic>
        <p:nvPicPr>
          <p:cNvPr id="138243" name="Picture 3" descr="Receiv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0"/>
            <a:ext cx="5105400" cy="3935413"/>
          </a:xfrm>
          <a:prstGeom prst="rect">
            <a:avLst/>
          </a:prstGeom>
          <a:noFill/>
          <a:extLst>
            <a:ext uri="{909E8E84-426E-40DD-AFC4-6F175D3DCCD1}">
              <a14:hiddenFill xmlns:a14="http://schemas.microsoft.com/office/drawing/2010/main">
                <a:solidFill>
                  <a:srgbClr val="FFFFFF"/>
                </a:solidFill>
              </a14:hiddenFill>
            </a:ext>
          </a:extLst>
        </p:spPr>
      </p:pic>
      <p:pic>
        <p:nvPicPr>
          <p:cNvPr id="138244" name="Picture 4" descr="constru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714500"/>
            <a:ext cx="1828800" cy="1762125"/>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138245" name="Text Box 5"/>
          <p:cNvSpPr txBox="1">
            <a:spLocks noChangeArrowheads="1"/>
          </p:cNvSpPr>
          <p:nvPr/>
        </p:nvSpPr>
        <p:spPr bwMode="auto">
          <a:xfrm>
            <a:off x="7338146" y="3581400"/>
            <a:ext cx="1457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Checking</a:t>
            </a:r>
          </a:p>
        </p:txBody>
      </p:sp>
    </p:spTree>
    <p:extLst>
      <p:ext uri="{BB962C8B-B14F-4D97-AF65-F5344CB8AC3E}">
        <p14:creationId xmlns:p14="http://schemas.microsoft.com/office/powerpoint/2010/main" val="2729063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266" name="Object 2"/>
          <p:cNvGraphicFramePr>
            <a:graphicFrameLocks noChangeAspect="1"/>
          </p:cNvGraphicFramePr>
          <p:nvPr>
            <p:extLst>
              <p:ext uri="{D42A27DB-BD31-4B8C-83A1-F6EECF244321}">
                <p14:modId xmlns:p14="http://schemas.microsoft.com/office/powerpoint/2010/main" val="2140827672"/>
              </p:ext>
            </p:extLst>
          </p:nvPr>
        </p:nvGraphicFramePr>
        <p:xfrm>
          <a:off x="1143000" y="1676400"/>
          <a:ext cx="7239000" cy="4594225"/>
        </p:xfrm>
        <a:graphic>
          <a:graphicData uri="http://schemas.openxmlformats.org/presentationml/2006/ole">
            <mc:AlternateContent xmlns:mc="http://schemas.openxmlformats.org/markup-compatibility/2006">
              <mc:Choice xmlns:v="urn:schemas-microsoft-com:vml" Requires="v">
                <p:oleObj spid="_x0000_s37935" name="VISIO" r:id="rId4" imgW="10000800" imgH="6414480" progId="Visio.Drawing.6">
                  <p:embed/>
                </p:oleObj>
              </mc:Choice>
              <mc:Fallback>
                <p:oleObj name="VISIO" r:id="rId4" imgW="10000800" imgH="641448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676400"/>
                        <a:ext cx="7239000" cy="4594225"/>
                      </a:xfrm>
                      <a:prstGeom prst="rect">
                        <a:avLst/>
                      </a:prstGeom>
                      <a:noFill/>
                      <a:ln>
                        <a:noFill/>
                      </a:ln>
                      <a:effectLst/>
                    </p:spPr>
                  </p:pic>
                </p:oleObj>
              </mc:Fallback>
            </mc:AlternateContent>
          </a:graphicData>
        </a:graphic>
      </p:graphicFrame>
      <p:sp>
        <p:nvSpPr>
          <p:cNvPr id="139267" name="Text Box 3"/>
          <p:cNvSpPr txBox="1">
            <a:spLocks noChangeArrowheads="1"/>
          </p:cNvSpPr>
          <p:nvPr/>
        </p:nvSpPr>
        <p:spPr bwMode="auto">
          <a:xfrm>
            <a:off x="228600" y="152400"/>
            <a:ext cx="6705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pPr>
            <a:r>
              <a:rPr lang="en-US" altLang="en-US" sz="3000" dirty="0">
                <a:latin typeface="+mj-lt"/>
                <a:ea typeface="+mj-ea"/>
                <a:cs typeface="+mj-cs"/>
              </a:rPr>
              <a:t>GPS for tracking cars, animals, and ships</a:t>
            </a:r>
          </a:p>
        </p:txBody>
      </p:sp>
      <p:pic>
        <p:nvPicPr>
          <p:cNvPr id="139268" name="Picture 4" descr="MVC-013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5105400"/>
            <a:ext cx="2514600" cy="131445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440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528061" y="447105"/>
            <a:ext cx="5522478" cy="55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spcBef>
                <a:spcPct val="0"/>
              </a:spcBef>
            </a:pPr>
            <a:r>
              <a:rPr lang="en-US" altLang="en-US" sz="3000" dirty="0">
                <a:latin typeface="+mj-lt"/>
                <a:ea typeface="+mj-ea"/>
                <a:cs typeface="+mj-cs"/>
              </a:rPr>
              <a:t>GIS Information</a:t>
            </a:r>
          </a:p>
        </p:txBody>
      </p:sp>
      <p:grpSp>
        <p:nvGrpSpPr>
          <p:cNvPr id="73731" name="Group 3"/>
          <p:cNvGrpSpPr>
            <a:grpSpLocks/>
          </p:cNvGrpSpPr>
          <p:nvPr/>
        </p:nvGrpSpPr>
        <p:grpSpPr bwMode="auto">
          <a:xfrm>
            <a:off x="534194" y="1911350"/>
            <a:ext cx="3814763" cy="4029075"/>
            <a:chOff x="58" y="220"/>
            <a:chExt cx="2403" cy="2538"/>
          </a:xfrm>
        </p:grpSpPr>
        <p:grpSp>
          <p:nvGrpSpPr>
            <p:cNvPr id="73732" name="Group 4"/>
            <p:cNvGrpSpPr>
              <a:grpSpLocks/>
            </p:cNvGrpSpPr>
            <p:nvPr/>
          </p:nvGrpSpPr>
          <p:grpSpPr bwMode="auto">
            <a:xfrm>
              <a:off x="58" y="220"/>
              <a:ext cx="2403" cy="2259"/>
              <a:chOff x="58" y="220"/>
              <a:chExt cx="2403" cy="2259"/>
            </a:xfrm>
          </p:grpSpPr>
          <p:sp>
            <p:nvSpPr>
              <p:cNvPr id="73733" name="Rectangle 5"/>
              <p:cNvSpPr>
                <a:spLocks noChangeArrowheads="1"/>
              </p:cNvSpPr>
              <p:nvPr/>
            </p:nvSpPr>
            <p:spPr bwMode="auto">
              <a:xfrm>
                <a:off x="616" y="220"/>
                <a:ext cx="1409" cy="2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sz="2000"/>
                  <a:t>SPATIAL OBJECT</a:t>
                </a:r>
              </a:p>
            </p:txBody>
          </p:sp>
          <p:sp>
            <p:nvSpPr>
              <p:cNvPr id="73734" name="Rectangle 6"/>
              <p:cNvSpPr>
                <a:spLocks noChangeArrowheads="1"/>
              </p:cNvSpPr>
              <p:nvPr/>
            </p:nvSpPr>
            <p:spPr bwMode="auto">
              <a:xfrm>
                <a:off x="58" y="889"/>
                <a:ext cx="1013" cy="2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sz="2000"/>
                  <a:t>ATTRIBUTE</a:t>
                </a:r>
              </a:p>
            </p:txBody>
          </p:sp>
          <p:sp>
            <p:nvSpPr>
              <p:cNvPr id="73735" name="Rectangle 7"/>
              <p:cNvSpPr>
                <a:spLocks noChangeArrowheads="1"/>
              </p:cNvSpPr>
              <p:nvPr/>
            </p:nvSpPr>
            <p:spPr bwMode="auto">
              <a:xfrm>
                <a:off x="1680" y="892"/>
                <a:ext cx="781" cy="2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sz="2000"/>
                  <a:t>SPATIAL</a:t>
                </a:r>
              </a:p>
            </p:txBody>
          </p:sp>
          <p:sp>
            <p:nvSpPr>
              <p:cNvPr id="73736" name="Rectangle 8"/>
              <p:cNvSpPr>
                <a:spLocks noChangeArrowheads="1"/>
              </p:cNvSpPr>
              <p:nvPr/>
            </p:nvSpPr>
            <p:spPr bwMode="auto">
              <a:xfrm>
                <a:off x="276" y="1354"/>
                <a:ext cx="576" cy="2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sz="2000"/>
                  <a:t>DBMS</a:t>
                </a:r>
              </a:p>
            </p:txBody>
          </p:sp>
          <p:sp>
            <p:nvSpPr>
              <p:cNvPr id="73737" name="Line 9"/>
              <p:cNvSpPr>
                <a:spLocks noChangeShapeType="1"/>
              </p:cNvSpPr>
              <p:nvPr/>
            </p:nvSpPr>
            <p:spPr bwMode="auto">
              <a:xfrm>
                <a:off x="1320" y="484"/>
                <a:ext cx="0" cy="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8" name="Line 10"/>
              <p:cNvSpPr>
                <a:spLocks noChangeShapeType="1"/>
              </p:cNvSpPr>
              <p:nvPr/>
            </p:nvSpPr>
            <p:spPr bwMode="auto">
              <a:xfrm>
                <a:off x="564" y="688"/>
                <a:ext cx="0" cy="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9" name="Line 11"/>
              <p:cNvSpPr>
                <a:spLocks noChangeShapeType="1"/>
              </p:cNvSpPr>
              <p:nvPr/>
            </p:nvSpPr>
            <p:spPr bwMode="auto">
              <a:xfrm>
                <a:off x="2070" y="688"/>
                <a:ext cx="0" cy="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0" name="Line 12"/>
              <p:cNvSpPr>
                <a:spLocks noChangeShapeType="1"/>
              </p:cNvSpPr>
              <p:nvPr/>
            </p:nvSpPr>
            <p:spPr bwMode="auto">
              <a:xfrm>
                <a:off x="1324" y="684"/>
                <a:ext cx="7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1" name="Line 13"/>
              <p:cNvSpPr>
                <a:spLocks noChangeShapeType="1"/>
              </p:cNvSpPr>
              <p:nvPr/>
            </p:nvSpPr>
            <p:spPr bwMode="auto">
              <a:xfrm>
                <a:off x="571" y="684"/>
                <a:ext cx="7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2" name="Line 14"/>
              <p:cNvSpPr>
                <a:spLocks noChangeShapeType="1"/>
              </p:cNvSpPr>
              <p:nvPr/>
            </p:nvSpPr>
            <p:spPr bwMode="auto">
              <a:xfrm>
                <a:off x="564" y="1150"/>
                <a:ext cx="0" cy="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3" name="Line 15"/>
              <p:cNvSpPr>
                <a:spLocks noChangeShapeType="1"/>
              </p:cNvSpPr>
              <p:nvPr/>
            </p:nvSpPr>
            <p:spPr bwMode="auto">
              <a:xfrm>
                <a:off x="571" y="1830"/>
                <a:ext cx="52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4" name="Line 16"/>
              <p:cNvSpPr>
                <a:spLocks noChangeShapeType="1"/>
              </p:cNvSpPr>
              <p:nvPr/>
            </p:nvSpPr>
            <p:spPr bwMode="auto">
              <a:xfrm>
                <a:off x="564" y="1624"/>
                <a:ext cx="0" cy="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3745" name="Group 17"/>
              <p:cNvGrpSpPr>
                <a:grpSpLocks/>
              </p:cNvGrpSpPr>
              <p:nvPr/>
            </p:nvGrpSpPr>
            <p:grpSpPr bwMode="auto">
              <a:xfrm>
                <a:off x="650" y="2040"/>
                <a:ext cx="1343" cy="439"/>
                <a:chOff x="650" y="2040"/>
                <a:chExt cx="1343" cy="439"/>
              </a:xfrm>
            </p:grpSpPr>
            <p:sp>
              <p:nvSpPr>
                <p:cNvPr id="73746" name="Freeform 18"/>
                <p:cNvSpPr>
                  <a:spLocks/>
                </p:cNvSpPr>
                <p:nvPr/>
              </p:nvSpPr>
              <p:spPr bwMode="auto">
                <a:xfrm>
                  <a:off x="763" y="2040"/>
                  <a:ext cx="1230" cy="439"/>
                </a:xfrm>
                <a:custGeom>
                  <a:avLst/>
                  <a:gdLst>
                    <a:gd name="T0" fmla="*/ 0 w 1230"/>
                    <a:gd name="T1" fmla="*/ 435 h 439"/>
                    <a:gd name="T2" fmla="*/ 1 w 1230"/>
                    <a:gd name="T3" fmla="*/ 0 h 439"/>
                    <a:gd name="T4" fmla="*/ 1118 w 1230"/>
                    <a:gd name="T5" fmla="*/ 3 h 439"/>
                    <a:gd name="T6" fmla="*/ 1129 w 1230"/>
                    <a:gd name="T7" fmla="*/ 2 h 439"/>
                    <a:gd name="T8" fmla="*/ 1144 w 1230"/>
                    <a:gd name="T9" fmla="*/ 7 h 439"/>
                    <a:gd name="T10" fmla="*/ 1159 w 1230"/>
                    <a:gd name="T11" fmla="*/ 13 h 439"/>
                    <a:gd name="T12" fmla="*/ 1167 w 1230"/>
                    <a:gd name="T13" fmla="*/ 24 h 439"/>
                    <a:gd name="T14" fmla="*/ 1175 w 1230"/>
                    <a:gd name="T15" fmla="*/ 34 h 439"/>
                    <a:gd name="T16" fmla="*/ 1183 w 1230"/>
                    <a:gd name="T17" fmla="*/ 43 h 439"/>
                    <a:gd name="T18" fmla="*/ 1193 w 1230"/>
                    <a:gd name="T19" fmla="*/ 55 h 439"/>
                    <a:gd name="T20" fmla="*/ 1196 w 1230"/>
                    <a:gd name="T21" fmla="*/ 66 h 439"/>
                    <a:gd name="T22" fmla="*/ 1204 w 1230"/>
                    <a:gd name="T23" fmla="*/ 78 h 439"/>
                    <a:gd name="T24" fmla="*/ 1209 w 1230"/>
                    <a:gd name="T25" fmla="*/ 92 h 439"/>
                    <a:gd name="T26" fmla="*/ 1213 w 1230"/>
                    <a:gd name="T27" fmla="*/ 106 h 439"/>
                    <a:gd name="T28" fmla="*/ 1217 w 1230"/>
                    <a:gd name="T29" fmla="*/ 120 h 439"/>
                    <a:gd name="T30" fmla="*/ 1222 w 1230"/>
                    <a:gd name="T31" fmla="*/ 131 h 439"/>
                    <a:gd name="T32" fmla="*/ 1222 w 1230"/>
                    <a:gd name="T33" fmla="*/ 145 h 439"/>
                    <a:gd name="T34" fmla="*/ 1227 w 1230"/>
                    <a:gd name="T35" fmla="*/ 164 h 439"/>
                    <a:gd name="T36" fmla="*/ 1228 w 1230"/>
                    <a:gd name="T37" fmla="*/ 178 h 439"/>
                    <a:gd name="T38" fmla="*/ 1229 w 1230"/>
                    <a:gd name="T39" fmla="*/ 198 h 439"/>
                    <a:gd name="T40" fmla="*/ 1228 w 1230"/>
                    <a:gd name="T41" fmla="*/ 217 h 439"/>
                    <a:gd name="T42" fmla="*/ 1229 w 1230"/>
                    <a:gd name="T43" fmla="*/ 235 h 439"/>
                    <a:gd name="T44" fmla="*/ 1227 w 1230"/>
                    <a:gd name="T45" fmla="*/ 258 h 439"/>
                    <a:gd name="T46" fmla="*/ 1229 w 1230"/>
                    <a:gd name="T47" fmla="*/ 276 h 439"/>
                    <a:gd name="T48" fmla="*/ 1222 w 1230"/>
                    <a:gd name="T49" fmla="*/ 297 h 439"/>
                    <a:gd name="T50" fmla="*/ 1220 w 1230"/>
                    <a:gd name="T51" fmla="*/ 316 h 439"/>
                    <a:gd name="T52" fmla="*/ 1213 w 1230"/>
                    <a:gd name="T53" fmla="*/ 335 h 439"/>
                    <a:gd name="T54" fmla="*/ 1205 w 1230"/>
                    <a:gd name="T55" fmla="*/ 352 h 439"/>
                    <a:gd name="T56" fmla="*/ 1199 w 1230"/>
                    <a:gd name="T57" fmla="*/ 370 h 439"/>
                    <a:gd name="T58" fmla="*/ 1188 w 1230"/>
                    <a:gd name="T59" fmla="*/ 386 h 439"/>
                    <a:gd name="T60" fmla="*/ 1177 w 1230"/>
                    <a:gd name="T61" fmla="*/ 403 h 439"/>
                    <a:gd name="T62" fmla="*/ 1166 w 1230"/>
                    <a:gd name="T63" fmla="*/ 417 h 439"/>
                    <a:gd name="T64" fmla="*/ 1149 w 1230"/>
                    <a:gd name="T65" fmla="*/ 428 h 439"/>
                    <a:gd name="T66" fmla="*/ 1133 w 1230"/>
                    <a:gd name="T67" fmla="*/ 434 h 439"/>
                    <a:gd name="T68" fmla="*/ 1117 w 1230"/>
                    <a:gd name="T69" fmla="*/ 438 h 439"/>
                    <a:gd name="T70" fmla="*/ 0 w 1230"/>
                    <a:gd name="T71" fmla="*/ 43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0" h="439">
                      <a:moveTo>
                        <a:pt x="0" y="435"/>
                      </a:moveTo>
                      <a:lnTo>
                        <a:pt x="1" y="0"/>
                      </a:lnTo>
                      <a:lnTo>
                        <a:pt x="1118" y="3"/>
                      </a:lnTo>
                      <a:lnTo>
                        <a:pt x="1129" y="2"/>
                      </a:lnTo>
                      <a:lnTo>
                        <a:pt x="1144" y="7"/>
                      </a:lnTo>
                      <a:lnTo>
                        <a:pt x="1159" y="13"/>
                      </a:lnTo>
                      <a:lnTo>
                        <a:pt x="1167" y="24"/>
                      </a:lnTo>
                      <a:lnTo>
                        <a:pt x="1175" y="34"/>
                      </a:lnTo>
                      <a:lnTo>
                        <a:pt x="1183" y="43"/>
                      </a:lnTo>
                      <a:lnTo>
                        <a:pt x="1193" y="55"/>
                      </a:lnTo>
                      <a:lnTo>
                        <a:pt x="1196" y="66"/>
                      </a:lnTo>
                      <a:lnTo>
                        <a:pt x="1204" y="78"/>
                      </a:lnTo>
                      <a:lnTo>
                        <a:pt x="1209" y="92"/>
                      </a:lnTo>
                      <a:lnTo>
                        <a:pt x="1213" y="106"/>
                      </a:lnTo>
                      <a:lnTo>
                        <a:pt x="1217" y="120"/>
                      </a:lnTo>
                      <a:lnTo>
                        <a:pt x="1222" y="131"/>
                      </a:lnTo>
                      <a:lnTo>
                        <a:pt x="1222" y="145"/>
                      </a:lnTo>
                      <a:lnTo>
                        <a:pt x="1227" y="164"/>
                      </a:lnTo>
                      <a:lnTo>
                        <a:pt x="1228" y="178"/>
                      </a:lnTo>
                      <a:lnTo>
                        <a:pt x="1229" y="198"/>
                      </a:lnTo>
                      <a:lnTo>
                        <a:pt x="1228" y="217"/>
                      </a:lnTo>
                      <a:lnTo>
                        <a:pt x="1229" y="235"/>
                      </a:lnTo>
                      <a:lnTo>
                        <a:pt x="1227" y="258"/>
                      </a:lnTo>
                      <a:lnTo>
                        <a:pt x="1229" y="276"/>
                      </a:lnTo>
                      <a:lnTo>
                        <a:pt x="1222" y="297"/>
                      </a:lnTo>
                      <a:lnTo>
                        <a:pt x="1220" y="316"/>
                      </a:lnTo>
                      <a:lnTo>
                        <a:pt x="1213" y="335"/>
                      </a:lnTo>
                      <a:lnTo>
                        <a:pt x="1205" y="352"/>
                      </a:lnTo>
                      <a:lnTo>
                        <a:pt x="1199" y="370"/>
                      </a:lnTo>
                      <a:lnTo>
                        <a:pt x="1188" y="386"/>
                      </a:lnTo>
                      <a:lnTo>
                        <a:pt x="1177" y="403"/>
                      </a:lnTo>
                      <a:lnTo>
                        <a:pt x="1166" y="417"/>
                      </a:lnTo>
                      <a:lnTo>
                        <a:pt x="1149" y="428"/>
                      </a:lnTo>
                      <a:lnTo>
                        <a:pt x="1133" y="434"/>
                      </a:lnTo>
                      <a:lnTo>
                        <a:pt x="1117" y="438"/>
                      </a:lnTo>
                      <a:lnTo>
                        <a:pt x="0" y="43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7" name="Oval 19"/>
                <p:cNvSpPr>
                  <a:spLocks noChangeArrowheads="1"/>
                </p:cNvSpPr>
                <p:nvPr/>
              </p:nvSpPr>
              <p:spPr bwMode="auto">
                <a:xfrm>
                  <a:off x="650" y="2045"/>
                  <a:ext cx="224" cy="426"/>
                </a:xfrm>
                <a:prstGeom prst="ellipse">
                  <a:avLst/>
                </a:prstGeom>
                <a:solidFill>
                  <a:schemeClr val="bg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3748" name="Line 20"/>
              <p:cNvSpPr>
                <a:spLocks noChangeShapeType="1"/>
              </p:cNvSpPr>
              <p:nvPr/>
            </p:nvSpPr>
            <p:spPr bwMode="auto">
              <a:xfrm>
                <a:off x="1524" y="1834"/>
                <a:ext cx="0" cy="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9" name="Line 21"/>
              <p:cNvSpPr>
                <a:spLocks noChangeShapeType="1"/>
              </p:cNvSpPr>
              <p:nvPr/>
            </p:nvSpPr>
            <p:spPr bwMode="auto">
              <a:xfrm>
                <a:off x="1104" y="1834"/>
                <a:ext cx="0" cy="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50" name="Line 22"/>
              <p:cNvSpPr>
                <a:spLocks noChangeShapeType="1"/>
              </p:cNvSpPr>
              <p:nvPr/>
            </p:nvSpPr>
            <p:spPr bwMode="auto">
              <a:xfrm>
                <a:off x="2070" y="1156"/>
                <a:ext cx="0" cy="6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51" name="Line 23"/>
              <p:cNvSpPr>
                <a:spLocks noChangeShapeType="1"/>
              </p:cNvSpPr>
              <p:nvPr/>
            </p:nvSpPr>
            <p:spPr bwMode="auto">
              <a:xfrm>
                <a:off x="1537" y="1830"/>
                <a:ext cx="52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52" name="Rectangle 24"/>
              <p:cNvSpPr>
                <a:spLocks noChangeArrowheads="1"/>
              </p:cNvSpPr>
              <p:nvPr/>
            </p:nvSpPr>
            <p:spPr bwMode="auto">
              <a:xfrm>
                <a:off x="907" y="2060"/>
                <a:ext cx="99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sz="2000"/>
                  <a:t>GIS Database</a:t>
                </a:r>
              </a:p>
            </p:txBody>
          </p:sp>
        </p:grpSp>
        <p:sp>
          <p:nvSpPr>
            <p:cNvPr id="73753" name="Rectangle 25"/>
            <p:cNvSpPr>
              <a:spLocks noChangeArrowheads="1"/>
            </p:cNvSpPr>
            <p:nvPr/>
          </p:nvSpPr>
          <p:spPr bwMode="auto">
            <a:xfrm>
              <a:off x="1158" y="2510"/>
              <a:ext cx="30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sz="2000"/>
                <a:t>(1)</a:t>
              </a:r>
            </a:p>
          </p:txBody>
        </p:sp>
      </p:grpSp>
      <p:grpSp>
        <p:nvGrpSpPr>
          <p:cNvPr id="73754" name="Group 26"/>
          <p:cNvGrpSpPr>
            <a:grpSpLocks/>
          </p:cNvGrpSpPr>
          <p:nvPr/>
        </p:nvGrpSpPr>
        <p:grpSpPr bwMode="auto">
          <a:xfrm>
            <a:off x="4849596" y="1899443"/>
            <a:ext cx="3814763" cy="4030663"/>
            <a:chOff x="3202" y="219"/>
            <a:chExt cx="2403" cy="2539"/>
          </a:xfrm>
        </p:grpSpPr>
        <p:sp>
          <p:nvSpPr>
            <p:cNvPr id="73755" name="Rectangle 27"/>
            <p:cNvSpPr>
              <a:spLocks noChangeArrowheads="1"/>
            </p:cNvSpPr>
            <p:nvPr/>
          </p:nvSpPr>
          <p:spPr bwMode="auto">
            <a:xfrm>
              <a:off x="3759" y="219"/>
              <a:ext cx="1409" cy="2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sz="2000" dirty="0"/>
                <a:t>SPATIAL OBJECT</a:t>
              </a:r>
            </a:p>
          </p:txBody>
        </p:sp>
        <p:sp>
          <p:nvSpPr>
            <p:cNvPr id="73756" name="Rectangle 28"/>
            <p:cNvSpPr>
              <a:spLocks noChangeArrowheads="1"/>
            </p:cNvSpPr>
            <p:nvPr/>
          </p:nvSpPr>
          <p:spPr bwMode="auto">
            <a:xfrm>
              <a:off x="3202" y="888"/>
              <a:ext cx="1013" cy="2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sz="2000"/>
                <a:t>ATTRIBUTE</a:t>
              </a:r>
            </a:p>
          </p:txBody>
        </p:sp>
        <p:sp>
          <p:nvSpPr>
            <p:cNvPr id="73757" name="Rectangle 29"/>
            <p:cNvSpPr>
              <a:spLocks noChangeArrowheads="1"/>
            </p:cNvSpPr>
            <p:nvPr/>
          </p:nvSpPr>
          <p:spPr bwMode="auto">
            <a:xfrm>
              <a:off x="4824" y="891"/>
              <a:ext cx="781" cy="2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sz="2000"/>
                <a:t>SPATIAL</a:t>
              </a:r>
            </a:p>
          </p:txBody>
        </p:sp>
        <p:sp>
          <p:nvSpPr>
            <p:cNvPr id="73758" name="Rectangle 30"/>
            <p:cNvSpPr>
              <a:spLocks noChangeArrowheads="1"/>
            </p:cNvSpPr>
            <p:nvPr/>
          </p:nvSpPr>
          <p:spPr bwMode="auto">
            <a:xfrm>
              <a:off x="3330" y="1359"/>
              <a:ext cx="2256" cy="2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sz="2000"/>
                <a:t>                     DBMS                     </a:t>
              </a:r>
            </a:p>
          </p:txBody>
        </p:sp>
        <p:sp>
          <p:nvSpPr>
            <p:cNvPr id="73759" name="Line 31"/>
            <p:cNvSpPr>
              <a:spLocks noChangeShapeType="1"/>
            </p:cNvSpPr>
            <p:nvPr/>
          </p:nvSpPr>
          <p:spPr bwMode="auto">
            <a:xfrm>
              <a:off x="4464" y="483"/>
              <a:ext cx="0" cy="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60" name="Line 32"/>
            <p:cNvSpPr>
              <a:spLocks noChangeShapeType="1"/>
            </p:cNvSpPr>
            <p:nvPr/>
          </p:nvSpPr>
          <p:spPr bwMode="auto">
            <a:xfrm>
              <a:off x="3708" y="687"/>
              <a:ext cx="0" cy="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61" name="Line 33"/>
            <p:cNvSpPr>
              <a:spLocks noChangeShapeType="1"/>
            </p:cNvSpPr>
            <p:nvPr/>
          </p:nvSpPr>
          <p:spPr bwMode="auto">
            <a:xfrm>
              <a:off x="5214" y="687"/>
              <a:ext cx="0" cy="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62" name="Line 34"/>
            <p:cNvSpPr>
              <a:spLocks noChangeShapeType="1"/>
            </p:cNvSpPr>
            <p:nvPr/>
          </p:nvSpPr>
          <p:spPr bwMode="auto">
            <a:xfrm>
              <a:off x="4468" y="683"/>
              <a:ext cx="7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63" name="Line 35"/>
            <p:cNvSpPr>
              <a:spLocks noChangeShapeType="1"/>
            </p:cNvSpPr>
            <p:nvPr/>
          </p:nvSpPr>
          <p:spPr bwMode="auto">
            <a:xfrm>
              <a:off x="3715" y="683"/>
              <a:ext cx="7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64" name="Line 36"/>
            <p:cNvSpPr>
              <a:spLocks noChangeShapeType="1"/>
            </p:cNvSpPr>
            <p:nvPr/>
          </p:nvSpPr>
          <p:spPr bwMode="auto">
            <a:xfrm>
              <a:off x="3708" y="1152"/>
              <a:ext cx="0" cy="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65" name="Line 37"/>
            <p:cNvSpPr>
              <a:spLocks noChangeShapeType="1"/>
            </p:cNvSpPr>
            <p:nvPr/>
          </p:nvSpPr>
          <p:spPr bwMode="auto">
            <a:xfrm>
              <a:off x="3715" y="1829"/>
              <a:ext cx="52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66" name="Line 38"/>
            <p:cNvSpPr>
              <a:spLocks noChangeShapeType="1"/>
            </p:cNvSpPr>
            <p:nvPr/>
          </p:nvSpPr>
          <p:spPr bwMode="auto">
            <a:xfrm>
              <a:off x="3708" y="1623"/>
              <a:ext cx="0" cy="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3767" name="Group 39"/>
            <p:cNvGrpSpPr>
              <a:grpSpLocks/>
            </p:cNvGrpSpPr>
            <p:nvPr/>
          </p:nvGrpSpPr>
          <p:grpSpPr bwMode="auto">
            <a:xfrm>
              <a:off x="3794" y="2039"/>
              <a:ext cx="1343" cy="439"/>
              <a:chOff x="3794" y="2039"/>
              <a:chExt cx="1343" cy="439"/>
            </a:xfrm>
          </p:grpSpPr>
          <p:sp>
            <p:nvSpPr>
              <p:cNvPr id="73768" name="Freeform 40"/>
              <p:cNvSpPr>
                <a:spLocks/>
              </p:cNvSpPr>
              <p:nvPr/>
            </p:nvSpPr>
            <p:spPr bwMode="auto">
              <a:xfrm>
                <a:off x="3907" y="2039"/>
                <a:ext cx="1230" cy="439"/>
              </a:xfrm>
              <a:custGeom>
                <a:avLst/>
                <a:gdLst>
                  <a:gd name="T0" fmla="*/ 0 w 1230"/>
                  <a:gd name="T1" fmla="*/ 435 h 439"/>
                  <a:gd name="T2" fmla="*/ 1 w 1230"/>
                  <a:gd name="T3" fmla="*/ 0 h 439"/>
                  <a:gd name="T4" fmla="*/ 1118 w 1230"/>
                  <a:gd name="T5" fmla="*/ 3 h 439"/>
                  <a:gd name="T6" fmla="*/ 1129 w 1230"/>
                  <a:gd name="T7" fmla="*/ 2 h 439"/>
                  <a:gd name="T8" fmla="*/ 1144 w 1230"/>
                  <a:gd name="T9" fmla="*/ 7 h 439"/>
                  <a:gd name="T10" fmla="*/ 1159 w 1230"/>
                  <a:gd name="T11" fmla="*/ 13 h 439"/>
                  <a:gd name="T12" fmla="*/ 1167 w 1230"/>
                  <a:gd name="T13" fmla="*/ 24 h 439"/>
                  <a:gd name="T14" fmla="*/ 1175 w 1230"/>
                  <a:gd name="T15" fmla="*/ 34 h 439"/>
                  <a:gd name="T16" fmla="*/ 1183 w 1230"/>
                  <a:gd name="T17" fmla="*/ 43 h 439"/>
                  <a:gd name="T18" fmla="*/ 1193 w 1230"/>
                  <a:gd name="T19" fmla="*/ 55 h 439"/>
                  <a:gd name="T20" fmla="*/ 1196 w 1230"/>
                  <a:gd name="T21" fmla="*/ 66 h 439"/>
                  <a:gd name="T22" fmla="*/ 1204 w 1230"/>
                  <a:gd name="T23" fmla="*/ 78 h 439"/>
                  <a:gd name="T24" fmla="*/ 1209 w 1230"/>
                  <a:gd name="T25" fmla="*/ 92 h 439"/>
                  <a:gd name="T26" fmla="*/ 1213 w 1230"/>
                  <a:gd name="T27" fmla="*/ 106 h 439"/>
                  <a:gd name="T28" fmla="*/ 1217 w 1230"/>
                  <a:gd name="T29" fmla="*/ 120 h 439"/>
                  <a:gd name="T30" fmla="*/ 1222 w 1230"/>
                  <a:gd name="T31" fmla="*/ 131 h 439"/>
                  <a:gd name="T32" fmla="*/ 1222 w 1230"/>
                  <a:gd name="T33" fmla="*/ 145 h 439"/>
                  <a:gd name="T34" fmla="*/ 1227 w 1230"/>
                  <a:gd name="T35" fmla="*/ 164 h 439"/>
                  <a:gd name="T36" fmla="*/ 1228 w 1230"/>
                  <a:gd name="T37" fmla="*/ 178 h 439"/>
                  <a:gd name="T38" fmla="*/ 1229 w 1230"/>
                  <a:gd name="T39" fmla="*/ 198 h 439"/>
                  <a:gd name="T40" fmla="*/ 1228 w 1230"/>
                  <a:gd name="T41" fmla="*/ 217 h 439"/>
                  <a:gd name="T42" fmla="*/ 1229 w 1230"/>
                  <a:gd name="T43" fmla="*/ 235 h 439"/>
                  <a:gd name="T44" fmla="*/ 1227 w 1230"/>
                  <a:gd name="T45" fmla="*/ 258 h 439"/>
                  <a:gd name="T46" fmla="*/ 1229 w 1230"/>
                  <a:gd name="T47" fmla="*/ 276 h 439"/>
                  <a:gd name="T48" fmla="*/ 1222 w 1230"/>
                  <a:gd name="T49" fmla="*/ 297 h 439"/>
                  <a:gd name="T50" fmla="*/ 1220 w 1230"/>
                  <a:gd name="T51" fmla="*/ 316 h 439"/>
                  <a:gd name="T52" fmla="*/ 1213 w 1230"/>
                  <a:gd name="T53" fmla="*/ 335 h 439"/>
                  <a:gd name="T54" fmla="*/ 1205 w 1230"/>
                  <a:gd name="T55" fmla="*/ 352 h 439"/>
                  <a:gd name="T56" fmla="*/ 1199 w 1230"/>
                  <a:gd name="T57" fmla="*/ 370 h 439"/>
                  <a:gd name="T58" fmla="*/ 1188 w 1230"/>
                  <a:gd name="T59" fmla="*/ 386 h 439"/>
                  <a:gd name="T60" fmla="*/ 1177 w 1230"/>
                  <a:gd name="T61" fmla="*/ 403 h 439"/>
                  <a:gd name="T62" fmla="*/ 1166 w 1230"/>
                  <a:gd name="T63" fmla="*/ 417 h 439"/>
                  <a:gd name="T64" fmla="*/ 1149 w 1230"/>
                  <a:gd name="T65" fmla="*/ 428 h 439"/>
                  <a:gd name="T66" fmla="*/ 1133 w 1230"/>
                  <a:gd name="T67" fmla="*/ 434 h 439"/>
                  <a:gd name="T68" fmla="*/ 1117 w 1230"/>
                  <a:gd name="T69" fmla="*/ 438 h 439"/>
                  <a:gd name="T70" fmla="*/ 0 w 1230"/>
                  <a:gd name="T71" fmla="*/ 43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0" h="439">
                    <a:moveTo>
                      <a:pt x="0" y="435"/>
                    </a:moveTo>
                    <a:lnTo>
                      <a:pt x="1" y="0"/>
                    </a:lnTo>
                    <a:lnTo>
                      <a:pt x="1118" y="3"/>
                    </a:lnTo>
                    <a:lnTo>
                      <a:pt x="1129" y="2"/>
                    </a:lnTo>
                    <a:lnTo>
                      <a:pt x="1144" y="7"/>
                    </a:lnTo>
                    <a:lnTo>
                      <a:pt x="1159" y="13"/>
                    </a:lnTo>
                    <a:lnTo>
                      <a:pt x="1167" y="24"/>
                    </a:lnTo>
                    <a:lnTo>
                      <a:pt x="1175" y="34"/>
                    </a:lnTo>
                    <a:lnTo>
                      <a:pt x="1183" y="43"/>
                    </a:lnTo>
                    <a:lnTo>
                      <a:pt x="1193" y="55"/>
                    </a:lnTo>
                    <a:lnTo>
                      <a:pt x="1196" y="66"/>
                    </a:lnTo>
                    <a:lnTo>
                      <a:pt x="1204" y="78"/>
                    </a:lnTo>
                    <a:lnTo>
                      <a:pt x="1209" y="92"/>
                    </a:lnTo>
                    <a:lnTo>
                      <a:pt x="1213" y="106"/>
                    </a:lnTo>
                    <a:lnTo>
                      <a:pt x="1217" y="120"/>
                    </a:lnTo>
                    <a:lnTo>
                      <a:pt x="1222" y="131"/>
                    </a:lnTo>
                    <a:lnTo>
                      <a:pt x="1222" y="145"/>
                    </a:lnTo>
                    <a:lnTo>
                      <a:pt x="1227" y="164"/>
                    </a:lnTo>
                    <a:lnTo>
                      <a:pt x="1228" y="178"/>
                    </a:lnTo>
                    <a:lnTo>
                      <a:pt x="1229" y="198"/>
                    </a:lnTo>
                    <a:lnTo>
                      <a:pt x="1228" y="217"/>
                    </a:lnTo>
                    <a:lnTo>
                      <a:pt x="1229" y="235"/>
                    </a:lnTo>
                    <a:lnTo>
                      <a:pt x="1227" y="258"/>
                    </a:lnTo>
                    <a:lnTo>
                      <a:pt x="1229" y="276"/>
                    </a:lnTo>
                    <a:lnTo>
                      <a:pt x="1222" y="297"/>
                    </a:lnTo>
                    <a:lnTo>
                      <a:pt x="1220" y="316"/>
                    </a:lnTo>
                    <a:lnTo>
                      <a:pt x="1213" y="335"/>
                    </a:lnTo>
                    <a:lnTo>
                      <a:pt x="1205" y="352"/>
                    </a:lnTo>
                    <a:lnTo>
                      <a:pt x="1199" y="370"/>
                    </a:lnTo>
                    <a:lnTo>
                      <a:pt x="1188" y="386"/>
                    </a:lnTo>
                    <a:lnTo>
                      <a:pt x="1177" y="403"/>
                    </a:lnTo>
                    <a:lnTo>
                      <a:pt x="1166" y="417"/>
                    </a:lnTo>
                    <a:lnTo>
                      <a:pt x="1149" y="428"/>
                    </a:lnTo>
                    <a:lnTo>
                      <a:pt x="1133" y="434"/>
                    </a:lnTo>
                    <a:lnTo>
                      <a:pt x="1117" y="438"/>
                    </a:lnTo>
                    <a:lnTo>
                      <a:pt x="0" y="43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9" name="Oval 41"/>
              <p:cNvSpPr>
                <a:spLocks noChangeArrowheads="1"/>
              </p:cNvSpPr>
              <p:nvPr/>
            </p:nvSpPr>
            <p:spPr bwMode="auto">
              <a:xfrm>
                <a:off x="3794" y="2044"/>
                <a:ext cx="224" cy="426"/>
              </a:xfrm>
              <a:prstGeom prst="ellipse">
                <a:avLst/>
              </a:prstGeom>
              <a:solidFill>
                <a:schemeClr val="bg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3770" name="Line 42"/>
            <p:cNvSpPr>
              <a:spLocks noChangeShapeType="1"/>
            </p:cNvSpPr>
            <p:nvPr/>
          </p:nvSpPr>
          <p:spPr bwMode="auto">
            <a:xfrm>
              <a:off x="4668" y="1833"/>
              <a:ext cx="0" cy="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71" name="Line 43"/>
            <p:cNvSpPr>
              <a:spLocks noChangeShapeType="1"/>
            </p:cNvSpPr>
            <p:nvPr/>
          </p:nvSpPr>
          <p:spPr bwMode="auto">
            <a:xfrm>
              <a:off x="4248" y="1833"/>
              <a:ext cx="0" cy="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72" name="Line 44"/>
            <p:cNvSpPr>
              <a:spLocks noChangeShapeType="1"/>
            </p:cNvSpPr>
            <p:nvPr/>
          </p:nvSpPr>
          <p:spPr bwMode="auto">
            <a:xfrm>
              <a:off x="4675" y="1829"/>
              <a:ext cx="52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73" name="Rectangle 45"/>
            <p:cNvSpPr>
              <a:spLocks noChangeArrowheads="1"/>
            </p:cNvSpPr>
            <p:nvPr/>
          </p:nvSpPr>
          <p:spPr bwMode="auto">
            <a:xfrm>
              <a:off x="4051" y="2059"/>
              <a:ext cx="99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sz="2000"/>
                <a:t>GIS Database</a:t>
              </a:r>
            </a:p>
          </p:txBody>
        </p:sp>
        <p:sp>
          <p:nvSpPr>
            <p:cNvPr id="73774" name="Line 46"/>
            <p:cNvSpPr>
              <a:spLocks noChangeShapeType="1"/>
            </p:cNvSpPr>
            <p:nvPr/>
          </p:nvSpPr>
          <p:spPr bwMode="auto">
            <a:xfrm>
              <a:off x="5214" y="1155"/>
              <a:ext cx="0" cy="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75" name="Line 47"/>
            <p:cNvSpPr>
              <a:spLocks noChangeShapeType="1"/>
            </p:cNvSpPr>
            <p:nvPr/>
          </p:nvSpPr>
          <p:spPr bwMode="auto">
            <a:xfrm>
              <a:off x="5211" y="1623"/>
              <a:ext cx="0" cy="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76" name="Rectangle 48"/>
            <p:cNvSpPr>
              <a:spLocks noChangeArrowheads="1"/>
            </p:cNvSpPr>
            <p:nvPr/>
          </p:nvSpPr>
          <p:spPr bwMode="auto">
            <a:xfrm>
              <a:off x="4302" y="2510"/>
              <a:ext cx="30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sz="2000"/>
                <a:t>(2)</a:t>
              </a:r>
            </a:p>
          </p:txBody>
        </p:sp>
      </p:grpSp>
    </p:spTree>
    <p:extLst>
      <p:ext uri="{BB962C8B-B14F-4D97-AF65-F5344CB8AC3E}">
        <p14:creationId xmlns:p14="http://schemas.microsoft.com/office/powerpoint/2010/main" val="3386835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938" y="2819400"/>
            <a:ext cx="36639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755" name="Rectangle 3"/>
          <p:cNvSpPr>
            <a:spLocks noGrp="1" noChangeArrowheads="1"/>
          </p:cNvSpPr>
          <p:nvPr>
            <p:ph type="title"/>
          </p:nvPr>
        </p:nvSpPr>
        <p:spPr>
          <a:xfrm>
            <a:off x="409575" y="228601"/>
            <a:ext cx="6578600" cy="763587"/>
          </a:xfrm>
        </p:spPr>
        <p:txBody>
          <a:bodyPr>
            <a:noAutofit/>
          </a:bodyPr>
          <a:lstStyle/>
          <a:p>
            <a:r>
              <a:rPr lang="en-US" altLang="en-US" dirty="0"/>
              <a:t>GIS is a tool to see the whole</a:t>
            </a:r>
          </a:p>
        </p:txBody>
      </p:sp>
      <p:sp>
        <p:nvSpPr>
          <p:cNvPr id="74756" name="Text Box 4"/>
          <p:cNvSpPr txBox="1">
            <a:spLocks noChangeArrowheads="1"/>
          </p:cNvSpPr>
          <p:nvPr/>
        </p:nvSpPr>
        <p:spPr bwMode="auto">
          <a:xfrm>
            <a:off x="5045075" y="1601788"/>
            <a:ext cx="15691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Social Factors</a:t>
            </a:r>
          </a:p>
        </p:txBody>
      </p:sp>
      <p:sp>
        <p:nvSpPr>
          <p:cNvPr id="74757" name="Text Box 5"/>
          <p:cNvSpPr txBox="1">
            <a:spLocks noChangeArrowheads="1"/>
          </p:cNvSpPr>
          <p:nvPr/>
        </p:nvSpPr>
        <p:spPr bwMode="auto">
          <a:xfrm>
            <a:off x="5045075" y="2135188"/>
            <a:ext cx="13460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Biodiversity</a:t>
            </a:r>
          </a:p>
        </p:txBody>
      </p:sp>
      <p:sp>
        <p:nvSpPr>
          <p:cNvPr id="74758" name="Text Box 6"/>
          <p:cNvSpPr txBox="1">
            <a:spLocks noChangeArrowheads="1"/>
          </p:cNvSpPr>
          <p:nvPr/>
        </p:nvSpPr>
        <p:spPr bwMode="auto">
          <a:xfrm>
            <a:off x="5045075" y="2668588"/>
            <a:ext cx="13885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Engineering</a:t>
            </a:r>
          </a:p>
        </p:txBody>
      </p:sp>
      <p:sp>
        <p:nvSpPr>
          <p:cNvPr id="74759" name="Text Box 7"/>
          <p:cNvSpPr txBox="1">
            <a:spLocks noChangeArrowheads="1"/>
          </p:cNvSpPr>
          <p:nvPr/>
        </p:nvSpPr>
        <p:spPr bwMode="auto">
          <a:xfrm>
            <a:off x="5045075" y="3201988"/>
            <a:ext cx="11256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Land Use</a:t>
            </a:r>
          </a:p>
        </p:txBody>
      </p:sp>
      <p:sp>
        <p:nvSpPr>
          <p:cNvPr id="74760" name="Text Box 8"/>
          <p:cNvSpPr txBox="1">
            <a:spLocks noChangeArrowheads="1"/>
          </p:cNvSpPr>
          <p:nvPr/>
        </p:nvSpPr>
        <p:spPr bwMode="auto">
          <a:xfrm>
            <a:off x="5045075" y="3735388"/>
            <a:ext cx="16682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Environmental</a:t>
            </a:r>
          </a:p>
          <a:p>
            <a:r>
              <a:rPr lang="en-US" altLang="en-US"/>
              <a:t>Considerations</a:t>
            </a:r>
          </a:p>
        </p:txBody>
      </p:sp>
      <p:sp>
        <p:nvSpPr>
          <p:cNvPr id="74762" name="Line 10"/>
          <p:cNvSpPr>
            <a:spLocks noChangeShapeType="1"/>
          </p:cNvSpPr>
          <p:nvPr/>
        </p:nvSpPr>
        <p:spPr bwMode="auto">
          <a:xfrm flipH="1">
            <a:off x="4267200" y="1828800"/>
            <a:ext cx="812800" cy="0"/>
          </a:xfrm>
          <a:prstGeom prst="line">
            <a:avLst/>
          </a:prstGeom>
          <a:noFill/>
          <a:ln w="1905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 name="Line 11"/>
          <p:cNvSpPr>
            <a:spLocks noChangeShapeType="1"/>
          </p:cNvSpPr>
          <p:nvPr/>
        </p:nvSpPr>
        <p:spPr bwMode="auto">
          <a:xfrm flipH="1">
            <a:off x="4267200" y="2362200"/>
            <a:ext cx="812800" cy="0"/>
          </a:xfrm>
          <a:prstGeom prst="line">
            <a:avLst/>
          </a:prstGeom>
          <a:noFill/>
          <a:ln w="1905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 name="Line 12"/>
          <p:cNvSpPr>
            <a:spLocks noChangeShapeType="1"/>
          </p:cNvSpPr>
          <p:nvPr/>
        </p:nvSpPr>
        <p:spPr bwMode="auto">
          <a:xfrm flipH="1">
            <a:off x="4267200" y="2895600"/>
            <a:ext cx="812800" cy="0"/>
          </a:xfrm>
          <a:prstGeom prst="line">
            <a:avLst/>
          </a:prstGeom>
          <a:noFill/>
          <a:ln w="1905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 name="Line 13"/>
          <p:cNvSpPr>
            <a:spLocks noChangeShapeType="1"/>
          </p:cNvSpPr>
          <p:nvPr/>
        </p:nvSpPr>
        <p:spPr bwMode="auto">
          <a:xfrm flipH="1">
            <a:off x="4267200" y="3429000"/>
            <a:ext cx="812800" cy="0"/>
          </a:xfrm>
          <a:prstGeom prst="line">
            <a:avLst/>
          </a:prstGeom>
          <a:noFill/>
          <a:ln w="1905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6" name="Line 14"/>
          <p:cNvSpPr>
            <a:spLocks noChangeShapeType="1"/>
          </p:cNvSpPr>
          <p:nvPr/>
        </p:nvSpPr>
        <p:spPr bwMode="auto">
          <a:xfrm flipH="1">
            <a:off x="4673600" y="4191000"/>
            <a:ext cx="406400" cy="0"/>
          </a:xfrm>
          <a:prstGeom prst="line">
            <a:avLst/>
          </a:prstGeom>
          <a:noFill/>
          <a:ln w="1905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7" name="Line 15"/>
          <p:cNvSpPr>
            <a:spLocks noChangeShapeType="1"/>
          </p:cNvSpPr>
          <p:nvPr/>
        </p:nvSpPr>
        <p:spPr bwMode="auto">
          <a:xfrm flipH="1">
            <a:off x="4267200" y="3962400"/>
            <a:ext cx="406400" cy="0"/>
          </a:xfrm>
          <a:prstGeom prst="line">
            <a:avLst/>
          </a:prstGeom>
          <a:noFill/>
          <a:ln w="1905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8" name="Line 16"/>
          <p:cNvSpPr>
            <a:spLocks noChangeShapeType="1"/>
          </p:cNvSpPr>
          <p:nvPr/>
        </p:nvSpPr>
        <p:spPr bwMode="auto">
          <a:xfrm flipH="1">
            <a:off x="4267200" y="4495800"/>
            <a:ext cx="406400" cy="0"/>
          </a:xfrm>
          <a:prstGeom prst="line">
            <a:avLst/>
          </a:prstGeom>
          <a:noFill/>
          <a:ln w="1905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9" name="Line 17"/>
          <p:cNvSpPr>
            <a:spLocks noChangeShapeType="1"/>
          </p:cNvSpPr>
          <p:nvPr/>
        </p:nvSpPr>
        <p:spPr bwMode="auto">
          <a:xfrm flipH="1" flipV="1">
            <a:off x="4673600" y="3962400"/>
            <a:ext cx="0" cy="533400"/>
          </a:xfrm>
          <a:prstGeom prst="line">
            <a:avLst/>
          </a:prstGeom>
          <a:noFill/>
          <a:ln w="1905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477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863" y="1143000"/>
            <a:ext cx="2643187" cy="408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913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1000" y="304800"/>
            <a:ext cx="7772400" cy="838200"/>
          </a:xfrm>
        </p:spPr>
        <p:txBody>
          <a:bodyPr>
            <a:normAutofit/>
          </a:bodyPr>
          <a:lstStyle/>
          <a:p>
            <a:r>
              <a:rPr lang="en-US" altLang="en-US" dirty="0"/>
              <a:t>GIS functions</a:t>
            </a:r>
          </a:p>
        </p:txBody>
      </p:sp>
      <p:sp>
        <p:nvSpPr>
          <p:cNvPr id="76803" name="Rectangle 3"/>
          <p:cNvSpPr>
            <a:spLocks noGrp="1" noChangeArrowheads="1"/>
          </p:cNvSpPr>
          <p:nvPr>
            <p:ph type="body" idx="1"/>
          </p:nvPr>
        </p:nvSpPr>
        <p:spPr>
          <a:xfrm>
            <a:off x="408708" y="1752600"/>
            <a:ext cx="8506691" cy="4114800"/>
          </a:xfrm>
        </p:spPr>
        <p:txBody>
          <a:bodyPr>
            <a:normAutofit/>
          </a:bodyPr>
          <a:lstStyle/>
          <a:p>
            <a:pPr>
              <a:buFontTx/>
              <a:buChar char="•"/>
            </a:pPr>
            <a:r>
              <a:rPr lang="en-US" altLang="en-US" dirty="0">
                <a:solidFill>
                  <a:schemeClr val="tx1">
                    <a:lumMod val="95000"/>
                    <a:lumOff val="5000"/>
                  </a:schemeClr>
                </a:solidFill>
                <a:latin typeface="+mj-lt"/>
                <a:cs typeface="Times New Roman" panose="02020603050405020304" pitchFamily="18" charset="0"/>
              </a:rPr>
              <a:t>Data acquisition/Input</a:t>
            </a:r>
            <a:r>
              <a:rPr lang="en-US" altLang="en-US" sz="4000" dirty="0">
                <a:solidFill>
                  <a:schemeClr val="tx1">
                    <a:lumMod val="95000"/>
                    <a:lumOff val="5000"/>
                  </a:schemeClr>
                </a:solidFill>
                <a:latin typeface="+mj-lt"/>
              </a:rPr>
              <a:t> </a:t>
            </a:r>
            <a:r>
              <a:rPr lang="en-US" altLang="en-US" sz="2400" dirty="0">
                <a:solidFill>
                  <a:schemeClr val="tx1">
                    <a:lumMod val="95000"/>
                    <a:lumOff val="5000"/>
                  </a:schemeClr>
                </a:solidFill>
                <a:latin typeface="+mj-lt"/>
              </a:rPr>
              <a:t>(</a:t>
            </a:r>
            <a:r>
              <a:rPr lang="en-US" altLang="en-US" sz="2400" dirty="0">
                <a:solidFill>
                  <a:schemeClr val="tx1">
                    <a:lumMod val="95000"/>
                    <a:lumOff val="5000"/>
                  </a:schemeClr>
                </a:solidFill>
                <a:latin typeface="+mj-lt"/>
                <a:cs typeface="Times New Roman" panose="02020603050405020304" pitchFamily="18" charset="0"/>
              </a:rPr>
              <a:t>spatial and non-spatial)</a:t>
            </a:r>
          </a:p>
          <a:p>
            <a:pPr>
              <a:buFontTx/>
              <a:buChar char="•"/>
            </a:pPr>
            <a:r>
              <a:rPr lang="en-US" altLang="en-US" dirty="0">
                <a:solidFill>
                  <a:schemeClr val="tx1">
                    <a:lumMod val="95000"/>
                    <a:lumOff val="5000"/>
                  </a:schemeClr>
                </a:solidFill>
                <a:latin typeface="+mj-lt"/>
                <a:cs typeface="Times New Roman" panose="02020603050405020304" pitchFamily="18" charset="0"/>
              </a:rPr>
              <a:t>Data processing</a:t>
            </a:r>
            <a:r>
              <a:rPr lang="en-US" altLang="en-US" sz="4000" dirty="0">
                <a:solidFill>
                  <a:schemeClr val="tx1">
                    <a:lumMod val="95000"/>
                    <a:lumOff val="5000"/>
                  </a:schemeClr>
                </a:solidFill>
                <a:latin typeface="+mj-lt"/>
              </a:rPr>
              <a:t> </a:t>
            </a:r>
            <a:r>
              <a:rPr lang="en-US" altLang="en-US" sz="2400" dirty="0">
                <a:solidFill>
                  <a:schemeClr val="tx1">
                    <a:lumMod val="95000"/>
                    <a:lumOff val="5000"/>
                  </a:schemeClr>
                </a:solidFill>
                <a:latin typeface="+mj-lt"/>
                <a:cs typeface="Times New Roman" panose="02020603050405020304" pitchFamily="18" charset="0"/>
              </a:rPr>
              <a:t>(manipulation ,data management)</a:t>
            </a:r>
          </a:p>
          <a:p>
            <a:pPr>
              <a:buFontTx/>
              <a:buChar char="•"/>
            </a:pPr>
            <a:r>
              <a:rPr lang="en-US" altLang="en-US" dirty="0">
                <a:solidFill>
                  <a:schemeClr val="tx1">
                    <a:lumMod val="95000"/>
                    <a:lumOff val="5000"/>
                  </a:schemeClr>
                </a:solidFill>
                <a:latin typeface="+mj-lt"/>
                <a:cs typeface="Times New Roman" panose="02020603050405020304" pitchFamily="18" charset="0"/>
              </a:rPr>
              <a:t>Data analysis</a:t>
            </a:r>
            <a:r>
              <a:rPr lang="en-US" altLang="en-US" sz="4000" dirty="0">
                <a:solidFill>
                  <a:schemeClr val="tx1">
                    <a:lumMod val="95000"/>
                    <a:lumOff val="5000"/>
                  </a:schemeClr>
                </a:solidFill>
                <a:latin typeface="+mj-lt"/>
              </a:rPr>
              <a:t> </a:t>
            </a:r>
            <a:r>
              <a:rPr lang="en-US" altLang="en-US" sz="2400" dirty="0">
                <a:solidFill>
                  <a:schemeClr val="tx1">
                    <a:lumMod val="95000"/>
                    <a:lumOff val="5000"/>
                  </a:schemeClr>
                </a:solidFill>
                <a:latin typeface="+mj-lt"/>
              </a:rPr>
              <a:t>(Spatial &amp; statistical analysis) </a:t>
            </a:r>
            <a:endParaRPr lang="en-US" altLang="en-US" sz="4000" dirty="0">
              <a:solidFill>
                <a:schemeClr val="tx1">
                  <a:lumMod val="95000"/>
                  <a:lumOff val="5000"/>
                </a:schemeClr>
              </a:solidFill>
              <a:latin typeface="+mj-lt"/>
            </a:endParaRPr>
          </a:p>
          <a:p>
            <a:pPr>
              <a:buFontTx/>
              <a:buChar char="•"/>
            </a:pPr>
            <a:r>
              <a:rPr lang="en-US" altLang="en-US" dirty="0">
                <a:solidFill>
                  <a:schemeClr val="tx1">
                    <a:lumMod val="95000"/>
                    <a:lumOff val="5000"/>
                  </a:schemeClr>
                </a:solidFill>
                <a:latin typeface="+mj-lt"/>
                <a:cs typeface="Times New Roman" panose="02020603050405020304" pitchFamily="18" charset="0"/>
              </a:rPr>
              <a:t>Data storage</a:t>
            </a:r>
            <a:r>
              <a:rPr lang="en-US" altLang="en-US" sz="4000" dirty="0">
                <a:solidFill>
                  <a:schemeClr val="tx1">
                    <a:lumMod val="95000"/>
                    <a:lumOff val="5000"/>
                  </a:schemeClr>
                </a:solidFill>
                <a:latin typeface="+mj-lt"/>
              </a:rPr>
              <a:t>  </a:t>
            </a:r>
            <a:r>
              <a:rPr lang="en-US" altLang="en-US" sz="2400" dirty="0">
                <a:solidFill>
                  <a:schemeClr val="tx1">
                    <a:lumMod val="95000"/>
                    <a:lumOff val="5000"/>
                  </a:schemeClr>
                </a:solidFill>
                <a:latin typeface="+mj-lt"/>
              </a:rPr>
              <a:t>(Store  data more efficiently)</a:t>
            </a:r>
            <a:endParaRPr lang="en-US" altLang="en-US" sz="4000" dirty="0">
              <a:solidFill>
                <a:schemeClr val="tx1">
                  <a:lumMod val="95000"/>
                  <a:lumOff val="5000"/>
                </a:schemeClr>
              </a:solidFill>
              <a:latin typeface="+mj-lt"/>
            </a:endParaRPr>
          </a:p>
          <a:p>
            <a:pPr>
              <a:buFontTx/>
              <a:buChar char="•"/>
            </a:pPr>
            <a:r>
              <a:rPr lang="en-US" altLang="en-US" dirty="0">
                <a:solidFill>
                  <a:schemeClr val="tx1">
                    <a:lumMod val="95000"/>
                    <a:lumOff val="5000"/>
                  </a:schemeClr>
                </a:solidFill>
                <a:latin typeface="+mj-lt"/>
                <a:cs typeface="Times New Roman" panose="02020603050405020304" pitchFamily="18" charset="0"/>
              </a:rPr>
              <a:t>Data output</a:t>
            </a:r>
            <a:r>
              <a:rPr lang="en-US" altLang="en-US" sz="4000" dirty="0">
                <a:solidFill>
                  <a:schemeClr val="tx1">
                    <a:lumMod val="95000"/>
                    <a:lumOff val="5000"/>
                  </a:schemeClr>
                </a:solidFill>
                <a:latin typeface="+mj-lt"/>
              </a:rPr>
              <a:t>   </a:t>
            </a:r>
            <a:r>
              <a:rPr lang="en-US" altLang="en-US" sz="2400" dirty="0">
                <a:solidFill>
                  <a:schemeClr val="tx1">
                    <a:lumMod val="95000"/>
                    <a:lumOff val="5000"/>
                  </a:schemeClr>
                </a:solidFill>
                <a:latin typeface="+mj-lt"/>
              </a:rPr>
              <a:t>(Maps,  graphs, tables, reports)</a:t>
            </a:r>
            <a:endParaRPr lang="en-US" altLang="en-US" sz="4000" dirty="0">
              <a:solidFill>
                <a:schemeClr val="tx1">
                  <a:lumMod val="95000"/>
                  <a:lumOff val="5000"/>
                </a:schemeClr>
              </a:solidFill>
              <a:latin typeface="+mj-lt"/>
            </a:endParaRPr>
          </a:p>
          <a:p>
            <a:pPr>
              <a:buFontTx/>
              <a:buChar char="•"/>
            </a:pPr>
            <a:endParaRPr lang="en-US" altLang="en-US" dirty="0"/>
          </a:p>
        </p:txBody>
      </p:sp>
    </p:spTree>
    <p:extLst>
      <p:ext uri="{BB962C8B-B14F-4D97-AF65-F5344CB8AC3E}">
        <p14:creationId xmlns:p14="http://schemas.microsoft.com/office/powerpoint/2010/main" val="392462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33400" y="304800"/>
            <a:ext cx="7848600" cy="762000"/>
          </a:xfrm>
        </p:spPr>
        <p:txBody>
          <a:bodyPr>
            <a:normAutofit/>
          </a:bodyPr>
          <a:lstStyle/>
          <a:p>
            <a:r>
              <a:rPr lang="en-US" altLang="en-US" dirty="0">
                <a:solidFill>
                  <a:schemeClr val="accent4">
                    <a:lumMod val="75000"/>
                  </a:schemeClr>
                </a:solidFill>
              </a:rPr>
              <a:t>Data acquisition</a:t>
            </a:r>
          </a:p>
        </p:txBody>
      </p:sp>
      <p:sp>
        <p:nvSpPr>
          <p:cNvPr id="77827" name="Rectangle 3"/>
          <p:cNvSpPr>
            <a:spLocks noGrp="1" noChangeArrowheads="1"/>
          </p:cNvSpPr>
          <p:nvPr>
            <p:ph type="body" idx="1"/>
          </p:nvPr>
        </p:nvSpPr>
        <p:spPr>
          <a:xfrm>
            <a:off x="419100" y="1676400"/>
            <a:ext cx="8077200" cy="4343400"/>
          </a:xfrm>
        </p:spPr>
        <p:txBody>
          <a:bodyPr/>
          <a:lstStyle/>
          <a:p>
            <a:pPr>
              <a:lnSpc>
                <a:spcPct val="140000"/>
              </a:lnSpc>
              <a:buClr>
                <a:schemeClr val="tx1"/>
              </a:buClr>
              <a:buFontTx/>
              <a:buChar char="•"/>
            </a:pPr>
            <a:r>
              <a:rPr lang="en-US" altLang="en-US" b="1" dirty="0">
                <a:latin typeface="Times New Roman" panose="02020603050405020304" pitchFamily="18" charset="0"/>
                <a:cs typeface="Times New Roman" panose="02020603050405020304" pitchFamily="18" charset="0"/>
              </a:rPr>
              <a:t>GIS includes Spatial and descriptive data (Attribute)</a:t>
            </a:r>
          </a:p>
          <a:p>
            <a:pPr>
              <a:lnSpc>
                <a:spcPct val="140000"/>
              </a:lnSpc>
              <a:buClr>
                <a:schemeClr val="tx1"/>
              </a:buClr>
              <a:buFontTx/>
              <a:buChar char="•"/>
            </a:pPr>
            <a:r>
              <a:rPr lang="en-US" altLang="en-US" b="1" dirty="0">
                <a:latin typeface="Times New Roman" panose="02020603050405020304" pitchFamily="18" charset="0"/>
                <a:cs typeface="Times New Roman" panose="02020603050405020304" pitchFamily="18" charset="0"/>
              </a:rPr>
              <a:t>Spatial data can be obtained from maps images or digital files 		</a:t>
            </a:r>
          </a:p>
          <a:p>
            <a:pPr>
              <a:lnSpc>
                <a:spcPct val="140000"/>
              </a:lnSpc>
              <a:buClr>
                <a:schemeClr val="tx1"/>
              </a:buClr>
              <a:buFontTx/>
              <a:buChar char="•"/>
            </a:pPr>
            <a:r>
              <a:rPr lang="en-US" altLang="en-US" b="1" dirty="0">
                <a:latin typeface="Times New Roman" panose="02020603050405020304" pitchFamily="18" charset="0"/>
                <a:cs typeface="Times New Roman" panose="02020603050405020304" pitchFamily="18" charset="0"/>
              </a:rPr>
              <a:t>Attribute data can be obtained from reports, statistical outcomes, and written documents</a:t>
            </a:r>
          </a:p>
        </p:txBody>
      </p:sp>
    </p:spTree>
    <p:extLst>
      <p:ext uri="{BB962C8B-B14F-4D97-AF65-F5344CB8AC3E}">
        <p14:creationId xmlns:p14="http://schemas.microsoft.com/office/powerpoint/2010/main" val="3612602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33400" y="457200"/>
            <a:ext cx="7772400" cy="685800"/>
          </a:xfrm>
        </p:spPr>
        <p:txBody>
          <a:bodyPr>
            <a:normAutofit/>
          </a:bodyPr>
          <a:lstStyle/>
          <a:p>
            <a:r>
              <a:rPr lang="en-US" altLang="en-US" dirty="0">
                <a:solidFill>
                  <a:schemeClr val="accent4">
                    <a:lumMod val="75000"/>
                  </a:schemeClr>
                </a:solidFill>
              </a:rPr>
              <a:t>Spatial data acquisition</a:t>
            </a:r>
          </a:p>
        </p:txBody>
      </p:sp>
      <p:sp>
        <p:nvSpPr>
          <p:cNvPr id="88067" name="Rectangle 3"/>
          <p:cNvSpPr>
            <a:spLocks noGrp="1" noChangeArrowheads="1"/>
          </p:cNvSpPr>
          <p:nvPr>
            <p:ph type="body" idx="1"/>
          </p:nvPr>
        </p:nvSpPr>
        <p:spPr>
          <a:xfrm>
            <a:off x="457200" y="1676400"/>
            <a:ext cx="7848600" cy="4648200"/>
          </a:xfrm>
        </p:spPr>
        <p:txBody>
          <a:bodyPr/>
          <a:lstStyle/>
          <a:p>
            <a:pPr>
              <a:buClr>
                <a:schemeClr val="tx1"/>
              </a:buClr>
              <a:buFontTx/>
              <a:buChar char="•"/>
            </a:pPr>
            <a:r>
              <a:rPr lang="en-US" altLang="en-US" dirty="0"/>
              <a:t>There are two methods for spatial data acquisition</a:t>
            </a:r>
          </a:p>
          <a:p>
            <a:pPr>
              <a:lnSpc>
                <a:spcPct val="120000"/>
              </a:lnSpc>
              <a:buClr>
                <a:schemeClr val="tx1"/>
              </a:buClr>
              <a:buFontTx/>
              <a:buChar char="•"/>
            </a:pPr>
            <a:r>
              <a:rPr lang="en-US" altLang="en-US" dirty="0"/>
              <a:t>Primary methods				 	 </a:t>
            </a:r>
            <a:r>
              <a:rPr lang="en-US" altLang="en-US" sz="2800" b="1" dirty="0"/>
              <a:t>Surveying, Photogrammetry, GPS,	and Remote Sensing	  </a:t>
            </a:r>
          </a:p>
          <a:p>
            <a:pPr>
              <a:lnSpc>
                <a:spcPct val="120000"/>
              </a:lnSpc>
              <a:buClr>
                <a:schemeClr val="tx1"/>
              </a:buClr>
              <a:buFontTx/>
              <a:buChar char="•"/>
            </a:pPr>
            <a:r>
              <a:rPr lang="en-US" altLang="en-US" i="1" dirty="0"/>
              <a:t>Secondary methods</a:t>
            </a:r>
            <a:r>
              <a:rPr lang="en-US" altLang="en-US" dirty="0"/>
              <a:t> 				 Digitization, Automatic line following, 	 and scanning</a:t>
            </a:r>
          </a:p>
          <a:p>
            <a:pPr>
              <a:buClr>
                <a:schemeClr val="tx1"/>
              </a:buClr>
              <a:buFontTx/>
              <a:buChar char="•"/>
            </a:pPr>
            <a:endParaRPr lang="en-US" altLang="en-US" dirty="0"/>
          </a:p>
        </p:txBody>
      </p:sp>
    </p:spTree>
    <p:extLst>
      <p:ext uri="{BB962C8B-B14F-4D97-AF65-F5344CB8AC3E}">
        <p14:creationId xmlns:p14="http://schemas.microsoft.com/office/powerpoint/2010/main" val="303618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a:xfrm>
            <a:off x="609600" y="329045"/>
            <a:ext cx="7772400" cy="685800"/>
          </a:xfrm>
        </p:spPr>
        <p:txBody>
          <a:bodyPr>
            <a:noAutofit/>
          </a:bodyPr>
          <a:lstStyle/>
          <a:p>
            <a:r>
              <a:rPr lang="en-US" altLang="en-US" sz="3300" dirty="0"/>
              <a:t>Course Description </a:t>
            </a:r>
          </a:p>
        </p:txBody>
      </p:sp>
      <p:sp>
        <p:nvSpPr>
          <p:cNvPr id="123907" name="Rectangle 1027"/>
          <p:cNvSpPr>
            <a:spLocks noGrp="1" noChangeArrowheads="1"/>
          </p:cNvSpPr>
          <p:nvPr>
            <p:ph type="body" idx="1"/>
          </p:nvPr>
        </p:nvSpPr>
        <p:spPr>
          <a:xfrm>
            <a:off x="381000" y="1600200"/>
            <a:ext cx="8534400" cy="5029200"/>
          </a:xfrm>
        </p:spPr>
        <p:txBody>
          <a:bodyPr>
            <a:noAutofit/>
          </a:bodyPr>
          <a:lstStyle/>
          <a:p>
            <a:pPr>
              <a:lnSpc>
                <a:spcPct val="90000"/>
              </a:lnSpc>
              <a:buSzPct val="99000"/>
              <a:buFontTx/>
              <a:buChar char="•"/>
            </a:pPr>
            <a:r>
              <a:rPr lang="en-US" altLang="en-US" sz="2400" dirty="0"/>
              <a:t>This course provides an in depth introduction to the fundamentals of GIS including the history of automated mapping. The course will include a brief introduction to basic cartographic principles including maps scales, coordinate systems and map projections.  An in depth review of the necessary hardware and software elements used in GIS will be </a:t>
            </a:r>
            <a:r>
              <a:rPr lang="en-US" altLang="en-US" sz="2400" dirty="0" smtClean="0"/>
              <a:t>made</a:t>
            </a:r>
          </a:p>
          <a:p>
            <a:pPr marL="0" indent="0">
              <a:lnSpc>
                <a:spcPct val="90000"/>
              </a:lnSpc>
              <a:buNone/>
            </a:pPr>
            <a:endParaRPr lang="en-US" altLang="en-US" sz="2400" dirty="0"/>
          </a:p>
          <a:p>
            <a:pPr>
              <a:lnSpc>
                <a:spcPct val="90000"/>
              </a:lnSpc>
              <a:buFontTx/>
              <a:buChar char="•"/>
            </a:pPr>
            <a:r>
              <a:rPr lang="en-US" altLang="en-US" sz="2400" dirty="0"/>
              <a:t>Various applications of GIS technology used in environmental science, business and government will also be presented</a:t>
            </a:r>
            <a:r>
              <a:rPr lang="en-US" altLang="en-US" sz="2400" dirty="0" smtClean="0"/>
              <a:t>.</a:t>
            </a:r>
            <a:endParaRPr lang="en-US" altLang="en-US" sz="2400" dirty="0"/>
          </a:p>
        </p:txBody>
      </p:sp>
    </p:spTree>
    <p:extLst>
      <p:ext uri="{BB962C8B-B14F-4D97-AF65-F5344CB8AC3E}">
        <p14:creationId xmlns:p14="http://schemas.microsoft.com/office/powerpoint/2010/main" val="2614969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04800" y="381000"/>
            <a:ext cx="7772400" cy="762000"/>
          </a:xfrm>
        </p:spPr>
        <p:txBody>
          <a:bodyPr>
            <a:normAutofit/>
          </a:bodyPr>
          <a:lstStyle/>
          <a:p>
            <a:r>
              <a:rPr lang="en-US" altLang="en-US" dirty="0" err="1">
                <a:solidFill>
                  <a:schemeClr val="accent4">
                    <a:lumMod val="75000"/>
                  </a:schemeClr>
                </a:solidFill>
              </a:rPr>
              <a:t>Aspatial</a:t>
            </a:r>
            <a:r>
              <a:rPr lang="en-US" altLang="en-US" dirty="0">
                <a:solidFill>
                  <a:schemeClr val="accent4">
                    <a:lumMod val="75000"/>
                  </a:schemeClr>
                </a:solidFill>
              </a:rPr>
              <a:t>: Tabular Databases</a:t>
            </a:r>
          </a:p>
        </p:txBody>
      </p:sp>
      <p:sp>
        <p:nvSpPr>
          <p:cNvPr id="103427" name="Rectangle 3"/>
          <p:cNvSpPr>
            <a:spLocks noGrp="1" noChangeArrowheads="1"/>
          </p:cNvSpPr>
          <p:nvPr>
            <p:ph type="body" idx="1"/>
          </p:nvPr>
        </p:nvSpPr>
        <p:spPr>
          <a:xfrm>
            <a:off x="381000" y="1600200"/>
            <a:ext cx="8305800" cy="4800600"/>
          </a:xfrm>
        </p:spPr>
        <p:txBody>
          <a:bodyPr>
            <a:normAutofit lnSpcReduction="10000"/>
          </a:bodyPr>
          <a:lstStyle/>
          <a:p>
            <a:pPr>
              <a:lnSpc>
                <a:spcPct val="90000"/>
              </a:lnSpc>
              <a:buClr>
                <a:schemeClr val="tx1"/>
              </a:buClr>
              <a:buFontTx/>
              <a:buChar char="•"/>
            </a:pPr>
            <a:r>
              <a:rPr lang="en-US" altLang="en-US" dirty="0">
                <a:latin typeface="Times New Roman" panose="02020603050405020304" pitchFamily="18" charset="0"/>
                <a:cs typeface="Times New Roman" panose="02020603050405020304" pitchFamily="18" charset="0"/>
              </a:rPr>
              <a:t>Tabular data (attribute, descriptive data) are essential part of </a:t>
            </a:r>
            <a:r>
              <a:rPr lang="en-US" altLang="en-US" dirty="0" smtClean="0">
                <a:latin typeface="Times New Roman" panose="02020603050405020304" pitchFamily="18" charset="0"/>
                <a:cs typeface="Times New Roman" panose="02020603050405020304" pitchFamily="18" charset="0"/>
              </a:rPr>
              <a:t>GIS</a:t>
            </a:r>
          </a:p>
          <a:p>
            <a:pPr>
              <a:lnSpc>
                <a:spcPct val="90000"/>
              </a:lnSpc>
              <a:buClr>
                <a:schemeClr val="tx1"/>
              </a:buClr>
              <a:buFontTx/>
              <a:buChar char="•"/>
            </a:pPr>
            <a:endParaRPr lang="en-US" altLang="en-US" dirty="0">
              <a:latin typeface="Times New Roman" panose="02020603050405020304" pitchFamily="18" charset="0"/>
              <a:cs typeface="Times New Roman" panose="02020603050405020304" pitchFamily="18" charset="0"/>
            </a:endParaRPr>
          </a:p>
          <a:p>
            <a:pPr>
              <a:lnSpc>
                <a:spcPct val="90000"/>
              </a:lnSpc>
              <a:buClr>
                <a:schemeClr val="tx1"/>
              </a:buClr>
              <a:buFontTx/>
              <a:buChar char="•"/>
            </a:pPr>
            <a:r>
              <a:rPr lang="en-US" altLang="en-US" dirty="0">
                <a:latin typeface="Times New Roman" panose="02020603050405020304" pitchFamily="18" charset="0"/>
                <a:cs typeface="Times New Roman" panose="02020603050405020304" pitchFamily="18" charset="0"/>
              </a:rPr>
              <a:t>Attribute data can be obtained from reports or written </a:t>
            </a:r>
            <a:r>
              <a:rPr lang="en-US" altLang="en-US" dirty="0" smtClean="0">
                <a:latin typeface="Times New Roman" panose="02020603050405020304" pitchFamily="18" charset="0"/>
                <a:cs typeface="Times New Roman" panose="02020603050405020304" pitchFamily="18" charset="0"/>
              </a:rPr>
              <a:t>documents</a:t>
            </a:r>
          </a:p>
          <a:p>
            <a:pPr>
              <a:lnSpc>
                <a:spcPct val="90000"/>
              </a:lnSpc>
              <a:buClr>
                <a:schemeClr val="tx1"/>
              </a:buClr>
              <a:buFontTx/>
              <a:buChar char="•"/>
            </a:pPr>
            <a:endParaRPr lang="en-US" altLang="en-US" dirty="0">
              <a:latin typeface="Times New Roman" panose="02020603050405020304" pitchFamily="18" charset="0"/>
              <a:cs typeface="Times New Roman" panose="02020603050405020304" pitchFamily="18" charset="0"/>
            </a:endParaRPr>
          </a:p>
          <a:p>
            <a:pPr>
              <a:lnSpc>
                <a:spcPct val="90000"/>
              </a:lnSpc>
              <a:buClr>
                <a:schemeClr val="tx1"/>
              </a:buClr>
              <a:buFontTx/>
              <a:buChar char="•"/>
            </a:pPr>
            <a:r>
              <a:rPr lang="en-US" altLang="en-US" dirty="0">
                <a:latin typeface="Times New Roman" panose="02020603050405020304" pitchFamily="18" charset="0"/>
                <a:cs typeface="Times New Roman" panose="02020603050405020304" pitchFamily="18" charset="0"/>
              </a:rPr>
              <a:t>Different database systems can be used for attribute input e.g. </a:t>
            </a:r>
            <a:r>
              <a:rPr lang="en-US" altLang="en-US" dirty="0" err="1">
                <a:latin typeface="Times New Roman" panose="02020603050405020304" pitchFamily="18" charset="0"/>
                <a:cs typeface="Times New Roman" panose="02020603050405020304" pitchFamily="18" charset="0"/>
              </a:rPr>
              <a:t>dBASE</a:t>
            </a:r>
            <a:r>
              <a:rPr lang="en-US" altLang="en-US" dirty="0">
                <a:latin typeface="Times New Roman" panose="02020603050405020304" pitchFamily="18" charset="0"/>
                <a:cs typeface="Times New Roman" panose="02020603050405020304" pitchFamily="18" charset="0"/>
              </a:rPr>
              <a:t>, Oracle, </a:t>
            </a:r>
            <a:r>
              <a:rPr lang="en-US" altLang="en-US" dirty="0" smtClean="0">
                <a:latin typeface="Times New Roman" panose="02020603050405020304" pitchFamily="18" charset="0"/>
                <a:cs typeface="Times New Roman" panose="02020603050405020304" pitchFamily="18" charset="0"/>
              </a:rPr>
              <a:t>Informix</a:t>
            </a:r>
          </a:p>
          <a:p>
            <a:pPr>
              <a:lnSpc>
                <a:spcPct val="90000"/>
              </a:lnSpc>
              <a:buClr>
                <a:schemeClr val="tx1"/>
              </a:buClr>
              <a:buFontTx/>
              <a:buChar char="•"/>
            </a:pPr>
            <a:endParaRPr lang="en-US" altLang="en-US" dirty="0">
              <a:latin typeface="Times New Roman" panose="02020603050405020304" pitchFamily="18" charset="0"/>
              <a:cs typeface="Times New Roman" panose="02020603050405020304" pitchFamily="18" charset="0"/>
            </a:endParaRPr>
          </a:p>
          <a:p>
            <a:pPr>
              <a:lnSpc>
                <a:spcPct val="90000"/>
              </a:lnSpc>
              <a:buClr>
                <a:schemeClr val="tx1"/>
              </a:buClr>
              <a:buFontTx/>
              <a:buChar char="•"/>
            </a:pPr>
            <a:r>
              <a:rPr lang="en-US" altLang="en-US" dirty="0">
                <a:latin typeface="Times New Roman" panose="02020603050405020304" pitchFamily="18" charset="0"/>
                <a:cs typeface="Times New Roman" panose="02020603050405020304" pitchFamily="18" charset="0"/>
              </a:rPr>
              <a:t>Most database systems are based on arranging attribute data in a form of tables, these tables consists of fields and records</a:t>
            </a:r>
          </a:p>
        </p:txBody>
      </p:sp>
    </p:spTree>
    <p:extLst>
      <p:ext uri="{BB962C8B-B14F-4D97-AF65-F5344CB8AC3E}">
        <p14:creationId xmlns:p14="http://schemas.microsoft.com/office/powerpoint/2010/main" val="3562700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09600" y="228600"/>
            <a:ext cx="8001000" cy="914400"/>
          </a:xfrm>
        </p:spPr>
        <p:txBody>
          <a:bodyPr>
            <a:noAutofit/>
          </a:bodyPr>
          <a:lstStyle/>
          <a:p>
            <a:r>
              <a:rPr lang="en-US" altLang="en-US" dirty="0">
                <a:solidFill>
                  <a:schemeClr val="accent4">
                    <a:lumMod val="75000"/>
                  </a:schemeClr>
                </a:solidFill>
              </a:rPr>
              <a:t>Data format</a:t>
            </a:r>
          </a:p>
        </p:txBody>
      </p:sp>
      <p:sp>
        <p:nvSpPr>
          <p:cNvPr id="86019" name="Rectangle 3"/>
          <p:cNvSpPr>
            <a:spLocks noGrp="1" noChangeArrowheads="1"/>
          </p:cNvSpPr>
          <p:nvPr>
            <p:ph type="body" idx="1"/>
          </p:nvPr>
        </p:nvSpPr>
        <p:spPr>
          <a:xfrm>
            <a:off x="381000" y="1676400"/>
            <a:ext cx="8610600" cy="4800600"/>
          </a:xfrm>
        </p:spPr>
        <p:txBody>
          <a:bodyPr>
            <a:normAutofit fontScale="92500" lnSpcReduction="20000"/>
          </a:bodyPr>
          <a:lstStyle/>
          <a:p>
            <a:pPr>
              <a:lnSpc>
                <a:spcPct val="90000"/>
              </a:lnSpc>
              <a:buClr>
                <a:schemeClr val="tx1"/>
              </a:buClr>
              <a:buFontTx/>
              <a:buChar char="•"/>
            </a:pPr>
            <a:r>
              <a:rPr lang="en-US" altLang="en-US" b="1" dirty="0">
                <a:latin typeface="Times New Roman" panose="02020603050405020304" pitchFamily="18" charset="0"/>
                <a:cs typeface="Times New Roman" panose="02020603050405020304" pitchFamily="18" charset="0"/>
              </a:rPr>
              <a:t>The spatial data can be store in vector or raster </a:t>
            </a:r>
            <a:r>
              <a:rPr lang="en-US" altLang="en-US" b="1" dirty="0" smtClean="0">
                <a:latin typeface="Times New Roman" panose="02020603050405020304" pitchFamily="18" charset="0"/>
                <a:cs typeface="Times New Roman" panose="02020603050405020304" pitchFamily="18" charset="0"/>
              </a:rPr>
              <a:t>format</a:t>
            </a:r>
          </a:p>
          <a:p>
            <a:pPr>
              <a:lnSpc>
                <a:spcPct val="90000"/>
              </a:lnSpc>
              <a:buClr>
                <a:schemeClr val="tx1"/>
              </a:buClr>
              <a:buFontTx/>
              <a:buChar char="•"/>
            </a:pPr>
            <a:endParaRPr lang="en-US" altLang="en-US" b="1" dirty="0">
              <a:latin typeface="Times New Roman" panose="02020603050405020304" pitchFamily="18" charset="0"/>
              <a:cs typeface="Times New Roman" panose="02020603050405020304" pitchFamily="18" charset="0"/>
            </a:endParaRPr>
          </a:p>
          <a:p>
            <a:pPr>
              <a:lnSpc>
                <a:spcPct val="90000"/>
              </a:lnSpc>
              <a:buClr>
                <a:schemeClr val="tx1"/>
              </a:buClr>
              <a:buFontTx/>
              <a:buChar char="•"/>
            </a:pPr>
            <a:r>
              <a:rPr lang="en-US" altLang="en-US" b="1" dirty="0">
                <a:latin typeface="Times New Roman" panose="02020603050405020304" pitchFamily="18" charset="0"/>
                <a:cs typeface="Times New Roman" panose="02020603050405020304" pitchFamily="18" charset="0"/>
              </a:rPr>
              <a:t>Vector format represents data in a series of (X,Y) </a:t>
            </a:r>
            <a:r>
              <a:rPr lang="en-US" altLang="en-US" b="1" dirty="0" smtClean="0">
                <a:latin typeface="Times New Roman" panose="02020603050405020304" pitchFamily="18" charset="0"/>
                <a:cs typeface="Times New Roman" panose="02020603050405020304" pitchFamily="18" charset="0"/>
              </a:rPr>
              <a:t>coordinates</a:t>
            </a:r>
          </a:p>
          <a:p>
            <a:pPr>
              <a:lnSpc>
                <a:spcPct val="90000"/>
              </a:lnSpc>
              <a:buClr>
                <a:schemeClr val="tx1"/>
              </a:buClr>
              <a:buFontTx/>
              <a:buChar char="•"/>
            </a:pPr>
            <a:endParaRPr lang="en-US" altLang="en-US" b="1" dirty="0">
              <a:latin typeface="Times New Roman" panose="02020603050405020304" pitchFamily="18" charset="0"/>
              <a:cs typeface="Times New Roman" panose="02020603050405020304" pitchFamily="18" charset="0"/>
            </a:endParaRPr>
          </a:p>
          <a:p>
            <a:pPr>
              <a:lnSpc>
                <a:spcPct val="90000"/>
              </a:lnSpc>
              <a:buClr>
                <a:schemeClr val="tx1"/>
              </a:buClr>
              <a:buFontTx/>
              <a:buChar char="•"/>
            </a:pPr>
            <a:r>
              <a:rPr lang="en-US" altLang="en-US" b="1" dirty="0">
                <a:latin typeface="Times New Roman" panose="02020603050405020304" pitchFamily="18" charset="0"/>
                <a:cs typeface="Times New Roman" panose="02020603050405020304" pitchFamily="18" charset="0"/>
              </a:rPr>
              <a:t>Raster format represent data in a series of columns and rows-Matrix (Pixel, cell</a:t>
            </a:r>
            <a:r>
              <a:rPr lang="en-US" altLang="en-US" b="1" dirty="0" smtClean="0">
                <a:latin typeface="Times New Roman" panose="02020603050405020304" pitchFamily="18" charset="0"/>
                <a:cs typeface="Times New Roman" panose="02020603050405020304" pitchFamily="18" charset="0"/>
              </a:rPr>
              <a:t>)</a:t>
            </a:r>
          </a:p>
          <a:p>
            <a:pPr>
              <a:lnSpc>
                <a:spcPct val="90000"/>
              </a:lnSpc>
              <a:buClr>
                <a:schemeClr val="tx1"/>
              </a:buClr>
              <a:buFontTx/>
              <a:buChar char="•"/>
            </a:pPr>
            <a:endParaRPr lang="en-US" altLang="en-US" b="1" dirty="0">
              <a:latin typeface="Times New Roman" panose="02020603050405020304" pitchFamily="18" charset="0"/>
              <a:cs typeface="Times New Roman" panose="02020603050405020304" pitchFamily="18" charset="0"/>
            </a:endParaRPr>
          </a:p>
          <a:p>
            <a:pPr>
              <a:lnSpc>
                <a:spcPct val="90000"/>
              </a:lnSpc>
              <a:buClr>
                <a:schemeClr val="tx1"/>
              </a:buClr>
              <a:buFontTx/>
              <a:buChar char="•"/>
            </a:pPr>
            <a:r>
              <a:rPr lang="en-US" altLang="en-US" b="1" dirty="0">
                <a:latin typeface="Times New Roman" panose="02020603050405020304" pitchFamily="18" charset="0"/>
                <a:cs typeface="Times New Roman" panose="02020603050405020304" pitchFamily="18" charset="0"/>
              </a:rPr>
              <a:t>Vector data are accurate and takes less storage, but take long time e.g. </a:t>
            </a:r>
            <a:r>
              <a:rPr lang="en-US" altLang="en-US" b="1" dirty="0" smtClean="0">
                <a:latin typeface="Times New Roman" panose="02020603050405020304" pitchFamily="18" charset="0"/>
                <a:cs typeface="Times New Roman" panose="02020603050405020304" pitchFamily="18" charset="0"/>
              </a:rPr>
              <a:t>digitization</a:t>
            </a:r>
          </a:p>
          <a:p>
            <a:pPr>
              <a:lnSpc>
                <a:spcPct val="90000"/>
              </a:lnSpc>
              <a:buClr>
                <a:schemeClr val="tx1"/>
              </a:buClr>
              <a:buFontTx/>
              <a:buChar char="•"/>
            </a:pPr>
            <a:endParaRPr lang="en-US" altLang="en-US" b="1" dirty="0">
              <a:latin typeface="Times New Roman" panose="02020603050405020304" pitchFamily="18" charset="0"/>
              <a:cs typeface="Times New Roman" panose="02020603050405020304" pitchFamily="18" charset="0"/>
            </a:endParaRPr>
          </a:p>
          <a:p>
            <a:pPr>
              <a:lnSpc>
                <a:spcPct val="90000"/>
              </a:lnSpc>
              <a:buClr>
                <a:schemeClr val="tx1"/>
              </a:buClr>
              <a:buFontTx/>
              <a:buChar char="•"/>
            </a:pPr>
            <a:r>
              <a:rPr lang="en-US" altLang="en-US" b="1" dirty="0">
                <a:latin typeface="Times New Roman" panose="02020603050405020304" pitchFamily="18" charset="0"/>
                <a:cs typeface="Times New Roman" panose="02020603050405020304" pitchFamily="18" charset="0"/>
              </a:rPr>
              <a:t>Raster data are inaccurate and takes large storage, but takes short time e.g. scanning</a:t>
            </a:r>
          </a:p>
        </p:txBody>
      </p:sp>
    </p:spTree>
    <p:extLst>
      <p:ext uri="{BB962C8B-B14F-4D97-AF65-F5344CB8AC3E}">
        <p14:creationId xmlns:p14="http://schemas.microsoft.com/office/powerpoint/2010/main" val="2873950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71488" y="384170"/>
            <a:ext cx="7772400" cy="609600"/>
          </a:xfrm>
        </p:spPr>
        <p:txBody>
          <a:bodyPr>
            <a:normAutofit/>
          </a:bodyPr>
          <a:lstStyle/>
          <a:p>
            <a:r>
              <a:rPr lang="en-US" altLang="en-US" dirty="0">
                <a:solidFill>
                  <a:schemeClr val="accent4">
                    <a:lumMod val="75000"/>
                  </a:schemeClr>
                </a:solidFill>
              </a:rPr>
              <a:t>Coordinate system</a:t>
            </a:r>
          </a:p>
        </p:txBody>
      </p:sp>
      <p:grpSp>
        <p:nvGrpSpPr>
          <p:cNvPr id="84995" name="Group 3"/>
          <p:cNvGrpSpPr>
            <a:grpSpLocks/>
          </p:cNvGrpSpPr>
          <p:nvPr/>
        </p:nvGrpSpPr>
        <p:grpSpPr bwMode="auto">
          <a:xfrm>
            <a:off x="533400" y="1295400"/>
            <a:ext cx="2895600" cy="2819400"/>
            <a:chOff x="768" y="1008"/>
            <a:chExt cx="3936" cy="2832"/>
          </a:xfrm>
        </p:grpSpPr>
        <p:sp>
          <p:nvSpPr>
            <p:cNvPr id="84996" name="Oval 4"/>
            <p:cNvSpPr>
              <a:spLocks noChangeArrowheads="1"/>
            </p:cNvSpPr>
            <p:nvPr/>
          </p:nvSpPr>
          <p:spPr bwMode="auto">
            <a:xfrm>
              <a:off x="768" y="1008"/>
              <a:ext cx="3936" cy="2832"/>
            </a:xfrm>
            <a:prstGeom prst="ellipse">
              <a:avLst/>
            </a:prstGeom>
            <a:solidFill>
              <a:schemeClr val="accent1"/>
            </a:solidFill>
            <a:ln w="12700">
              <a:solidFill>
                <a:srgbClr val="000000"/>
              </a:solidFill>
              <a:round/>
              <a:headEnd/>
              <a:tailEnd/>
            </a:ln>
            <a:effectLst>
              <a:outerShdw dist="35921" dir="13500000" algn="ctr" rotWithShape="0">
                <a:schemeClr val="bg2"/>
              </a:outerShdw>
            </a:effectLst>
          </p:spPr>
          <p:txBody>
            <a:bodyPr wrap="none" anchor="ctr"/>
            <a:lstStyle/>
            <a:p>
              <a:endParaRPr lang="en-US"/>
            </a:p>
          </p:txBody>
        </p:sp>
        <p:grpSp>
          <p:nvGrpSpPr>
            <p:cNvPr id="84997" name="Group 5"/>
            <p:cNvGrpSpPr>
              <a:grpSpLocks/>
            </p:cNvGrpSpPr>
            <p:nvPr/>
          </p:nvGrpSpPr>
          <p:grpSpPr bwMode="auto">
            <a:xfrm>
              <a:off x="816" y="1200"/>
              <a:ext cx="3792" cy="2460"/>
              <a:chOff x="4031" y="2329"/>
              <a:chExt cx="1238" cy="1404"/>
            </a:xfrm>
          </p:grpSpPr>
          <p:grpSp>
            <p:nvGrpSpPr>
              <p:cNvPr id="84998" name="Group 6"/>
              <p:cNvGrpSpPr>
                <a:grpSpLocks/>
              </p:cNvGrpSpPr>
              <p:nvPr/>
            </p:nvGrpSpPr>
            <p:grpSpPr bwMode="auto">
              <a:xfrm>
                <a:off x="4031" y="2453"/>
                <a:ext cx="585" cy="1280"/>
                <a:chOff x="4031" y="2453"/>
                <a:chExt cx="585" cy="1280"/>
              </a:xfrm>
            </p:grpSpPr>
            <p:grpSp>
              <p:nvGrpSpPr>
                <p:cNvPr id="84999" name="Group 7"/>
                <p:cNvGrpSpPr>
                  <a:grpSpLocks/>
                </p:cNvGrpSpPr>
                <p:nvPr/>
              </p:nvGrpSpPr>
              <p:grpSpPr bwMode="auto">
                <a:xfrm>
                  <a:off x="4199" y="3186"/>
                  <a:ext cx="416" cy="547"/>
                  <a:chOff x="4199" y="3186"/>
                  <a:chExt cx="416" cy="547"/>
                </a:xfrm>
              </p:grpSpPr>
              <p:sp>
                <p:nvSpPr>
                  <p:cNvPr id="85000" name="Freeform 8"/>
                  <p:cNvSpPr>
                    <a:spLocks/>
                  </p:cNvSpPr>
                  <p:nvPr/>
                </p:nvSpPr>
                <p:spPr bwMode="auto">
                  <a:xfrm>
                    <a:off x="4199" y="3186"/>
                    <a:ext cx="416" cy="529"/>
                  </a:xfrm>
                  <a:custGeom>
                    <a:avLst/>
                    <a:gdLst>
                      <a:gd name="T0" fmla="*/ 94 w 416"/>
                      <a:gd name="T1" fmla="*/ 0 h 529"/>
                      <a:gd name="T2" fmla="*/ 100 w 416"/>
                      <a:gd name="T3" fmla="*/ 13 h 529"/>
                      <a:gd name="T4" fmla="*/ 111 w 416"/>
                      <a:gd name="T5" fmla="*/ 1 h 529"/>
                      <a:gd name="T6" fmla="*/ 125 w 416"/>
                      <a:gd name="T7" fmla="*/ 11 h 529"/>
                      <a:gd name="T8" fmla="*/ 161 w 416"/>
                      <a:gd name="T9" fmla="*/ 17 h 529"/>
                      <a:gd name="T10" fmla="*/ 179 w 416"/>
                      <a:gd name="T11" fmla="*/ 22 h 529"/>
                      <a:gd name="T12" fmla="*/ 195 w 416"/>
                      <a:gd name="T13" fmla="*/ 36 h 529"/>
                      <a:gd name="T14" fmla="*/ 222 w 416"/>
                      <a:gd name="T15" fmla="*/ 59 h 529"/>
                      <a:gd name="T16" fmla="*/ 248 w 416"/>
                      <a:gd name="T17" fmla="*/ 63 h 529"/>
                      <a:gd name="T18" fmla="*/ 276 w 416"/>
                      <a:gd name="T19" fmla="*/ 87 h 529"/>
                      <a:gd name="T20" fmla="*/ 269 w 416"/>
                      <a:gd name="T21" fmla="*/ 113 h 529"/>
                      <a:gd name="T22" fmla="*/ 289 w 416"/>
                      <a:gd name="T23" fmla="*/ 116 h 529"/>
                      <a:gd name="T24" fmla="*/ 319 w 416"/>
                      <a:gd name="T25" fmla="*/ 116 h 529"/>
                      <a:gd name="T26" fmla="*/ 354 w 416"/>
                      <a:gd name="T27" fmla="*/ 127 h 529"/>
                      <a:gd name="T28" fmla="*/ 398 w 416"/>
                      <a:gd name="T29" fmla="*/ 141 h 529"/>
                      <a:gd name="T30" fmla="*/ 413 w 416"/>
                      <a:gd name="T31" fmla="*/ 166 h 529"/>
                      <a:gd name="T32" fmla="*/ 389 w 416"/>
                      <a:gd name="T33" fmla="*/ 196 h 529"/>
                      <a:gd name="T34" fmla="*/ 381 w 416"/>
                      <a:gd name="T35" fmla="*/ 228 h 529"/>
                      <a:gd name="T36" fmla="*/ 373 w 416"/>
                      <a:gd name="T37" fmla="*/ 267 h 529"/>
                      <a:gd name="T38" fmla="*/ 349 w 416"/>
                      <a:gd name="T39" fmla="*/ 287 h 529"/>
                      <a:gd name="T40" fmla="*/ 305 w 416"/>
                      <a:gd name="T41" fmla="*/ 300 h 529"/>
                      <a:gd name="T42" fmla="*/ 301 w 416"/>
                      <a:gd name="T43" fmla="*/ 321 h 529"/>
                      <a:gd name="T44" fmla="*/ 269 w 416"/>
                      <a:gd name="T45" fmla="*/ 366 h 529"/>
                      <a:gd name="T46" fmla="*/ 223 w 416"/>
                      <a:gd name="T47" fmla="*/ 367 h 529"/>
                      <a:gd name="T48" fmla="*/ 228 w 416"/>
                      <a:gd name="T49" fmla="*/ 405 h 529"/>
                      <a:gd name="T50" fmla="*/ 184 w 416"/>
                      <a:gd name="T51" fmla="*/ 434 h 529"/>
                      <a:gd name="T52" fmla="*/ 173 w 416"/>
                      <a:gd name="T53" fmla="*/ 453 h 529"/>
                      <a:gd name="T54" fmla="*/ 163 w 416"/>
                      <a:gd name="T55" fmla="*/ 498 h 529"/>
                      <a:gd name="T56" fmla="*/ 146 w 416"/>
                      <a:gd name="T57" fmla="*/ 523 h 529"/>
                      <a:gd name="T58" fmla="*/ 110 w 416"/>
                      <a:gd name="T59" fmla="*/ 483 h 529"/>
                      <a:gd name="T60" fmla="*/ 96 w 416"/>
                      <a:gd name="T61" fmla="*/ 394 h 529"/>
                      <a:gd name="T62" fmla="*/ 99 w 416"/>
                      <a:gd name="T63" fmla="*/ 335 h 529"/>
                      <a:gd name="T64" fmla="*/ 95 w 416"/>
                      <a:gd name="T65" fmla="*/ 244 h 529"/>
                      <a:gd name="T66" fmla="*/ 74 w 416"/>
                      <a:gd name="T67" fmla="*/ 222 h 529"/>
                      <a:gd name="T68" fmla="*/ 54 w 416"/>
                      <a:gd name="T69" fmla="*/ 220 h 529"/>
                      <a:gd name="T70" fmla="*/ 44 w 416"/>
                      <a:gd name="T71" fmla="*/ 200 h 529"/>
                      <a:gd name="T72" fmla="*/ 32 w 416"/>
                      <a:gd name="T73" fmla="*/ 177 h 529"/>
                      <a:gd name="T74" fmla="*/ 22 w 416"/>
                      <a:gd name="T75" fmla="*/ 157 h 529"/>
                      <a:gd name="T76" fmla="*/ 11 w 416"/>
                      <a:gd name="T77" fmla="*/ 136 h 529"/>
                      <a:gd name="T78" fmla="*/ 11 w 416"/>
                      <a:gd name="T79" fmla="*/ 113 h 529"/>
                      <a:gd name="T80" fmla="*/ 7 w 416"/>
                      <a:gd name="T81" fmla="*/ 93 h 529"/>
                      <a:gd name="T82" fmla="*/ 30 w 416"/>
                      <a:gd name="T83" fmla="*/ 73 h 529"/>
                      <a:gd name="T84" fmla="*/ 42 w 416"/>
                      <a:gd name="T85" fmla="*/ 4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6" h="529">
                        <a:moveTo>
                          <a:pt x="49" y="15"/>
                        </a:moveTo>
                        <a:lnTo>
                          <a:pt x="73" y="0"/>
                        </a:lnTo>
                        <a:lnTo>
                          <a:pt x="94" y="0"/>
                        </a:lnTo>
                        <a:lnTo>
                          <a:pt x="100" y="1"/>
                        </a:lnTo>
                        <a:lnTo>
                          <a:pt x="100" y="6"/>
                        </a:lnTo>
                        <a:lnTo>
                          <a:pt x="100" y="13"/>
                        </a:lnTo>
                        <a:lnTo>
                          <a:pt x="105" y="15"/>
                        </a:lnTo>
                        <a:lnTo>
                          <a:pt x="108" y="9"/>
                        </a:lnTo>
                        <a:lnTo>
                          <a:pt x="111" y="1"/>
                        </a:lnTo>
                        <a:lnTo>
                          <a:pt x="115" y="1"/>
                        </a:lnTo>
                        <a:lnTo>
                          <a:pt x="118" y="6"/>
                        </a:lnTo>
                        <a:lnTo>
                          <a:pt x="125" y="11"/>
                        </a:lnTo>
                        <a:lnTo>
                          <a:pt x="132" y="15"/>
                        </a:lnTo>
                        <a:lnTo>
                          <a:pt x="151" y="15"/>
                        </a:lnTo>
                        <a:lnTo>
                          <a:pt x="161" y="17"/>
                        </a:lnTo>
                        <a:lnTo>
                          <a:pt x="166" y="18"/>
                        </a:lnTo>
                        <a:lnTo>
                          <a:pt x="171" y="18"/>
                        </a:lnTo>
                        <a:lnTo>
                          <a:pt x="179" y="22"/>
                        </a:lnTo>
                        <a:lnTo>
                          <a:pt x="182" y="27"/>
                        </a:lnTo>
                        <a:lnTo>
                          <a:pt x="182" y="32"/>
                        </a:lnTo>
                        <a:lnTo>
                          <a:pt x="195" y="36"/>
                        </a:lnTo>
                        <a:lnTo>
                          <a:pt x="203" y="45"/>
                        </a:lnTo>
                        <a:lnTo>
                          <a:pt x="215" y="55"/>
                        </a:lnTo>
                        <a:lnTo>
                          <a:pt x="222" y="59"/>
                        </a:lnTo>
                        <a:lnTo>
                          <a:pt x="227" y="59"/>
                        </a:lnTo>
                        <a:lnTo>
                          <a:pt x="239" y="59"/>
                        </a:lnTo>
                        <a:lnTo>
                          <a:pt x="248" y="63"/>
                        </a:lnTo>
                        <a:lnTo>
                          <a:pt x="256" y="72"/>
                        </a:lnTo>
                        <a:lnTo>
                          <a:pt x="269" y="79"/>
                        </a:lnTo>
                        <a:lnTo>
                          <a:pt x="276" y="87"/>
                        </a:lnTo>
                        <a:lnTo>
                          <a:pt x="279" y="98"/>
                        </a:lnTo>
                        <a:lnTo>
                          <a:pt x="274" y="103"/>
                        </a:lnTo>
                        <a:lnTo>
                          <a:pt x="269" y="113"/>
                        </a:lnTo>
                        <a:lnTo>
                          <a:pt x="276" y="120"/>
                        </a:lnTo>
                        <a:lnTo>
                          <a:pt x="281" y="122"/>
                        </a:lnTo>
                        <a:lnTo>
                          <a:pt x="289" y="116"/>
                        </a:lnTo>
                        <a:lnTo>
                          <a:pt x="301" y="113"/>
                        </a:lnTo>
                        <a:lnTo>
                          <a:pt x="311" y="116"/>
                        </a:lnTo>
                        <a:lnTo>
                          <a:pt x="319" y="116"/>
                        </a:lnTo>
                        <a:lnTo>
                          <a:pt x="331" y="121"/>
                        </a:lnTo>
                        <a:lnTo>
                          <a:pt x="342" y="127"/>
                        </a:lnTo>
                        <a:lnTo>
                          <a:pt x="354" y="127"/>
                        </a:lnTo>
                        <a:lnTo>
                          <a:pt x="369" y="128"/>
                        </a:lnTo>
                        <a:lnTo>
                          <a:pt x="383" y="138"/>
                        </a:lnTo>
                        <a:lnTo>
                          <a:pt x="398" y="141"/>
                        </a:lnTo>
                        <a:lnTo>
                          <a:pt x="409" y="145"/>
                        </a:lnTo>
                        <a:lnTo>
                          <a:pt x="415" y="155"/>
                        </a:lnTo>
                        <a:lnTo>
                          <a:pt x="413" y="166"/>
                        </a:lnTo>
                        <a:lnTo>
                          <a:pt x="406" y="177"/>
                        </a:lnTo>
                        <a:lnTo>
                          <a:pt x="398" y="186"/>
                        </a:lnTo>
                        <a:lnTo>
                          <a:pt x="389" y="196"/>
                        </a:lnTo>
                        <a:lnTo>
                          <a:pt x="385" y="208"/>
                        </a:lnTo>
                        <a:lnTo>
                          <a:pt x="374" y="216"/>
                        </a:lnTo>
                        <a:lnTo>
                          <a:pt x="381" y="228"/>
                        </a:lnTo>
                        <a:lnTo>
                          <a:pt x="380" y="243"/>
                        </a:lnTo>
                        <a:lnTo>
                          <a:pt x="373" y="255"/>
                        </a:lnTo>
                        <a:lnTo>
                          <a:pt x="373" y="267"/>
                        </a:lnTo>
                        <a:lnTo>
                          <a:pt x="367" y="278"/>
                        </a:lnTo>
                        <a:lnTo>
                          <a:pt x="359" y="283"/>
                        </a:lnTo>
                        <a:lnTo>
                          <a:pt x="349" y="287"/>
                        </a:lnTo>
                        <a:lnTo>
                          <a:pt x="337" y="287"/>
                        </a:lnTo>
                        <a:lnTo>
                          <a:pt x="319" y="290"/>
                        </a:lnTo>
                        <a:lnTo>
                          <a:pt x="305" y="300"/>
                        </a:lnTo>
                        <a:lnTo>
                          <a:pt x="298" y="310"/>
                        </a:lnTo>
                        <a:lnTo>
                          <a:pt x="293" y="315"/>
                        </a:lnTo>
                        <a:lnTo>
                          <a:pt x="301" y="321"/>
                        </a:lnTo>
                        <a:lnTo>
                          <a:pt x="301" y="330"/>
                        </a:lnTo>
                        <a:lnTo>
                          <a:pt x="281" y="344"/>
                        </a:lnTo>
                        <a:lnTo>
                          <a:pt x="269" y="366"/>
                        </a:lnTo>
                        <a:lnTo>
                          <a:pt x="253" y="378"/>
                        </a:lnTo>
                        <a:lnTo>
                          <a:pt x="240" y="379"/>
                        </a:lnTo>
                        <a:lnTo>
                          <a:pt x="223" y="367"/>
                        </a:lnTo>
                        <a:lnTo>
                          <a:pt x="222" y="383"/>
                        </a:lnTo>
                        <a:lnTo>
                          <a:pt x="230" y="391"/>
                        </a:lnTo>
                        <a:lnTo>
                          <a:pt x="228" y="405"/>
                        </a:lnTo>
                        <a:lnTo>
                          <a:pt x="205" y="417"/>
                        </a:lnTo>
                        <a:lnTo>
                          <a:pt x="195" y="415"/>
                        </a:lnTo>
                        <a:lnTo>
                          <a:pt x="184" y="434"/>
                        </a:lnTo>
                        <a:lnTo>
                          <a:pt x="173" y="436"/>
                        </a:lnTo>
                        <a:lnTo>
                          <a:pt x="169" y="444"/>
                        </a:lnTo>
                        <a:lnTo>
                          <a:pt x="173" y="453"/>
                        </a:lnTo>
                        <a:lnTo>
                          <a:pt x="163" y="465"/>
                        </a:lnTo>
                        <a:lnTo>
                          <a:pt x="172" y="484"/>
                        </a:lnTo>
                        <a:lnTo>
                          <a:pt x="163" y="498"/>
                        </a:lnTo>
                        <a:lnTo>
                          <a:pt x="156" y="512"/>
                        </a:lnTo>
                        <a:lnTo>
                          <a:pt x="163" y="523"/>
                        </a:lnTo>
                        <a:lnTo>
                          <a:pt x="146" y="523"/>
                        </a:lnTo>
                        <a:lnTo>
                          <a:pt x="132" y="528"/>
                        </a:lnTo>
                        <a:lnTo>
                          <a:pt x="115" y="503"/>
                        </a:lnTo>
                        <a:lnTo>
                          <a:pt x="110" y="483"/>
                        </a:lnTo>
                        <a:lnTo>
                          <a:pt x="110" y="439"/>
                        </a:lnTo>
                        <a:lnTo>
                          <a:pt x="94" y="421"/>
                        </a:lnTo>
                        <a:lnTo>
                          <a:pt x="96" y="394"/>
                        </a:lnTo>
                        <a:lnTo>
                          <a:pt x="104" y="375"/>
                        </a:lnTo>
                        <a:lnTo>
                          <a:pt x="99" y="356"/>
                        </a:lnTo>
                        <a:lnTo>
                          <a:pt x="99" y="335"/>
                        </a:lnTo>
                        <a:lnTo>
                          <a:pt x="100" y="283"/>
                        </a:lnTo>
                        <a:lnTo>
                          <a:pt x="106" y="259"/>
                        </a:lnTo>
                        <a:lnTo>
                          <a:pt x="95" y="244"/>
                        </a:lnTo>
                        <a:lnTo>
                          <a:pt x="84" y="235"/>
                        </a:lnTo>
                        <a:lnTo>
                          <a:pt x="75" y="229"/>
                        </a:lnTo>
                        <a:lnTo>
                          <a:pt x="74" y="222"/>
                        </a:lnTo>
                        <a:lnTo>
                          <a:pt x="67" y="223"/>
                        </a:lnTo>
                        <a:lnTo>
                          <a:pt x="57" y="225"/>
                        </a:lnTo>
                        <a:lnTo>
                          <a:pt x="54" y="220"/>
                        </a:lnTo>
                        <a:lnTo>
                          <a:pt x="47" y="214"/>
                        </a:lnTo>
                        <a:lnTo>
                          <a:pt x="42" y="204"/>
                        </a:lnTo>
                        <a:lnTo>
                          <a:pt x="44" y="200"/>
                        </a:lnTo>
                        <a:lnTo>
                          <a:pt x="40" y="189"/>
                        </a:lnTo>
                        <a:lnTo>
                          <a:pt x="34" y="178"/>
                        </a:lnTo>
                        <a:lnTo>
                          <a:pt x="32" y="177"/>
                        </a:lnTo>
                        <a:lnTo>
                          <a:pt x="32" y="172"/>
                        </a:lnTo>
                        <a:lnTo>
                          <a:pt x="29" y="168"/>
                        </a:lnTo>
                        <a:lnTo>
                          <a:pt x="22" y="157"/>
                        </a:lnTo>
                        <a:lnTo>
                          <a:pt x="21" y="153"/>
                        </a:lnTo>
                        <a:lnTo>
                          <a:pt x="12" y="147"/>
                        </a:lnTo>
                        <a:lnTo>
                          <a:pt x="11" y="136"/>
                        </a:lnTo>
                        <a:lnTo>
                          <a:pt x="6" y="129"/>
                        </a:lnTo>
                        <a:lnTo>
                          <a:pt x="0" y="121"/>
                        </a:lnTo>
                        <a:lnTo>
                          <a:pt x="11" y="113"/>
                        </a:lnTo>
                        <a:lnTo>
                          <a:pt x="20" y="109"/>
                        </a:lnTo>
                        <a:lnTo>
                          <a:pt x="11" y="104"/>
                        </a:lnTo>
                        <a:lnTo>
                          <a:pt x="7" y="93"/>
                        </a:lnTo>
                        <a:lnTo>
                          <a:pt x="10" y="85"/>
                        </a:lnTo>
                        <a:lnTo>
                          <a:pt x="20" y="78"/>
                        </a:lnTo>
                        <a:lnTo>
                          <a:pt x="30" y="73"/>
                        </a:lnTo>
                        <a:lnTo>
                          <a:pt x="39" y="61"/>
                        </a:lnTo>
                        <a:lnTo>
                          <a:pt x="44" y="54"/>
                        </a:lnTo>
                        <a:lnTo>
                          <a:pt x="42" y="45"/>
                        </a:lnTo>
                        <a:lnTo>
                          <a:pt x="42" y="36"/>
                        </a:lnTo>
                        <a:lnTo>
                          <a:pt x="49" y="15"/>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1" name="Freeform 9"/>
                  <p:cNvSpPr>
                    <a:spLocks/>
                  </p:cNvSpPr>
                  <p:nvPr/>
                </p:nvSpPr>
                <p:spPr bwMode="auto">
                  <a:xfrm>
                    <a:off x="4345" y="3716"/>
                    <a:ext cx="48" cy="17"/>
                  </a:xfrm>
                  <a:custGeom>
                    <a:avLst/>
                    <a:gdLst>
                      <a:gd name="T0" fmla="*/ 16 w 48"/>
                      <a:gd name="T1" fmla="*/ 0 h 17"/>
                      <a:gd name="T2" fmla="*/ 0 w 48"/>
                      <a:gd name="T3" fmla="*/ 10 h 17"/>
                      <a:gd name="T4" fmla="*/ 10 w 48"/>
                      <a:gd name="T5" fmla="*/ 16 h 17"/>
                      <a:gd name="T6" fmla="*/ 30 w 48"/>
                      <a:gd name="T7" fmla="*/ 16 h 17"/>
                      <a:gd name="T8" fmla="*/ 47 w 48"/>
                      <a:gd name="T9" fmla="*/ 16 h 17"/>
                      <a:gd name="T10" fmla="*/ 31 w 48"/>
                      <a:gd name="T11" fmla="*/ 7 h 17"/>
                      <a:gd name="T12" fmla="*/ 16 w 48"/>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48" h="17">
                        <a:moveTo>
                          <a:pt x="16" y="0"/>
                        </a:moveTo>
                        <a:lnTo>
                          <a:pt x="0" y="10"/>
                        </a:lnTo>
                        <a:lnTo>
                          <a:pt x="10" y="16"/>
                        </a:lnTo>
                        <a:lnTo>
                          <a:pt x="30" y="16"/>
                        </a:lnTo>
                        <a:lnTo>
                          <a:pt x="47" y="16"/>
                        </a:lnTo>
                        <a:lnTo>
                          <a:pt x="31" y="7"/>
                        </a:lnTo>
                        <a:lnTo>
                          <a:pt x="16" y="0"/>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5002" name="Group 10"/>
                <p:cNvGrpSpPr>
                  <a:grpSpLocks/>
                </p:cNvGrpSpPr>
                <p:nvPr/>
              </p:nvGrpSpPr>
              <p:grpSpPr bwMode="auto">
                <a:xfrm>
                  <a:off x="4031" y="2505"/>
                  <a:ext cx="585" cy="716"/>
                  <a:chOff x="4031" y="2505"/>
                  <a:chExt cx="585" cy="716"/>
                </a:xfrm>
              </p:grpSpPr>
              <p:sp>
                <p:nvSpPr>
                  <p:cNvPr id="85003" name="Freeform 11"/>
                  <p:cNvSpPr>
                    <a:spLocks/>
                  </p:cNvSpPr>
                  <p:nvPr/>
                </p:nvSpPr>
                <p:spPr bwMode="auto">
                  <a:xfrm>
                    <a:off x="4351" y="2746"/>
                    <a:ext cx="17" cy="20"/>
                  </a:xfrm>
                  <a:custGeom>
                    <a:avLst/>
                    <a:gdLst>
                      <a:gd name="T0" fmla="*/ 0 w 17"/>
                      <a:gd name="T1" fmla="*/ 14 h 20"/>
                      <a:gd name="T2" fmla="*/ 16 w 17"/>
                      <a:gd name="T3" fmla="*/ 19 h 20"/>
                      <a:gd name="T4" fmla="*/ 16 w 17"/>
                      <a:gd name="T5" fmla="*/ 12 h 20"/>
                      <a:gd name="T6" fmla="*/ 16 w 17"/>
                      <a:gd name="T7" fmla="*/ 3 h 20"/>
                      <a:gd name="T8" fmla="*/ 8 w 17"/>
                      <a:gd name="T9" fmla="*/ 0 h 20"/>
                      <a:gd name="T10" fmla="*/ 5 w 17"/>
                      <a:gd name="T11" fmla="*/ 7 h 20"/>
                      <a:gd name="T12" fmla="*/ 0 w 17"/>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0" y="14"/>
                        </a:moveTo>
                        <a:lnTo>
                          <a:pt x="16" y="19"/>
                        </a:lnTo>
                        <a:lnTo>
                          <a:pt x="16" y="12"/>
                        </a:lnTo>
                        <a:lnTo>
                          <a:pt x="16" y="3"/>
                        </a:lnTo>
                        <a:lnTo>
                          <a:pt x="8" y="0"/>
                        </a:lnTo>
                        <a:lnTo>
                          <a:pt x="5" y="7"/>
                        </a:lnTo>
                        <a:lnTo>
                          <a:pt x="0" y="1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5004" name="Group 12"/>
                  <p:cNvGrpSpPr>
                    <a:grpSpLocks/>
                  </p:cNvGrpSpPr>
                  <p:nvPr/>
                </p:nvGrpSpPr>
                <p:grpSpPr bwMode="auto">
                  <a:xfrm>
                    <a:off x="4031" y="2505"/>
                    <a:ext cx="585" cy="716"/>
                    <a:chOff x="4031" y="2505"/>
                    <a:chExt cx="585" cy="716"/>
                  </a:xfrm>
                </p:grpSpPr>
                <p:sp>
                  <p:nvSpPr>
                    <p:cNvPr id="85005" name="Freeform 13"/>
                    <p:cNvSpPr>
                      <a:spLocks/>
                    </p:cNvSpPr>
                    <p:nvPr/>
                  </p:nvSpPr>
                  <p:spPr bwMode="auto">
                    <a:xfrm>
                      <a:off x="4031" y="2505"/>
                      <a:ext cx="420" cy="716"/>
                    </a:xfrm>
                    <a:custGeom>
                      <a:avLst/>
                      <a:gdLst>
                        <a:gd name="T0" fmla="*/ 183 w 420"/>
                        <a:gd name="T1" fmla="*/ 686 h 716"/>
                        <a:gd name="T2" fmla="*/ 173 w 420"/>
                        <a:gd name="T3" fmla="*/ 651 h 716"/>
                        <a:gd name="T4" fmla="*/ 171 w 420"/>
                        <a:gd name="T5" fmla="*/ 620 h 716"/>
                        <a:gd name="T6" fmla="*/ 144 w 420"/>
                        <a:gd name="T7" fmla="*/ 600 h 716"/>
                        <a:gd name="T8" fmla="*/ 137 w 420"/>
                        <a:gd name="T9" fmla="*/ 567 h 716"/>
                        <a:gd name="T10" fmla="*/ 107 w 420"/>
                        <a:gd name="T11" fmla="*/ 579 h 716"/>
                        <a:gd name="T12" fmla="*/ 90 w 420"/>
                        <a:gd name="T13" fmla="*/ 535 h 716"/>
                        <a:gd name="T14" fmla="*/ 105 w 420"/>
                        <a:gd name="T15" fmla="*/ 508 h 716"/>
                        <a:gd name="T16" fmla="*/ 134 w 420"/>
                        <a:gd name="T17" fmla="*/ 487 h 716"/>
                        <a:gd name="T18" fmla="*/ 160 w 420"/>
                        <a:gd name="T19" fmla="*/ 505 h 716"/>
                        <a:gd name="T20" fmla="*/ 190 w 420"/>
                        <a:gd name="T21" fmla="*/ 505 h 716"/>
                        <a:gd name="T22" fmla="*/ 208 w 420"/>
                        <a:gd name="T23" fmla="*/ 542 h 716"/>
                        <a:gd name="T24" fmla="*/ 222 w 420"/>
                        <a:gd name="T25" fmla="*/ 559 h 716"/>
                        <a:gd name="T26" fmla="*/ 224 w 420"/>
                        <a:gd name="T27" fmla="*/ 528 h 716"/>
                        <a:gd name="T28" fmla="*/ 229 w 420"/>
                        <a:gd name="T29" fmla="*/ 499 h 716"/>
                        <a:gd name="T30" fmla="*/ 256 w 420"/>
                        <a:gd name="T31" fmla="*/ 494 h 716"/>
                        <a:gd name="T32" fmla="*/ 283 w 420"/>
                        <a:gd name="T33" fmla="*/ 474 h 716"/>
                        <a:gd name="T34" fmla="*/ 298 w 420"/>
                        <a:gd name="T35" fmla="*/ 446 h 716"/>
                        <a:gd name="T36" fmla="*/ 320 w 420"/>
                        <a:gd name="T37" fmla="*/ 432 h 716"/>
                        <a:gd name="T38" fmla="*/ 364 w 420"/>
                        <a:gd name="T39" fmla="*/ 416 h 716"/>
                        <a:gd name="T40" fmla="*/ 366 w 420"/>
                        <a:gd name="T41" fmla="*/ 407 h 716"/>
                        <a:gd name="T42" fmla="*/ 354 w 420"/>
                        <a:gd name="T43" fmla="*/ 381 h 716"/>
                        <a:gd name="T44" fmla="*/ 417 w 420"/>
                        <a:gd name="T45" fmla="*/ 359 h 716"/>
                        <a:gd name="T46" fmla="*/ 399 w 420"/>
                        <a:gd name="T47" fmla="*/ 330 h 716"/>
                        <a:gd name="T48" fmla="*/ 382 w 420"/>
                        <a:gd name="T49" fmla="*/ 315 h 716"/>
                        <a:gd name="T50" fmla="*/ 346 w 420"/>
                        <a:gd name="T51" fmla="*/ 273 h 716"/>
                        <a:gd name="T52" fmla="*/ 319 w 420"/>
                        <a:gd name="T53" fmla="*/ 325 h 716"/>
                        <a:gd name="T54" fmla="*/ 302 w 420"/>
                        <a:gd name="T55" fmla="*/ 343 h 716"/>
                        <a:gd name="T56" fmla="*/ 293 w 420"/>
                        <a:gd name="T57" fmla="*/ 326 h 716"/>
                        <a:gd name="T58" fmla="*/ 263 w 420"/>
                        <a:gd name="T59" fmla="*/ 281 h 716"/>
                        <a:gd name="T60" fmla="*/ 302 w 420"/>
                        <a:gd name="T61" fmla="*/ 246 h 716"/>
                        <a:gd name="T62" fmla="*/ 338 w 420"/>
                        <a:gd name="T63" fmla="*/ 236 h 716"/>
                        <a:gd name="T64" fmla="*/ 351 w 420"/>
                        <a:gd name="T65" fmla="*/ 220 h 716"/>
                        <a:gd name="T66" fmla="*/ 326 w 420"/>
                        <a:gd name="T67" fmla="*/ 216 h 716"/>
                        <a:gd name="T68" fmla="*/ 326 w 420"/>
                        <a:gd name="T69" fmla="*/ 193 h 716"/>
                        <a:gd name="T70" fmla="*/ 278 w 420"/>
                        <a:gd name="T71" fmla="*/ 124 h 716"/>
                        <a:gd name="T72" fmla="*/ 269 w 420"/>
                        <a:gd name="T73" fmla="*/ 62 h 716"/>
                        <a:gd name="T74" fmla="*/ 243 w 420"/>
                        <a:gd name="T75" fmla="*/ 17 h 716"/>
                        <a:gd name="T76" fmla="*/ 217 w 420"/>
                        <a:gd name="T77" fmla="*/ 19 h 716"/>
                        <a:gd name="T78" fmla="*/ 188 w 420"/>
                        <a:gd name="T79" fmla="*/ 9 h 716"/>
                        <a:gd name="T80" fmla="*/ 134 w 420"/>
                        <a:gd name="T81" fmla="*/ 37 h 716"/>
                        <a:gd name="T82" fmla="*/ 132 w 420"/>
                        <a:gd name="T83" fmla="*/ 49 h 716"/>
                        <a:gd name="T84" fmla="*/ 160 w 420"/>
                        <a:gd name="T85" fmla="*/ 75 h 716"/>
                        <a:gd name="T86" fmla="*/ 163 w 420"/>
                        <a:gd name="T87" fmla="*/ 113 h 716"/>
                        <a:gd name="T88" fmla="*/ 121 w 420"/>
                        <a:gd name="T89" fmla="*/ 181 h 716"/>
                        <a:gd name="T90" fmla="*/ 87 w 420"/>
                        <a:gd name="T91" fmla="*/ 235 h 716"/>
                        <a:gd name="T92" fmla="*/ 57 w 420"/>
                        <a:gd name="T93" fmla="*/ 264 h 716"/>
                        <a:gd name="T94" fmla="*/ 23 w 420"/>
                        <a:gd name="T95" fmla="*/ 314 h 716"/>
                        <a:gd name="T96" fmla="*/ 7 w 420"/>
                        <a:gd name="T97" fmla="*/ 341 h 716"/>
                        <a:gd name="T98" fmla="*/ 8 w 420"/>
                        <a:gd name="T99" fmla="*/ 384 h 716"/>
                        <a:gd name="T100" fmla="*/ 3 w 420"/>
                        <a:gd name="T101" fmla="*/ 446 h 716"/>
                        <a:gd name="T102" fmla="*/ 12 w 420"/>
                        <a:gd name="T103" fmla="*/ 439 h 716"/>
                        <a:gd name="T104" fmla="*/ 23 w 420"/>
                        <a:gd name="T105" fmla="*/ 413 h 716"/>
                        <a:gd name="T106" fmla="*/ 19 w 420"/>
                        <a:gd name="T107" fmla="*/ 453 h 716"/>
                        <a:gd name="T108" fmla="*/ 29 w 420"/>
                        <a:gd name="T109" fmla="*/ 499 h 716"/>
                        <a:gd name="T110" fmla="*/ 29 w 420"/>
                        <a:gd name="T111" fmla="*/ 538 h 716"/>
                        <a:gd name="T112" fmla="*/ 64 w 420"/>
                        <a:gd name="T113" fmla="*/ 585 h 716"/>
                        <a:gd name="T114" fmla="*/ 93 w 420"/>
                        <a:gd name="T115" fmla="*/ 603 h 716"/>
                        <a:gd name="T116" fmla="*/ 127 w 420"/>
                        <a:gd name="T117" fmla="*/ 636 h 716"/>
                        <a:gd name="T118" fmla="*/ 149 w 420"/>
                        <a:gd name="T119" fmla="*/ 668 h 716"/>
                        <a:gd name="T120" fmla="*/ 189 w 420"/>
                        <a:gd name="T121" fmla="*/ 704 h 716"/>
                        <a:gd name="T122" fmla="*/ 212 w 420"/>
                        <a:gd name="T123" fmla="*/ 715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0" h="716">
                          <a:moveTo>
                            <a:pt x="216" y="699"/>
                          </a:moveTo>
                          <a:lnTo>
                            <a:pt x="198" y="684"/>
                          </a:lnTo>
                          <a:lnTo>
                            <a:pt x="183" y="686"/>
                          </a:lnTo>
                          <a:lnTo>
                            <a:pt x="168" y="673"/>
                          </a:lnTo>
                          <a:lnTo>
                            <a:pt x="165" y="657"/>
                          </a:lnTo>
                          <a:lnTo>
                            <a:pt x="173" y="651"/>
                          </a:lnTo>
                          <a:lnTo>
                            <a:pt x="173" y="646"/>
                          </a:lnTo>
                          <a:lnTo>
                            <a:pt x="179" y="638"/>
                          </a:lnTo>
                          <a:lnTo>
                            <a:pt x="171" y="620"/>
                          </a:lnTo>
                          <a:lnTo>
                            <a:pt x="159" y="619"/>
                          </a:lnTo>
                          <a:lnTo>
                            <a:pt x="144" y="607"/>
                          </a:lnTo>
                          <a:lnTo>
                            <a:pt x="144" y="600"/>
                          </a:lnTo>
                          <a:lnTo>
                            <a:pt x="158" y="579"/>
                          </a:lnTo>
                          <a:lnTo>
                            <a:pt x="154" y="574"/>
                          </a:lnTo>
                          <a:lnTo>
                            <a:pt x="137" y="567"/>
                          </a:lnTo>
                          <a:lnTo>
                            <a:pt x="127" y="574"/>
                          </a:lnTo>
                          <a:lnTo>
                            <a:pt x="123" y="581"/>
                          </a:lnTo>
                          <a:lnTo>
                            <a:pt x="107" y="579"/>
                          </a:lnTo>
                          <a:lnTo>
                            <a:pt x="95" y="573"/>
                          </a:lnTo>
                          <a:lnTo>
                            <a:pt x="83" y="552"/>
                          </a:lnTo>
                          <a:lnTo>
                            <a:pt x="90" y="535"/>
                          </a:lnTo>
                          <a:lnTo>
                            <a:pt x="93" y="522"/>
                          </a:lnTo>
                          <a:lnTo>
                            <a:pt x="97" y="515"/>
                          </a:lnTo>
                          <a:lnTo>
                            <a:pt x="105" y="508"/>
                          </a:lnTo>
                          <a:lnTo>
                            <a:pt x="111" y="500"/>
                          </a:lnTo>
                          <a:lnTo>
                            <a:pt x="123" y="492"/>
                          </a:lnTo>
                          <a:lnTo>
                            <a:pt x="134" y="487"/>
                          </a:lnTo>
                          <a:lnTo>
                            <a:pt x="144" y="494"/>
                          </a:lnTo>
                          <a:lnTo>
                            <a:pt x="154" y="496"/>
                          </a:lnTo>
                          <a:lnTo>
                            <a:pt x="160" y="505"/>
                          </a:lnTo>
                          <a:lnTo>
                            <a:pt x="169" y="504"/>
                          </a:lnTo>
                          <a:lnTo>
                            <a:pt x="181" y="500"/>
                          </a:lnTo>
                          <a:lnTo>
                            <a:pt x="190" y="505"/>
                          </a:lnTo>
                          <a:lnTo>
                            <a:pt x="208" y="522"/>
                          </a:lnTo>
                          <a:lnTo>
                            <a:pt x="202" y="535"/>
                          </a:lnTo>
                          <a:lnTo>
                            <a:pt x="208" y="542"/>
                          </a:lnTo>
                          <a:lnTo>
                            <a:pt x="208" y="546"/>
                          </a:lnTo>
                          <a:lnTo>
                            <a:pt x="215" y="553"/>
                          </a:lnTo>
                          <a:lnTo>
                            <a:pt x="222" y="559"/>
                          </a:lnTo>
                          <a:lnTo>
                            <a:pt x="225" y="556"/>
                          </a:lnTo>
                          <a:lnTo>
                            <a:pt x="225" y="544"/>
                          </a:lnTo>
                          <a:lnTo>
                            <a:pt x="224" y="528"/>
                          </a:lnTo>
                          <a:lnTo>
                            <a:pt x="224" y="513"/>
                          </a:lnTo>
                          <a:lnTo>
                            <a:pt x="222" y="508"/>
                          </a:lnTo>
                          <a:lnTo>
                            <a:pt x="229" y="499"/>
                          </a:lnTo>
                          <a:lnTo>
                            <a:pt x="242" y="496"/>
                          </a:lnTo>
                          <a:lnTo>
                            <a:pt x="247" y="491"/>
                          </a:lnTo>
                          <a:lnTo>
                            <a:pt x="256" y="494"/>
                          </a:lnTo>
                          <a:lnTo>
                            <a:pt x="264" y="487"/>
                          </a:lnTo>
                          <a:lnTo>
                            <a:pt x="276" y="477"/>
                          </a:lnTo>
                          <a:lnTo>
                            <a:pt x="283" y="474"/>
                          </a:lnTo>
                          <a:lnTo>
                            <a:pt x="280" y="466"/>
                          </a:lnTo>
                          <a:lnTo>
                            <a:pt x="290" y="455"/>
                          </a:lnTo>
                          <a:lnTo>
                            <a:pt x="298" y="446"/>
                          </a:lnTo>
                          <a:lnTo>
                            <a:pt x="305" y="442"/>
                          </a:lnTo>
                          <a:lnTo>
                            <a:pt x="323" y="444"/>
                          </a:lnTo>
                          <a:lnTo>
                            <a:pt x="320" y="432"/>
                          </a:lnTo>
                          <a:lnTo>
                            <a:pt x="336" y="423"/>
                          </a:lnTo>
                          <a:lnTo>
                            <a:pt x="351" y="418"/>
                          </a:lnTo>
                          <a:lnTo>
                            <a:pt x="364" y="416"/>
                          </a:lnTo>
                          <a:lnTo>
                            <a:pt x="359" y="428"/>
                          </a:lnTo>
                          <a:lnTo>
                            <a:pt x="373" y="415"/>
                          </a:lnTo>
                          <a:lnTo>
                            <a:pt x="366" y="407"/>
                          </a:lnTo>
                          <a:lnTo>
                            <a:pt x="365" y="390"/>
                          </a:lnTo>
                          <a:lnTo>
                            <a:pt x="351" y="390"/>
                          </a:lnTo>
                          <a:lnTo>
                            <a:pt x="354" y="381"/>
                          </a:lnTo>
                          <a:lnTo>
                            <a:pt x="396" y="381"/>
                          </a:lnTo>
                          <a:lnTo>
                            <a:pt x="419" y="368"/>
                          </a:lnTo>
                          <a:lnTo>
                            <a:pt x="417" y="359"/>
                          </a:lnTo>
                          <a:lnTo>
                            <a:pt x="406" y="349"/>
                          </a:lnTo>
                          <a:lnTo>
                            <a:pt x="406" y="333"/>
                          </a:lnTo>
                          <a:lnTo>
                            <a:pt x="399" y="330"/>
                          </a:lnTo>
                          <a:lnTo>
                            <a:pt x="395" y="319"/>
                          </a:lnTo>
                          <a:lnTo>
                            <a:pt x="390" y="313"/>
                          </a:lnTo>
                          <a:lnTo>
                            <a:pt x="382" y="315"/>
                          </a:lnTo>
                          <a:lnTo>
                            <a:pt x="366" y="303"/>
                          </a:lnTo>
                          <a:lnTo>
                            <a:pt x="361" y="289"/>
                          </a:lnTo>
                          <a:lnTo>
                            <a:pt x="346" y="273"/>
                          </a:lnTo>
                          <a:lnTo>
                            <a:pt x="324" y="293"/>
                          </a:lnTo>
                          <a:lnTo>
                            <a:pt x="324" y="318"/>
                          </a:lnTo>
                          <a:lnTo>
                            <a:pt x="319" y="325"/>
                          </a:lnTo>
                          <a:lnTo>
                            <a:pt x="310" y="326"/>
                          </a:lnTo>
                          <a:lnTo>
                            <a:pt x="305" y="330"/>
                          </a:lnTo>
                          <a:lnTo>
                            <a:pt x="302" y="343"/>
                          </a:lnTo>
                          <a:lnTo>
                            <a:pt x="295" y="356"/>
                          </a:lnTo>
                          <a:lnTo>
                            <a:pt x="286" y="343"/>
                          </a:lnTo>
                          <a:lnTo>
                            <a:pt x="293" y="326"/>
                          </a:lnTo>
                          <a:lnTo>
                            <a:pt x="291" y="313"/>
                          </a:lnTo>
                          <a:lnTo>
                            <a:pt x="281" y="308"/>
                          </a:lnTo>
                          <a:lnTo>
                            <a:pt x="263" y="281"/>
                          </a:lnTo>
                          <a:lnTo>
                            <a:pt x="264" y="272"/>
                          </a:lnTo>
                          <a:lnTo>
                            <a:pt x="286" y="246"/>
                          </a:lnTo>
                          <a:lnTo>
                            <a:pt x="302" y="246"/>
                          </a:lnTo>
                          <a:lnTo>
                            <a:pt x="315" y="245"/>
                          </a:lnTo>
                          <a:lnTo>
                            <a:pt x="321" y="234"/>
                          </a:lnTo>
                          <a:lnTo>
                            <a:pt x="338" y="236"/>
                          </a:lnTo>
                          <a:lnTo>
                            <a:pt x="344" y="229"/>
                          </a:lnTo>
                          <a:lnTo>
                            <a:pt x="359" y="230"/>
                          </a:lnTo>
                          <a:lnTo>
                            <a:pt x="351" y="220"/>
                          </a:lnTo>
                          <a:lnTo>
                            <a:pt x="349" y="205"/>
                          </a:lnTo>
                          <a:lnTo>
                            <a:pt x="336" y="220"/>
                          </a:lnTo>
                          <a:lnTo>
                            <a:pt x="326" y="216"/>
                          </a:lnTo>
                          <a:lnTo>
                            <a:pt x="339" y="199"/>
                          </a:lnTo>
                          <a:lnTo>
                            <a:pt x="338" y="182"/>
                          </a:lnTo>
                          <a:lnTo>
                            <a:pt x="326" y="193"/>
                          </a:lnTo>
                          <a:lnTo>
                            <a:pt x="314" y="205"/>
                          </a:lnTo>
                          <a:lnTo>
                            <a:pt x="276" y="176"/>
                          </a:lnTo>
                          <a:lnTo>
                            <a:pt x="278" y="124"/>
                          </a:lnTo>
                          <a:lnTo>
                            <a:pt x="260" y="107"/>
                          </a:lnTo>
                          <a:lnTo>
                            <a:pt x="258" y="87"/>
                          </a:lnTo>
                          <a:lnTo>
                            <a:pt x="269" y="62"/>
                          </a:lnTo>
                          <a:lnTo>
                            <a:pt x="274" y="34"/>
                          </a:lnTo>
                          <a:lnTo>
                            <a:pt x="259" y="19"/>
                          </a:lnTo>
                          <a:lnTo>
                            <a:pt x="243" y="17"/>
                          </a:lnTo>
                          <a:lnTo>
                            <a:pt x="234" y="12"/>
                          </a:lnTo>
                          <a:lnTo>
                            <a:pt x="232" y="0"/>
                          </a:lnTo>
                          <a:lnTo>
                            <a:pt x="217" y="19"/>
                          </a:lnTo>
                          <a:lnTo>
                            <a:pt x="203" y="21"/>
                          </a:lnTo>
                          <a:lnTo>
                            <a:pt x="198" y="5"/>
                          </a:lnTo>
                          <a:lnTo>
                            <a:pt x="188" y="9"/>
                          </a:lnTo>
                          <a:lnTo>
                            <a:pt x="176" y="11"/>
                          </a:lnTo>
                          <a:lnTo>
                            <a:pt x="145" y="41"/>
                          </a:lnTo>
                          <a:lnTo>
                            <a:pt x="134" y="37"/>
                          </a:lnTo>
                          <a:lnTo>
                            <a:pt x="120" y="15"/>
                          </a:lnTo>
                          <a:lnTo>
                            <a:pt x="122" y="34"/>
                          </a:lnTo>
                          <a:lnTo>
                            <a:pt x="132" y="49"/>
                          </a:lnTo>
                          <a:lnTo>
                            <a:pt x="149" y="61"/>
                          </a:lnTo>
                          <a:lnTo>
                            <a:pt x="159" y="62"/>
                          </a:lnTo>
                          <a:lnTo>
                            <a:pt x="160" y="75"/>
                          </a:lnTo>
                          <a:lnTo>
                            <a:pt x="168" y="85"/>
                          </a:lnTo>
                          <a:lnTo>
                            <a:pt x="163" y="95"/>
                          </a:lnTo>
                          <a:lnTo>
                            <a:pt x="163" y="113"/>
                          </a:lnTo>
                          <a:lnTo>
                            <a:pt x="154" y="141"/>
                          </a:lnTo>
                          <a:lnTo>
                            <a:pt x="131" y="179"/>
                          </a:lnTo>
                          <a:lnTo>
                            <a:pt x="121" y="181"/>
                          </a:lnTo>
                          <a:lnTo>
                            <a:pt x="104" y="217"/>
                          </a:lnTo>
                          <a:lnTo>
                            <a:pt x="98" y="238"/>
                          </a:lnTo>
                          <a:lnTo>
                            <a:pt x="87" y="235"/>
                          </a:lnTo>
                          <a:lnTo>
                            <a:pt x="86" y="242"/>
                          </a:lnTo>
                          <a:lnTo>
                            <a:pt x="72" y="255"/>
                          </a:lnTo>
                          <a:lnTo>
                            <a:pt x="57" y="264"/>
                          </a:lnTo>
                          <a:lnTo>
                            <a:pt x="37" y="282"/>
                          </a:lnTo>
                          <a:lnTo>
                            <a:pt x="22" y="300"/>
                          </a:lnTo>
                          <a:lnTo>
                            <a:pt x="23" y="314"/>
                          </a:lnTo>
                          <a:lnTo>
                            <a:pt x="17" y="321"/>
                          </a:lnTo>
                          <a:lnTo>
                            <a:pt x="11" y="329"/>
                          </a:lnTo>
                          <a:lnTo>
                            <a:pt x="7" y="341"/>
                          </a:lnTo>
                          <a:lnTo>
                            <a:pt x="11" y="354"/>
                          </a:lnTo>
                          <a:lnTo>
                            <a:pt x="14" y="374"/>
                          </a:lnTo>
                          <a:lnTo>
                            <a:pt x="8" y="384"/>
                          </a:lnTo>
                          <a:lnTo>
                            <a:pt x="2" y="406"/>
                          </a:lnTo>
                          <a:lnTo>
                            <a:pt x="0" y="433"/>
                          </a:lnTo>
                          <a:lnTo>
                            <a:pt x="3" y="446"/>
                          </a:lnTo>
                          <a:lnTo>
                            <a:pt x="0" y="471"/>
                          </a:lnTo>
                          <a:lnTo>
                            <a:pt x="8" y="480"/>
                          </a:lnTo>
                          <a:lnTo>
                            <a:pt x="12" y="439"/>
                          </a:lnTo>
                          <a:lnTo>
                            <a:pt x="12" y="409"/>
                          </a:lnTo>
                          <a:lnTo>
                            <a:pt x="21" y="398"/>
                          </a:lnTo>
                          <a:lnTo>
                            <a:pt x="23" y="413"/>
                          </a:lnTo>
                          <a:lnTo>
                            <a:pt x="20" y="423"/>
                          </a:lnTo>
                          <a:lnTo>
                            <a:pt x="20" y="434"/>
                          </a:lnTo>
                          <a:lnTo>
                            <a:pt x="19" y="453"/>
                          </a:lnTo>
                          <a:lnTo>
                            <a:pt x="25" y="471"/>
                          </a:lnTo>
                          <a:lnTo>
                            <a:pt x="26" y="490"/>
                          </a:lnTo>
                          <a:lnTo>
                            <a:pt x="29" y="499"/>
                          </a:lnTo>
                          <a:lnTo>
                            <a:pt x="33" y="510"/>
                          </a:lnTo>
                          <a:lnTo>
                            <a:pt x="26" y="522"/>
                          </a:lnTo>
                          <a:lnTo>
                            <a:pt x="29" y="538"/>
                          </a:lnTo>
                          <a:lnTo>
                            <a:pt x="36" y="558"/>
                          </a:lnTo>
                          <a:lnTo>
                            <a:pt x="49" y="569"/>
                          </a:lnTo>
                          <a:lnTo>
                            <a:pt x="64" y="585"/>
                          </a:lnTo>
                          <a:lnTo>
                            <a:pt x="75" y="597"/>
                          </a:lnTo>
                          <a:lnTo>
                            <a:pt x="83" y="595"/>
                          </a:lnTo>
                          <a:lnTo>
                            <a:pt x="93" y="603"/>
                          </a:lnTo>
                          <a:lnTo>
                            <a:pt x="101" y="607"/>
                          </a:lnTo>
                          <a:lnTo>
                            <a:pt x="106" y="617"/>
                          </a:lnTo>
                          <a:lnTo>
                            <a:pt x="127" y="636"/>
                          </a:lnTo>
                          <a:lnTo>
                            <a:pt x="134" y="638"/>
                          </a:lnTo>
                          <a:lnTo>
                            <a:pt x="149" y="650"/>
                          </a:lnTo>
                          <a:lnTo>
                            <a:pt x="149" y="668"/>
                          </a:lnTo>
                          <a:lnTo>
                            <a:pt x="166" y="686"/>
                          </a:lnTo>
                          <a:lnTo>
                            <a:pt x="181" y="702"/>
                          </a:lnTo>
                          <a:lnTo>
                            <a:pt x="189" y="704"/>
                          </a:lnTo>
                          <a:lnTo>
                            <a:pt x="196" y="699"/>
                          </a:lnTo>
                          <a:lnTo>
                            <a:pt x="200" y="697"/>
                          </a:lnTo>
                          <a:lnTo>
                            <a:pt x="212" y="715"/>
                          </a:lnTo>
                          <a:lnTo>
                            <a:pt x="216" y="699"/>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6" name="Freeform 14"/>
                    <p:cNvSpPr>
                      <a:spLocks/>
                    </p:cNvSpPr>
                    <p:nvPr/>
                  </p:nvSpPr>
                  <p:spPr bwMode="auto">
                    <a:xfrm>
                      <a:off x="4215" y="3070"/>
                      <a:ext cx="74" cy="46"/>
                    </a:xfrm>
                    <a:custGeom>
                      <a:avLst/>
                      <a:gdLst>
                        <a:gd name="T0" fmla="*/ 1 w 74"/>
                        <a:gd name="T1" fmla="*/ 0 h 46"/>
                        <a:gd name="T2" fmla="*/ 21 w 74"/>
                        <a:gd name="T3" fmla="*/ 4 h 46"/>
                        <a:gd name="T4" fmla="*/ 33 w 74"/>
                        <a:gd name="T5" fmla="*/ 14 h 46"/>
                        <a:gd name="T6" fmla="*/ 41 w 74"/>
                        <a:gd name="T7" fmla="*/ 21 h 46"/>
                        <a:gd name="T8" fmla="*/ 47 w 74"/>
                        <a:gd name="T9" fmla="*/ 22 h 46"/>
                        <a:gd name="T10" fmla="*/ 57 w 74"/>
                        <a:gd name="T11" fmla="*/ 30 h 46"/>
                        <a:gd name="T12" fmla="*/ 65 w 74"/>
                        <a:gd name="T13" fmla="*/ 39 h 46"/>
                        <a:gd name="T14" fmla="*/ 73 w 74"/>
                        <a:gd name="T15" fmla="*/ 45 h 46"/>
                        <a:gd name="T16" fmla="*/ 56 w 74"/>
                        <a:gd name="T17" fmla="*/ 45 h 46"/>
                        <a:gd name="T18" fmla="*/ 45 w 74"/>
                        <a:gd name="T19" fmla="*/ 35 h 46"/>
                        <a:gd name="T20" fmla="*/ 31 w 74"/>
                        <a:gd name="T21" fmla="*/ 31 h 46"/>
                        <a:gd name="T22" fmla="*/ 24 w 74"/>
                        <a:gd name="T23" fmla="*/ 22 h 46"/>
                        <a:gd name="T24" fmla="*/ 10 w 74"/>
                        <a:gd name="T25" fmla="*/ 16 h 46"/>
                        <a:gd name="T26" fmla="*/ 0 w 74"/>
                        <a:gd name="T27" fmla="*/ 11 h 46"/>
                        <a:gd name="T28" fmla="*/ 1 w 74"/>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46">
                          <a:moveTo>
                            <a:pt x="1" y="0"/>
                          </a:moveTo>
                          <a:lnTo>
                            <a:pt x="21" y="4"/>
                          </a:lnTo>
                          <a:lnTo>
                            <a:pt x="33" y="14"/>
                          </a:lnTo>
                          <a:lnTo>
                            <a:pt x="41" y="21"/>
                          </a:lnTo>
                          <a:lnTo>
                            <a:pt x="47" y="22"/>
                          </a:lnTo>
                          <a:lnTo>
                            <a:pt x="57" y="30"/>
                          </a:lnTo>
                          <a:lnTo>
                            <a:pt x="65" y="39"/>
                          </a:lnTo>
                          <a:lnTo>
                            <a:pt x="73" y="45"/>
                          </a:lnTo>
                          <a:lnTo>
                            <a:pt x="56" y="45"/>
                          </a:lnTo>
                          <a:lnTo>
                            <a:pt x="45" y="35"/>
                          </a:lnTo>
                          <a:lnTo>
                            <a:pt x="31" y="31"/>
                          </a:lnTo>
                          <a:lnTo>
                            <a:pt x="24" y="22"/>
                          </a:lnTo>
                          <a:lnTo>
                            <a:pt x="10" y="16"/>
                          </a:lnTo>
                          <a:lnTo>
                            <a:pt x="0" y="11"/>
                          </a:lnTo>
                          <a:lnTo>
                            <a:pt x="1" y="0"/>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7" name="Freeform 15"/>
                    <p:cNvSpPr>
                      <a:spLocks/>
                    </p:cNvSpPr>
                    <p:nvPr/>
                  </p:nvSpPr>
                  <p:spPr bwMode="auto">
                    <a:xfrm>
                      <a:off x="4287" y="3118"/>
                      <a:ext cx="43" cy="21"/>
                    </a:xfrm>
                    <a:custGeom>
                      <a:avLst/>
                      <a:gdLst>
                        <a:gd name="T0" fmla="*/ 0 w 43"/>
                        <a:gd name="T1" fmla="*/ 11 h 21"/>
                        <a:gd name="T2" fmla="*/ 13 w 43"/>
                        <a:gd name="T3" fmla="*/ 0 h 21"/>
                        <a:gd name="T4" fmla="*/ 27 w 43"/>
                        <a:gd name="T5" fmla="*/ 2 h 21"/>
                        <a:gd name="T6" fmla="*/ 42 w 43"/>
                        <a:gd name="T7" fmla="*/ 14 h 21"/>
                        <a:gd name="T8" fmla="*/ 42 w 43"/>
                        <a:gd name="T9" fmla="*/ 18 h 21"/>
                        <a:gd name="T10" fmla="*/ 32 w 43"/>
                        <a:gd name="T11" fmla="*/ 20 h 21"/>
                        <a:gd name="T12" fmla="*/ 24 w 43"/>
                        <a:gd name="T13" fmla="*/ 16 h 21"/>
                        <a:gd name="T14" fmla="*/ 13 w 43"/>
                        <a:gd name="T15" fmla="*/ 16 h 21"/>
                        <a:gd name="T16" fmla="*/ 0 w 43"/>
                        <a:gd name="T1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1">
                          <a:moveTo>
                            <a:pt x="0" y="11"/>
                          </a:moveTo>
                          <a:lnTo>
                            <a:pt x="13" y="0"/>
                          </a:lnTo>
                          <a:lnTo>
                            <a:pt x="27" y="2"/>
                          </a:lnTo>
                          <a:lnTo>
                            <a:pt x="42" y="14"/>
                          </a:lnTo>
                          <a:lnTo>
                            <a:pt x="42" y="18"/>
                          </a:lnTo>
                          <a:lnTo>
                            <a:pt x="32" y="20"/>
                          </a:lnTo>
                          <a:lnTo>
                            <a:pt x="24" y="16"/>
                          </a:lnTo>
                          <a:lnTo>
                            <a:pt x="13" y="16"/>
                          </a:lnTo>
                          <a:lnTo>
                            <a:pt x="0" y="11"/>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8" name="Freeform 16"/>
                    <p:cNvSpPr>
                      <a:spLocks/>
                    </p:cNvSpPr>
                    <p:nvPr/>
                  </p:nvSpPr>
                  <p:spPr bwMode="auto">
                    <a:xfrm>
                      <a:off x="4314" y="2639"/>
                      <a:ext cx="41" cy="46"/>
                    </a:xfrm>
                    <a:custGeom>
                      <a:avLst/>
                      <a:gdLst>
                        <a:gd name="T0" fmla="*/ 9 w 41"/>
                        <a:gd name="T1" fmla="*/ 0 h 46"/>
                        <a:gd name="T2" fmla="*/ 19 w 41"/>
                        <a:gd name="T3" fmla="*/ 7 h 46"/>
                        <a:gd name="T4" fmla="*/ 23 w 41"/>
                        <a:gd name="T5" fmla="*/ 6 h 46"/>
                        <a:gd name="T6" fmla="*/ 38 w 41"/>
                        <a:gd name="T7" fmla="*/ 19 h 46"/>
                        <a:gd name="T8" fmla="*/ 40 w 41"/>
                        <a:gd name="T9" fmla="*/ 25 h 46"/>
                        <a:gd name="T10" fmla="*/ 34 w 41"/>
                        <a:gd name="T11" fmla="*/ 29 h 46"/>
                        <a:gd name="T12" fmla="*/ 34 w 41"/>
                        <a:gd name="T13" fmla="*/ 32 h 46"/>
                        <a:gd name="T14" fmla="*/ 29 w 41"/>
                        <a:gd name="T15" fmla="*/ 34 h 46"/>
                        <a:gd name="T16" fmla="*/ 29 w 41"/>
                        <a:gd name="T17" fmla="*/ 36 h 46"/>
                        <a:gd name="T18" fmla="*/ 24 w 41"/>
                        <a:gd name="T19" fmla="*/ 45 h 46"/>
                        <a:gd name="T20" fmla="*/ 17 w 41"/>
                        <a:gd name="T21" fmla="*/ 40 h 46"/>
                        <a:gd name="T22" fmla="*/ 12 w 41"/>
                        <a:gd name="T23" fmla="*/ 42 h 46"/>
                        <a:gd name="T24" fmla="*/ 0 w 41"/>
                        <a:gd name="T25" fmla="*/ 27 h 46"/>
                        <a:gd name="T26" fmla="*/ 7 w 41"/>
                        <a:gd name="T27" fmla="*/ 16 h 46"/>
                        <a:gd name="T28" fmla="*/ 9 w 41"/>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6">
                          <a:moveTo>
                            <a:pt x="9" y="0"/>
                          </a:moveTo>
                          <a:lnTo>
                            <a:pt x="19" y="7"/>
                          </a:lnTo>
                          <a:lnTo>
                            <a:pt x="23" y="6"/>
                          </a:lnTo>
                          <a:lnTo>
                            <a:pt x="38" y="19"/>
                          </a:lnTo>
                          <a:lnTo>
                            <a:pt x="40" y="25"/>
                          </a:lnTo>
                          <a:lnTo>
                            <a:pt x="34" y="29"/>
                          </a:lnTo>
                          <a:lnTo>
                            <a:pt x="34" y="32"/>
                          </a:lnTo>
                          <a:lnTo>
                            <a:pt x="29" y="34"/>
                          </a:lnTo>
                          <a:lnTo>
                            <a:pt x="29" y="36"/>
                          </a:lnTo>
                          <a:lnTo>
                            <a:pt x="24" y="45"/>
                          </a:lnTo>
                          <a:lnTo>
                            <a:pt x="17" y="40"/>
                          </a:lnTo>
                          <a:lnTo>
                            <a:pt x="12" y="42"/>
                          </a:lnTo>
                          <a:lnTo>
                            <a:pt x="0" y="27"/>
                          </a:lnTo>
                          <a:lnTo>
                            <a:pt x="7" y="16"/>
                          </a:lnTo>
                          <a:lnTo>
                            <a:pt x="9" y="0"/>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9" name="Freeform 17"/>
                    <p:cNvSpPr>
                      <a:spLocks/>
                    </p:cNvSpPr>
                    <p:nvPr/>
                  </p:nvSpPr>
                  <p:spPr bwMode="auto">
                    <a:xfrm>
                      <a:off x="4355" y="2628"/>
                      <a:ext cx="27" cy="22"/>
                    </a:xfrm>
                    <a:custGeom>
                      <a:avLst/>
                      <a:gdLst>
                        <a:gd name="T0" fmla="*/ 0 w 27"/>
                        <a:gd name="T1" fmla="*/ 12 h 22"/>
                        <a:gd name="T2" fmla="*/ 15 w 27"/>
                        <a:gd name="T3" fmla="*/ 21 h 22"/>
                        <a:gd name="T4" fmla="*/ 18 w 27"/>
                        <a:gd name="T5" fmla="*/ 17 h 22"/>
                        <a:gd name="T6" fmla="*/ 26 w 27"/>
                        <a:gd name="T7" fmla="*/ 8 h 22"/>
                        <a:gd name="T8" fmla="*/ 22 w 27"/>
                        <a:gd name="T9" fmla="*/ 3 h 22"/>
                        <a:gd name="T10" fmla="*/ 17 w 27"/>
                        <a:gd name="T11" fmla="*/ 5 h 22"/>
                        <a:gd name="T12" fmla="*/ 15 w 27"/>
                        <a:gd name="T13" fmla="*/ 0 h 22"/>
                        <a:gd name="T14" fmla="*/ 11 w 27"/>
                        <a:gd name="T15" fmla="*/ 6 h 22"/>
                        <a:gd name="T16" fmla="*/ 0 w 27"/>
                        <a:gd name="T1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2">
                          <a:moveTo>
                            <a:pt x="0" y="12"/>
                          </a:moveTo>
                          <a:lnTo>
                            <a:pt x="15" y="21"/>
                          </a:lnTo>
                          <a:lnTo>
                            <a:pt x="18" y="17"/>
                          </a:lnTo>
                          <a:lnTo>
                            <a:pt x="26" y="8"/>
                          </a:lnTo>
                          <a:lnTo>
                            <a:pt x="22" y="3"/>
                          </a:lnTo>
                          <a:lnTo>
                            <a:pt x="17" y="5"/>
                          </a:lnTo>
                          <a:lnTo>
                            <a:pt x="15" y="0"/>
                          </a:lnTo>
                          <a:lnTo>
                            <a:pt x="11" y="6"/>
                          </a:lnTo>
                          <a:lnTo>
                            <a:pt x="0" y="12"/>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0" name="Freeform 18"/>
                    <p:cNvSpPr>
                      <a:spLocks/>
                    </p:cNvSpPr>
                    <p:nvPr/>
                  </p:nvSpPr>
                  <p:spPr bwMode="auto">
                    <a:xfrm>
                      <a:off x="4321" y="2620"/>
                      <a:ext cx="27" cy="17"/>
                    </a:xfrm>
                    <a:custGeom>
                      <a:avLst/>
                      <a:gdLst>
                        <a:gd name="T0" fmla="*/ 0 w 27"/>
                        <a:gd name="T1" fmla="*/ 0 h 17"/>
                        <a:gd name="T2" fmla="*/ 14 w 27"/>
                        <a:gd name="T3" fmla="*/ 0 h 17"/>
                        <a:gd name="T4" fmla="*/ 26 w 27"/>
                        <a:gd name="T5" fmla="*/ 14 h 17"/>
                        <a:gd name="T6" fmla="*/ 15 w 27"/>
                        <a:gd name="T7" fmla="*/ 16 h 17"/>
                        <a:gd name="T8" fmla="*/ 15 w 27"/>
                        <a:gd name="T9" fmla="*/ 11 h 17"/>
                        <a:gd name="T10" fmla="*/ 9 w 27"/>
                        <a:gd name="T11" fmla="*/ 16 h 17"/>
                        <a:gd name="T12" fmla="*/ 8 w 27"/>
                        <a:gd name="T13" fmla="*/ 16 h 17"/>
                        <a:gd name="T14" fmla="*/ 4 w 27"/>
                        <a:gd name="T15" fmla="*/ 11 h 17"/>
                        <a:gd name="T16" fmla="*/ 5 w 27"/>
                        <a:gd name="T17" fmla="*/ 8 h 17"/>
                        <a:gd name="T18" fmla="*/ 0 w 27"/>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7">
                          <a:moveTo>
                            <a:pt x="0" y="0"/>
                          </a:moveTo>
                          <a:lnTo>
                            <a:pt x="14" y="0"/>
                          </a:lnTo>
                          <a:lnTo>
                            <a:pt x="26" y="14"/>
                          </a:lnTo>
                          <a:lnTo>
                            <a:pt x="15" y="16"/>
                          </a:lnTo>
                          <a:lnTo>
                            <a:pt x="15" y="11"/>
                          </a:lnTo>
                          <a:lnTo>
                            <a:pt x="9" y="16"/>
                          </a:lnTo>
                          <a:lnTo>
                            <a:pt x="8" y="16"/>
                          </a:lnTo>
                          <a:lnTo>
                            <a:pt x="4" y="11"/>
                          </a:lnTo>
                          <a:lnTo>
                            <a:pt x="5" y="8"/>
                          </a:lnTo>
                          <a:lnTo>
                            <a:pt x="0" y="0"/>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1" name="Freeform 19"/>
                    <p:cNvSpPr>
                      <a:spLocks/>
                    </p:cNvSpPr>
                    <p:nvPr/>
                  </p:nvSpPr>
                  <p:spPr bwMode="auto">
                    <a:xfrm>
                      <a:off x="4380" y="2685"/>
                      <a:ext cx="64" cy="108"/>
                    </a:xfrm>
                    <a:custGeom>
                      <a:avLst/>
                      <a:gdLst>
                        <a:gd name="T0" fmla="*/ 27 w 64"/>
                        <a:gd name="T1" fmla="*/ 59 h 108"/>
                        <a:gd name="T2" fmla="*/ 17 w 64"/>
                        <a:gd name="T3" fmla="*/ 73 h 108"/>
                        <a:gd name="T4" fmla="*/ 12 w 64"/>
                        <a:gd name="T5" fmla="*/ 73 h 108"/>
                        <a:gd name="T6" fmla="*/ 8 w 64"/>
                        <a:gd name="T7" fmla="*/ 75 h 108"/>
                        <a:gd name="T8" fmla="*/ 3 w 64"/>
                        <a:gd name="T9" fmla="*/ 76 h 108"/>
                        <a:gd name="T10" fmla="*/ 2 w 64"/>
                        <a:gd name="T11" fmla="*/ 79 h 108"/>
                        <a:gd name="T12" fmla="*/ 10 w 64"/>
                        <a:gd name="T13" fmla="*/ 80 h 108"/>
                        <a:gd name="T14" fmla="*/ 14 w 64"/>
                        <a:gd name="T15" fmla="*/ 82 h 108"/>
                        <a:gd name="T16" fmla="*/ 17 w 64"/>
                        <a:gd name="T17" fmla="*/ 87 h 108"/>
                        <a:gd name="T18" fmla="*/ 17 w 64"/>
                        <a:gd name="T19" fmla="*/ 89 h 108"/>
                        <a:gd name="T20" fmla="*/ 24 w 64"/>
                        <a:gd name="T21" fmla="*/ 94 h 108"/>
                        <a:gd name="T22" fmla="*/ 24 w 64"/>
                        <a:gd name="T23" fmla="*/ 98 h 108"/>
                        <a:gd name="T24" fmla="*/ 27 w 64"/>
                        <a:gd name="T25" fmla="*/ 98 h 108"/>
                        <a:gd name="T26" fmla="*/ 39 w 64"/>
                        <a:gd name="T27" fmla="*/ 107 h 108"/>
                        <a:gd name="T28" fmla="*/ 36 w 64"/>
                        <a:gd name="T29" fmla="*/ 100 h 108"/>
                        <a:gd name="T30" fmla="*/ 36 w 64"/>
                        <a:gd name="T31" fmla="*/ 94 h 108"/>
                        <a:gd name="T32" fmla="*/ 40 w 64"/>
                        <a:gd name="T33" fmla="*/ 94 h 108"/>
                        <a:gd name="T34" fmla="*/ 43 w 64"/>
                        <a:gd name="T35" fmla="*/ 97 h 108"/>
                        <a:gd name="T36" fmla="*/ 46 w 64"/>
                        <a:gd name="T37" fmla="*/ 97 h 108"/>
                        <a:gd name="T38" fmla="*/ 48 w 64"/>
                        <a:gd name="T39" fmla="*/ 98 h 108"/>
                        <a:gd name="T40" fmla="*/ 50 w 64"/>
                        <a:gd name="T41" fmla="*/ 97 h 108"/>
                        <a:gd name="T42" fmla="*/ 50 w 64"/>
                        <a:gd name="T43" fmla="*/ 91 h 108"/>
                        <a:gd name="T44" fmla="*/ 46 w 64"/>
                        <a:gd name="T45" fmla="*/ 87 h 108"/>
                        <a:gd name="T46" fmla="*/ 45 w 64"/>
                        <a:gd name="T47" fmla="*/ 80 h 108"/>
                        <a:gd name="T48" fmla="*/ 47 w 64"/>
                        <a:gd name="T49" fmla="*/ 73 h 108"/>
                        <a:gd name="T50" fmla="*/ 60 w 64"/>
                        <a:gd name="T51" fmla="*/ 86 h 108"/>
                        <a:gd name="T52" fmla="*/ 60 w 64"/>
                        <a:gd name="T53" fmla="*/ 78 h 108"/>
                        <a:gd name="T54" fmla="*/ 63 w 64"/>
                        <a:gd name="T55" fmla="*/ 69 h 108"/>
                        <a:gd name="T56" fmla="*/ 54 w 64"/>
                        <a:gd name="T57" fmla="*/ 59 h 108"/>
                        <a:gd name="T58" fmla="*/ 53 w 64"/>
                        <a:gd name="T59" fmla="*/ 54 h 108"/>
                        <a:gd name="T60" fmla="*/ 54 w 64"/>
                        <a:gd name="T61" fmla="*/ 40 h 108"/>
                        <a:gd name="T62" fmla="*/ 41 w 64"/>
                        <a:gd name="T63" fmla="*/ 25 h 108"/>
                        <a:gd name="T64" fmla="*/ 29 w 64"/>
                        <a:gd name="T65" fmla="*/ 16 h 108"/>
                        <a:gd name="T66" fmla="*/ 32 w 64"/>
                        <a:gd name="T67" fmla="*/ 11 h 108"/>
                        <a:gd name="T68" fmla="*/ 27 w 64"/>
                        <a:gd name="T69" fmla="*/ 8 h 108"/>
                        <a:gd name="T70" fmla="*/ 27 w 64"/>
                        <a:gd name="T71" fmla="*/ 3 h 108"/>
                        <a:gd name="T72" fmla="*/ 17 w 64"/>
                        <a:gd name="T73" fmla="*/ 11 h 108"/>
                        <a:gd name="T74" fmla="*/ 14 w 64"/>
                        <a:gd name="T75" fmla="*/ 9 h 108"/>
                        <a:gd name="T76" fmla="*/ 17 w 64"/>
                        <a:gd name="T77" fmla="*/ 4 h 108"/>
                        <a:gd name="T78" fmla="*/ 17 w 64"/>
                        <a:gd name="T79" fmla="*/ 0 h 108"/>
                        <a:gd name="T80" fmla="*/ 12 w 64"/>
                        <a:gd name="T81" fmla="*/ 0 h 108"/>
                        <a:gd name="T82" fmla="*/ 7 w 64"/>
                        <a:gd name="T83" fmla="*/ 2 h 108"/>
                        <a:gd name="T84" fmla="*/ 0 w 64"/>
                        <a:gd name="T85" fmla="*/ 4 h 108"/>
                        <a:gd name="T86" fmla="*/ 0 w 64"/>
                        <a:gd name="T87" fmla="*/ 9 h 108"/>
                        <a:gd name="T88" fmla="*/ 0 w 64"/>
                        <a:gd name="T89" fmla="*/ 15 h 108"/>
                        <a:gd name="T90" fmla="*/ 2 w 64"/>
                        <a:gd name="T91" fmla="*/ 17 h 108"/>
                        <a:gd name="T92" fmla="*/ 10 w 64"/>
                        <a:gd name="T93" fmla="*/ 21 h 108"/>
                        <a:gd name="T94" fmla="*/ 8 w 64"/>
                        <a:gd name="T95" fmla="*/ 27 h 108"/>
                        <a:gd name="T96" fmla="*/ 12 w 64"/>
                        <a:gd name="T97" fmla="*/ 30 h 108"/>
                        <a:gd name="T98" fmla="*/ 15 w 64"/>
                        <a:gd name="T99" fmla="*/ 32 h 108"/>
                        <a:gd name="T100" fmla="*/ 22 w 64"/>
                        <a:gd name="T101" fmla="*/ 32 h 108"/>
                        <a:gd name="T102" fmla="*/ 27 w 64"/>
                        <a:gd name="T103" fmla="*/ 36 h 108"/>
                        <a:gd name="T104" fmla="*/ 27 w 64"/>
                        <a:gd name="T105" fmla="*/ 44 h 108"/>
                        <a:gd name="T106" fmla="*/ 27 w 64"/>
                        <a:gd name="T107" fmla="*/ 52 h 108"/>
                        <a:gd name="T108" fmla="*/ 27 w 64"/>
                        <a:gd name="T109" fmla="*/ 5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108">
                          <a:moveTo>
                            <a:pt x="27" y="59"/>
                          </a:moveTo>
                          <a:lnTo>
                            <a:pt x="17" y="73"/>
                          </a:lnTo>
                          <a:lnTo>
                            <a:pt x="12" y="73"/>
                          </a:lnTo>
                          <a:lnTo>
                            <a:pt x="8" y="75"/>
                          </a:lnTo>
                          <a:lnTo>
                            <a:pt x="3" y="76"/>
                          </a:lnTo>
                          <a:lnTo>
                            <a:pt x="2" y="79"/>
                          </a:lnTo>
                          <a:lnTo>
                            <a:pt x="10" y="80"/>
                          </a:lnTo>
                          <a:lnTo>
                            <a:pt x="14" y="82"/>
                          </a:lnTo>
                          <a:lnTo>
                            <a:pt x="17" y="87"/>
                          </a:lnTo>
                          <a:lnTo>
                            <a:pt x="17" y="89"/>
                          </a:lnTo>
                          <a:lnTo>
                            <a:pt x="24" y="94"/>
                          </a:lnTo>
                          <a:lnTo>
                            <a:pt x="24" y="98"/>
                          </a:lnTo>
                          <a:lnTo>
                            <a:pt x="27" y="98"/>
                          </a:lnTo>
                          <a:lnTo>
                            <a:pt x="39" y="107"/>
                          </a:lnTo>
                          <a:lnTo>
                            <a:pt x="36" y="100"/>
                          </a:lnTo>
                          <a:lnTo>
                            <a:pt x="36" y="94"/>
                          </a:lnTo>
                          <a:lnTo>
                            <a:pt x="40" y="94"/>
                          </a:lnTo>
                          <a:lnTo>
                            <a:pt x="43" y="97"/>
                          </a:lnTo>
                          <a:lnTo>
                            <a:pt x="46" y="97"/>
                          </a:lnTo>
                          <a:lnTo>
                            <a:pt x="48" y="98"/>
                          </a:lnTo>
                          <a:lnTo>
                            <a:pt x="50" y="97"/>
                          </a:lnTo>
                          <a:lnTo>
                            <a:pt x="50" y="91"/>
                          </a:lnTo>
                          <a:lnTo>
                            <a:pt x="46" y="87"/>
                          </a:lnTo>
                          <a:lnTo>
                            <a:pt x="45" y="80"/>
                          </a:lnTo>
                          <a:lnTo>
                            <a:pt x="47" y="73"/>
                          </a:lnTo>
                          <a:lnTo>
                            <a:pt x="60" y="86"/>
                          </a:lnTo>
                          <a:lnTo>
                            <a:pt x="60" y="78"/>
                          </a:lnTo>
                          <a:lnTo>
                            <a:pt x="63" y="69"/>
                          </a:lnTo>
                          <a:lnTo>
                            <a:pt x="54" y="59"/>
                          </a:lnTo>
                          <a:lnTo>
                            <a:pt x="53" y="54"/>
                          </a:lnTo>
                          <a:lnTo>
                            <a:pt x="54" y="40"/>
                          </a:lnTo>
                          <a:lnTo>
                            <a:pt x="41" y="25"/>
                          </a:lnTo>
                          <a:lnTo>
                            <a:pt x="29" y="16"/>
                          </a:lnTo>
                          <a:lnTo>
                            <a:pt x="32" y="11"/>
                          </a:lnTo>
                          <a:lnTo>
                            <a:pt x="27" y="8"/>
                          </a:lnTo>
                          <a:lnTo>
                            <a:pt x="27" y="3"/>
                          </a:lnTo>
                          <a:lnTo>
                            <a:pt x="17" y="11"/>
                          </a:lnTo>
                          <a:lnTo>
                            <a:pt x="14" y="9"/>
                          </a:lnTo>
                          <a:lnTo>
                            <a:pt x="17" y="4"/>
                          </a:lnTo>
                          <a:lnTo>
                            <a:pt x="17" y="0"/>
                          </a:lnTo>
                          <a:lnTo>
                            <a:pt x="12" y="0"/>
                          </a:lnTo>
                          <a:lnTo>
                            <a:pt x="7" y="2"/>
                          </a:lnTo>
                          <a:lnTo>
                            <a:pt x="0" y="4"/>
                          </a:lnTo>
                          <a:lnTo>
                            <a:pt x="0" y="9"/>
                          </a:lnTo>
                          <a:lnTo>
                            <a:pt x="0" y="15"/>
                          </a:lnTo>
                          <a:lnTo>
                            <a:pt x="2" y="17"/>
                          </a:lnTo>
                          <a:lnTo>
                            <a:pt x="10" y="21"/>
                          </a:lnTo>
                          <a:lnTo>
                            <a:pt x="8" y="27"/>
                          </a:lnTo>
                          <a:lnTo>
                            <a:pt x="12" y="30"/>
                          </a:lnTo>
                          <a:lnTo>
                            <a:pt x="15" y="32"/>
                          </a:lnTo>
                          <a:lnTo>
                            <a:pt x="22" y="32"/>
                          </a:lnTo>
                          <a:lnTo>
                            <a:pt x="27" y="36"/>
                          </a:lnTo>
                          <a:lnTo>
                            <a:pt x="27" y="44"/>
                          </a:lnTo>
                          <a:lnTo>
                            <a:pt x="27" y="52"/>
                          </a:lnTo>
                          <a:lnTo>
                            <a:pt x="27" y="59"/>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2" name="Freeform 20"/>
                    <p:cNvSpPr>
                      <a:spLocks/>
                    </p:cNvSpPr>
                    <p:nvPr/>
                  </p:nvSpPr>
                  <p:spPr bwMode="auto">
                    <a:xfrm>
                      <a:off x="4411" y="2626"/>
                      <a:ext cx="63" cy="49"/>
                    </a:xfrm>
                    <a:custGeom>
                      <a:avLst/>
                      <a:gdLst>
                        <a:gd name="T0" fmla="*/ 0 w 63"/>
                        <a:gd name="T1" fmla="*/ 36 h 49"/>
                        <a:gd name="T2" fmla="*/ 15 w 63"/>
                        <a:gd name="T3" fmla="*/ 48 h 49"/>
                        <a:gd name="T4" fmla="*/ 24 w 63"/>
                        <a:gd name="T5" fmla="*/ 40 h 49"/>
                        <a:gd name="T6" fmla="*/ 29 w 63"/>
                        <a:gd name="T7" fmla="*/ 41 h 49"/>
                        <a:gd name="T8" fmla="*/ 42 w 63"/>
                        <a:gd name="T9" fmla="*/ 24 h 49"/>
                        <a:gd name="T10" fmla="*/ 48 w 63"/>
                        <a:gd name="T11" fmla="*/ 26 h 49"/>
                        <a:gd name="T12" fmla="*/ 58 w 63"/>
                        <a:gd name="T13" fmla="*/ 15 h 49"/>
                        <a:gd name="T14" fmla="*/ 57 w 63"/>
                        <a:gd name="T15" fmla="*/ 11 h 49"/>
                        <a:gd name="T16" fmla="*/ 62 w 63"/>
                        <a:gd name="T17" fmla="*/ 8 h 49"/>
                        <a:gd name="T18" fmla="*/ 59 w 63"/>
                        <a:gd name="T19" fmla="*/ 5 h 49"/>
                        <a:gd name="T20" fmla="*/ 49 w 63"/>
                        <a:gd name="T21" fmla="*/ 5 h 49"/>
                        <a:gd name="T22" fmla="*/ 42 w 63"/>
                        <a:gd name="T23" fmla="*/ 4 h 49"/>
                        <a:gd name="T24" fmla="*/ 37 w 63"/>
                        <a:gd name="T25" fmla="*/ 0 h 49"/>
                        <a:gd name="T26" fmla="*/ 29 w 63"/>
                        <a:gd name="T27" fmla="*/ 1 h 49"/>
                        <a:gd name="T28" fmla="*/ 26 w 63"/>
                        <a:gd name="T29" fmla="*/ 5 h 49"/>
                        <a:gd name="T30" fmla="*/ 26 w 63"/>
                        <a:gd name="T31" fmla="*/ 9 h 49"/>
                        <a:gd name="T32" fmla="*/ 26 w 63"/>
                        <a:gd name="T33" fmla="*/ 19 h 49"/>
                        <a:gd name="T34" fmla="*/ 22 w 63"/>
                        <a:gd name="T35" fmla="*/ 20 h 49"/>
                        <a:gd name="T36" fmla="*/ 19 w 63"/>
                        <a:gd name="T37" fmla="*/ 24 h 49"/>
                        <a:gd name="T38" fmla="*/ 8 w 63"/>
                        <a:gd name="T39" fmla="*/ 34 h 49"/>
                        <a:gd name="T40" fmla="*/ 0 w 63"/>
                        <a:gd name="T41"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49">
                          <a:moveTo>
                            <a:pt x="0" y="36"/>
                          </a:moveTo>
                          <a:lnTo>
                            <a:pt x="15" y="48"/>
                          </a:lnTo>
                          <a:lnTo>
                            <a:pt x="24" y="40"/>
                          </a:lnTo>
                          <a:lnTo>
                            <a:pt x="29" y="41"/>
                          </a:lnTo>
                          <a:lnTo>
                            <a:pt x="42" y="24"/>
                          </a:lnTo>
                          <a:lnTo>
                            <a:pt x="48" y="26"/>
                          </a:lnTo>
                          <a:lnTo>
                            <a:pt x="58" y="15"/>
                          </a:lnTo>
                          <a:lnTo>
                            <a:pt x="57" y="11"/>
                          </a:lnTo>
                          <a:lnTo>
                            <a:pt x="62" y="8"/>
                          </a:lnTo>
                          <a:lnTo>
                            <a:pt x="59" y="5"/>
                          </a:lnTo>
                          <a:lnTo>
                            <a:pt x="49" y="5"/>
                          </a:lnTo>
                          <a:lnTo>
                            <a:pt x="42" y="4"/>
                          </a:lnTo>
                          <a:lnTo>
                            <a:pt x="37" y="0"/>
                          </a:lnTo>
                          <a:lnTo>
                            <a:pt x="29" y="1"/>
                          </a:lnTo>
                          <a:lnTo>
                            <a:pt x="26" y="5"/>
                          </a:lnTo>
                          <a:lnTo>
                            <a:pt x="26" y="9"/>
                          </a:lnTo>
                          <a:lnTo>
                            <a:pt x="26" y="19"/>
                          </a:lnTo>
                          <a:lnTo>
                            <a:pt x="22" y="20"/>
                          </a:lnTo>
                          <a:lnTo>
                            <a:pt x="19" y="24"/>
                          </a:lnTo>
                          <a:lnTo>
                            <a:pt x="8" y="34"/>
                          </a:lnTo>
                          <a:lnTo>
                            <a:pt x="0" y="36"/>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3" name="Freeform 21"/>
                    <p:cNvSpPr>
                      <a:spLocks/>
                    </p:cNvSpPr>
                    <p:nvPr/>
                  </p:nvSpPr>
                  <p:spPr bwMode="auto">
                    <a:xfrm>
                      <a:off x="4583" y="2744"/>
                      <a:ext cx="33" cy="27"/>
                    </a:xfrm>
                    <a:custGeom>
                      <a:avLst/>
                      <a:gdLst>
                        <a:gd name="T0" fmla="*/ 0 w 33"/>
                        <a:gd name="T1" fmla="*/ 14 h 27"/>
                        <a:gd name="T2" fmla="*/ 11 w 33"/>
                        <a:gd name="T3" fmla="*/ 6 h 27"/>
                        <a:gd name="T4" fmla="*/ 15 w 33"/>
                        <a:gd name="T5" fmla="*/ 6 h 27"/>
                        <a:gd name="T6" fmla="*/ 15 w 33"/>
                        <a:gd name="T7" fmla="*/ 3 h 27"/>
                        <a:gd name="T8" fmla="*/ 18 w 33"/>
                        <a:gd name="T9" fmla="*/ 0 h 27"/>
                        <a:gd name="T10" fmla="*/ 22 w 33"/>
                        <a:gd name="T11" fmla="*/ 2 h 27"/>
                        <a:gd name="T12" fmla="*/ 28 w 33"/>
                        <a:gd name="T13" fmla="*/ 7 h 27"/>
                        <a:gd name="T14" fmla="*/ 28 w 33"/>
                        <a:gd name="T15" fmla="*/ 10 h 27"/>
                        <a:gd name="T16" fmla="*/ 32 w 33"/>
                        <a:gd name="T17" fmla="*/ 12 h 27"/>
                        <a:gd name="T18" fmla="*/ 32 w 33"/>
                        <a:gd name="T19" fmla="*/ 17 h 27"/>
                        <a:gd name="T20" fmla="*/ 28 w 33"/>
                        <a:gd name="T21" fmla="*/ 18 h 27"/>
                        <a:gd name="T22" fmla="*/ 28 w 33"/>
                        <a:gd name="T23" fmla="*/ 21 h 27"/>
                        <a:gd name="T24" fmla="*/ 23 w 33"/>
                        <a:gd name="T25" fmla="*/ 26 h 27"/>
                        <a:gd name="T26" fmla="*/ 8 w 33"/>
                        <a:gd name="T27" fmla="*/ 26 h 27"/>
                        <a:gd name="T28" fmla="*/ 6 w 33"/>
                        <a:gd name="T29" fmla="*/ 22 h 27"/>
                        <a:gd name="T30" fmla="*/ 0 w 33"/>
                        <a:gd name="T31"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27">
                          <a:moveTo>
                            <a:pt x="0" y="14"/>
                          </a:moveTo>
                          <a:lnTo>
                            <a:pt x="11" y="6"/>
                          </a:lnTo>
                          <a:lnTo>
                            <a:pt x="15" y="6"/>
                          </a:lnTo>
                          <a:lnTo>
                            <a:pt x="15" y="3"/>
                          </a:lnTo>
                          <a:lnTo>
                            <a:pt x="18" y="0"/>
                          </a:lnTo>
                          <a:lnTo>
                            <a:pt x="22" y="2"/>
                          </a:lnTo>
                          <a:lnTo>
                            <a:pt x="28" y="7"/>
                          </a:lnTo>
                          <a:lnTo>
                            <a:pt x="28" y="10"/>
                          </a:lnTo>
                          <a:lnTo>
                            <a:pt x="32" y="12"/>
                          </a:lnTo>
                          <a:lnTo>
                            <a:pt x="32" y="17"/>
                          </a:lnTo>
                          <a:lnTo>
                            <a:pt x="28" y="18"/>
                          </a:lnTo>
                          <a:lnTo>
                            <a:pt x="28" y="21"/>
                          </a:lnTo>
                          <a:lnTo>
                            <a:pt x="23" y="26"/>
                          </a:lnTo>
                          <a:lnTo>
                            <a:pt x="8" y="26"/>
                          </a:lnTo>
                          <a:lnTo>
                            <a:pt x="6" y="22"/>
                          </a:lnTo>
                          <a:lnTo>
                            <a:pt x="0" y="14"/>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4" name="Freeform 22"/>
                    <p:cNvSpPr>
                      <a:spLocks/>
                    </p:cNvSpPr>
                    <p:nvPr/>
                  </p:nvSpPr>
                  <p:spPr bwMode="auto">
                    <a:xfrm>
                      <a:off x="4455" y="2631"/>
                      <a:ext cx="113" cy="178"/>
                    </a:xfrm>
                    <a:custGeom>
                      <a:avLst/>
                      <a:gdLst>
                        <a:gd name="T0" fmla="*/ 0 w 113"/>
                        <a:gd name="T1" fmla="*/ 37 h 178"/>
                        <a:gd name="T2" fmla="*/ 4 w 113"/>
                        <a:gd name="T3" fmla="*/ 32 h 178"/>
                        <a:gd name="T4" fmla="*/ 23 w 113"/>
                        <a:gd name="T5" fmla="*/ 14 h 178"/>
                        <a:gd name="T6" fmla="*/ 34 w 113"/>
                        <a:gd name="T7" fmla="*/ 7 h 178"/>
                        <a:gd name="T8" fmla="*/ 40 w 113"/>
                        <a:gd name="T9" fmla="*/ 6 h 178"/>
                        <a:gd name="T10" fmla="*/ 50 w 113"/>
                        <a:gd name="T11" fmla="*/ 2 h 178"/>
                        <a:gd name="T12" fmla="*/ 68 w 113"/>
                        <a:gd name="T13" fmla="*/ 8 h 178"/>
                        <a:gd name="T14" fmla="*/ 72 w 113"/>
                        <a:gd name="T15" fmla="*/ 14 h 178"/>
                        <a:gd name="T16" fmla="*/ 83 w 113"/>
                        <a:gd name="T17" fmla="*/ 14 h 178"/>
                        <a:gd name="T18" fmla="*/ 91 w 113"/>
                        <a:gd name="T19" fmla="*/ 42 h 178"/>
                        <a:gd name="T20" fmla="*/ 102 w 113"/>
                        <a:gd name="T21" fmla="*/ 62 h 178"/>
                        <a:gd name="T22" fmla="*/ 108 w 113"/>
                        <a:gd name="T23" fmla="*/ 82 h 178"/>
                        <a:gd name="T24" fmla="*/ 108 w 113"/>
                        <a:gd name="T25" fmla="*/ 105 h 178"/>
                        <a:gd name="T26" fmla="*/ 101 w 113"/>
                        <a:gd name="T27" fmla="*/ 111 h 178"/>
                        <a:gd name="T28" fmla="*/ 89 w 113"/>
                        <a:gd name="T29" fmla="*/ 119 h 178"/>
                        <a:gd name="T30" fmla="*/ 83 w 113"/>
                        <a:gd name="T31" fmla="*/ 130 h 178"/>
                        <a:gd name="T32" fmla="*/ 75 w 113"/>
                        <a:gd name="T33" fmla="*/ 132 h 178"/>
                        <a:gd name="T34" fmla="*/ 70 w 113"/>
                        <a:gd name="T35" fmla="*/ 142 h 178"/>
                        <a:gd name="T36" fmla="*/ 61 w 113"/>
                        <a:gd name="T37" fmla="*/ 154 h 178"/>
                        <a:gd name="T38" fmla="*/ 59 w 113"/>
                        <a:gd name="T39" fmla="*/ 169 h 178"/>
                        <a:gd name="T40" fmla="*/ 54 w 113"/>
                        <a:gd name="T41" fmla="*/ 177 h 178"/>
                        <a:gd name="T42" fmla="*/ 40 w 113"/>
                        <a:gd name="T43" fmla="*/ 176 h 178"/>
                        <a:gd name="T44" fmla="*/ 25 w 113"/>
                        <a:gd name="T45" fmla="*/ 165 h 178"/>
                        <a:gd name="T46" fmla="*/ 25 w 113"/>
                        <a:gd name="T47" fmla="*/ 155 h 178"/>
                        <a:gd name="T48" fmla="*/ 19 w 113"/>
                        <a:gd name="T49" fmla="*/ 142 h 178"/>
                        <a:gd name="T50" fmla="*/ 19 w 113"/>
                        <a:gd name="T51" fmla="*/ 130 h 178"/>
                        <a:gd name="T52" fmla="*/ 21 w 113"/>
                        <a:gd name="T53" fmla="*/ 123 h 178"/>
                        <a:gd name="T54" fmla="*/ 24 w 113"/>
                        <a:gd name="T55" fmla="*/ 112 h 178"/>
                        <a:gd name="T56" fmla="*/ 18 w 113"/>
                        <a:gd name="T57" fmla="*/ 100 h 178"/>
                        <a:gd name="T58" fmla="*/ 18 w 113"/>
                        <a:gd name="T59" fmla="*/ 81 h 178"/>
                        <a:gd name="T60" fmla="*/ 14 w 113"/>
                        <a:gd name="T61" fmla="*/ 62 h 178"/>
                        <a:gd name="T62" fmla="*/ 0 w 113"/>
                        <a:gd name="T63" fmla="*/ 5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78">
                          <a:moveTo>
                            <a:pt x="0" y="53"/>
                          </a:moveTo>
                          <a:lnTo>
                            <a:pt x="0" y="37"/>
                          </a:lnTo>
                          <a:lnTo>
                            <a:pt x="5" y="35"/>
                          </a:lnTo>
                          <a:lnTo>
                            <a:pt x="4" y="32"/>
                          </a:lnTo>
                          <a:lnTo>
                            <a:pt x="16" y="19"/>
                          </a:lnTo>
                          <a:lnTo>
                            <a:pt x="23" y="14"/>
                          </a:lnTo>
                          <a:lnTo>
                            <a:pt x="27" y="12"/>
                          </a:lnTo>
                          <a:lnTo>
                            <a:pt x="34" y="7"/>
                          </a:lnTo>
                          <a:lnTo>
                            <a:pt x="37" y="7"/>
                          </a:lnTo>
                          <a:lnTo>
                            <a:pt x="40" y="6"/>
                          </a:lnTo>
                          <a:lnTo>
                            <a:pt x="44" y="2"/>
                          </a:lnTo>
                          <a:lnTo>
                            <a:pt x="50" y="2"/>
                          </a:lnTo>
                          <a:lnTo>
                            <a:pt x="61" y="0"/>
                          </a:lnTo>
                          <a:lnTo>
                            <a:pt x="68" y="8"/>
                          </a:lnTo>
                          <a:lnTo>
                            <a:pt x="68" y="12"/>
                          </a:lnTo>
                          <a:lnTo>
                            <a:pt x="72" y="14"/>
                          </a:lnTo>
                          <a:lnTo>
                            <a:pt x="82" y="4"/>
                          </a:lnTo>
                          <a:lnTo>
                            <a:pt x="83" y="14"/>
                          </a:lnTo>
                          <a:lnTo>
                            <a:pt x="88" y="29"/>
                          </a:lnTo>
                          <a:lnTo>
                            <a:pt x="91" y="42"/>
                          </a:lnTo>
                          <a:lnTo>
                            <a:pt x="101" y="56"/>
                          </a:lnTo>
                          <a:lnTo>
                            <a:pt x="102" y="62"/>
                          </a:lnTo>
                          <a:lnTo>
                            <a:pt x="104" y="76"/>
                          </a:lnTo>
                          <a:lnTo>
                            <a:pt x="108" y="82"/>
                          </a:lnTo>
                          <a:lnTo>
                            <a:pt x="112" y="96"/>
                          </a:lnTo>
                          <a:lnTo>
                            <a:pt x="108" y="105"/>
                          </a:lnTo>
                          <a:lnTo>
                            <a:pt x="108" y="109"/>
                          </a:lnTo>
                          <a:lnTo>
                            <a:pt x="101" y="111"/>
                          </a:lnTo>
                          <a:lnTo>
                            <a:pt x="93" y="116"/>
                          </a:lnTo>
                          <a:lnTo>
                            <a:pt x="89" y="119"/>
                          </a:lnTo>
                          <a:lnTo>
                            <a:pt x="90" y="123"/>
                          </a:lnTo>
                          <a:lnTo>
                            <a:pt x="83" y="130"/>
                          </a:lnTo>
                          <a:lnTo>
                            <a:pt x="78" y="132"/>
                          </a:lnTo>
                          <a:lnTo>
                            <a:pt x="75" y="132"/>
                          </a:lnTo>
                          <a:lnTo>
                            <a:pt x="68" y="137"/>
                          </a:lnTo>
                          <a:lnTo>
                            <a:pt x="70" y="142"/>
                          </a:lnTo>
                          <a:lnTo>
                            <a:pt x="61" y="148"/>
                          </a:lnTo>
                          <a:lnTo>
                            <a:pt x="61" y="154"/>
                          </a:lnTo>
                          <a:lnTo>
                            <a:pt x="59" y="161"/>
                          </a:lnTo>
                          <a:lnTo>
                            <a:pt x="59" y="169"/>
                          </a:lnTo>
                          <a:lnTo>
                            <a:pt x="58" y="173"/>
                          </a:lnTo>
                          <a:lnTo>
                            <a:pt x="54" y="177"/>
                          </a:lnTo>
                          <a:lnTo>
                            <a:pt x="46" y="177"/>
                          </a:lnTo>
                          <a:lnTo>
                            <a:pt x="40" y="176"/>
                          </a:lnTo>
                          <a:lnTo>
                            <a:pt x="30" y="171"/>
                          </a:lnTo>
                          <a:lnTo>
                            <a:pt x="25" y="165"/>
                          </a:lnTo>
                          <a:lnTo>
                            <a:pt x="25" y="161"/>
                          </a:lnTo>
                          <a:lnTo>
                            <a:pt x="25" y="155"/>
                          </a:lnTo>
                          <a:lnTo>
                            <a:pt x="21" y="148"/>
                          </a:lnTo>
                          <a:lnTo>
                            <a:pt x="19" y="142"/>
                          </a:lnTo>
                          <a:lnTo>
                            <a:pt x="20" y="137"/>
                          </a:lnTo>
                          <a:lnTo>
                            <a:pt x="19" y="130"/>
                          </a:lnTo>
                          <a:lnTo>
                            <a:pt x="16" y="128"/>
                          </a:lnTo>
                          <a:lnTo>
                            <a:pt x="21" y="123"/>
                          </a:lnTo>
                          <a:lnTo>
                            <a:pt x="25" y="116"/>
                          </a:lnTo>
                          <a:lnTo>
                            <a:pt x="24" y="112"/>
                          </a:lnTo>
                          <a:lnTo>
                            <a:pt x="22" y="106"/>
                          </a:lnTo>
                          <a:lnTo>
                            <a:pt x="18" y="100"/>
                          </a:lnTo>
                          <a:lnTo>
                            <a:pt x="20" y="91"/>
                          </a:lnTo>
                          <a:lnTo>
                            <a:pt x="18" y="81"/>
                          </a:lnTo>
                          <a:lnTo>
                            <a:pt x="16" y="72"/>
                          </a:lnTo>
                          <a:lnTo>
                            <a:pt x="14" y="62"/>
                          </a:lnTo>
                          <a:lnTo>
                            <a:pt x="8" y="58"/>
                          </a:lnTo>
                          <a:lnTo>
                            <a:pt x="0" y="53"/>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5" name="Freeform 23"/>
                    <p:cNvSpPr>
                      <a:spLocks/>
                    </p:cNvSpPr>
                    <p:nvPr/>
                  </p:nvSpPr>
                  <p:spPr bwMode="auto">
                    <a:xfrm>
                      <a:off x="4426" y="2884"/>
                      <a:ext cx="38" cy="36"/>
                    </a:xfrm>
                    <a:custGeom>
                      <a:avLst/>
                      <a:gdLst>
                        <a:gd name="T0" fmla="*/ 0 w 38"/>
                        <a:gd name="T1" fmla="*/ 25 h 36"/>
                        <a:gd name="T2" fmla="*/ 14 w 38"/>
                        <a:gd name="T3" fmla="*/ 30 h 36"/>
                        <a:gd name="T4" fmla="*/ 23 w 38"/>
                        <a:gd name="T5" fmla="*/ 31 h 36"/>
                        <a:gd name="T6" fmla="*/ 29 w 38"/>
                        <a:gd name="T7" fmla="*/ 33 h 36"/>
                        <a:gd name="T8" fmla="*/ 33 w 38"/>
                        <a:gd name="T9" fmla="*/ 35 h 36"/>
                        <a:gd name="T10" fmla="*/ 37 w 38"/>
                        <a:gd name="T11" fmla="*/ 29 h 36"/>
                        <a:gd name="T12" fmla="*/ 35 w 38"/>
                        <a:gd name="T13" fmla="*/ 25 h 36"/>
                        <a:gd name="T14" fmla="*/ 37 w 38"/>
                        <a:gd name="T15" fmla="*/ 21 h 36"/>
                        <a:gd name="T16" fmla="*/ 35 w 38"/>
                        <a:gd name="T17" fmla="*/ 17 h 36"/>
                        <a:gd name="T18" fmla="*/ 32 w 38"/>
                        <a:gd name="T19" fmla="*/ 19 h 36"/>
                        <a:gd name="T20" fmla="*/ 23 w 38"/>
                        <a:gd name="T21" fmla="*/ 10 h 36"/>
                        <a:gd name="T22" fmla="*/ 23 w 38"/>
                        <a:gd name="T23" fmla="*/ 4 h 36"/>
                        <a:gd name="T24" fmla="*/ 27 w 38"/>
                        <a:gd name="T25" fmla="*/ 1 h 36"/>
                        <a:gd name="T26" fmla="*/ 24 w 38"/>
                        <a:gd name="T27" fmla="*/ 0 h 36"/>
                        <a:gd name="T28" fmla="*/ 14 w 38"/>
                        <a:gd name="T29" fmla="*/ 4 h 36"/>
                        <a:gd name="T30" fmla="*/ 14 w 38"/>
                        <a:gd name="T31" fmla="*/ 9 h 36"/>
                        <a:gd name="T32" fmla="*/ 12 w 38"/>
                        <a:gd name="T33" fmla="*/ 16 h 36"/>
                        <a:gd name="T34" fmla="*/ 7 w 38"/>
                        <a:gd name="T35" fmla="*/ 23 h 36"/>
                        <a:gd name="T36" fmla="*/ 0 w 38"/>
                        <a:gd name="T37"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6">
                          <a:moveTo>
                            <a:pt x="0" y="25"/>
                          </a:moveTo>
                          <a:lnTo>
                            <a:pt x="14" y="30"/>
                          </a:lnTo>
                          <a:lnTo>
                            <a:pt x="23" y="31"/>
                          </a:lnTo>
                          <a:lnTo>
                            <a:pt x="29" y="33"/>
                          </a:lnTo>
                          <a:lnTo>
                            <a:pt x="33" y="35"/>
                          </a:lnTo>
                          <a:lnTo>
                            <a:pt x="37" y="29"/>
                          </a:lnTo>
                          <a:lnTo>
                            <a:pt x="35" y="25"/>
                          </a:lnTo>
                          <a:lnTo>
                            <a:pt x="37" y="21"/>
                          </a:lnTo>
                          <a:lnTo>
                            <a:pt x="35" y="17"/>
                          </a:lnTo>
                          <a:lnTo>
                            <a:pt x="32" y="19"/>
                          </a:lnTo>
                          <a:lnTo>
                            <a:pt x="23" y="10"/>
                          </a:lnTo>
                          <a:lnTo>
                            <a:pt x="23" y="4"/>
                          </a:lnTo>
                          <a:lnTo>
                            <a:pt x="27" y="1"/>
                          </a:lnTo>
                          <a:lnTo>
                            <a:pt x="24" y="0"/>
                          </a:lnTo>
                          <a:lnTo>
                            <a:pt x="14" y="4"/>
                          </a:lnTo>
                          <a:lnTo>
                            <a:pt x="14" y="9"/>
                          </a:lnTo>
                          <a:lnTo>
                            <a:pt x="12" y="16"/>
                          </a:lnTo>
                          <a:lnTo>
                            <a:pt x="7" y="23"/>
                          </a:lnTo>
                          <a:lnTo>
                            <a:pt x="0" y="25"/>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85016" name="Group 24"/>
                <p:cNvGrpSpPr>
                  <a:grpSpLocks/>
                </p:cNvGrpSpPr>
                <p:nvPr/>
              </p:nvGrpSpPr>
              <p:grpSpPr bwMode="auto">
                <a:xfrm>
                  <a:off x="4246" y="2860"/>
                  <a:ext cx="79" cy="79"/>
                  <a:chOff x="4246" y="2860"/>
                  <a:chExt cx="79" cy="79"/>
                </a:xfrm>
              </p:grpSpPr>
              <p:sp>
                <p:nvSpPr>
                  <p:cNvPr id="85017" name="Freeform 25"/>
                  <p:cNvSpPr>
                    <a:spLocks/>
                  </p:cNvSpPr>
                  <p:nvPr/>
                </p:nvSpPr>
                <p:spPr bwMode="auto">
                  <a:xfrm>
                    <a:off x="4246" y="2860"/>
                    <a:ext cx="53" cy="56"/>
                  </a:xfrm>
                  <a:custGeom>
                    <a:avLst/>
                    <a:gdLst>
                      <a:gd name="T0" fmla="*/ 0 w 53"/>
                      <a:gd name="T1" fmla="*/ 5 h 56"/>
                      <a:gd name="T2" fmla="*/ 7 w 53"/>
                      <a:gd name="T3" fmla="*/ 2 h 56"/>
                      <a:gd name="T4" fmla="*/ 10 w 53"/>
                      <a:gd name="T5" fmla="*/ 3 h 56"/>
                      <a:gd name="T6" fmla="*/ 15 w 53"/>
                      <a:gd name="T7" fmla="*/ 2 h 56"/>
                      <a:gd name="T8" fmla="*/ 23 w 53"/>
                      <a:gd name="T9" fmla="*/ 0 h 56"/>
                      <a:gd name="T10" fmla="*/ 28 w 53"/>
                      <a:gd name="T11" fmla="*/ 3 h 56"/>
                      <a:gd name="T12" fmla="*/ 32 w 53"/>
                      <a:gd name="T13" fmla="*/ 3 h 56"/>
                      <a:gd name="T14" fmla="*/ 34 w 53"/>
                      <a:gd name="T15" fmla="*/ 9 h 56"/>
                      <a:gd name="T16" fmla="*/ 38 w 53"/>
                      <a:gd name="T17" fmla="*/ 11 h 56"/>
                      <a:gd name="T18" fmla="*/ 37 w 53"/>
                      <a:gd name="T19" fmla="*/ 16 h 56"/>
                      <a:gd name="T20" fmla="*/ 38 w 53"/>
                      <a:gd name="T21" fmla="*/ 21 h 56"/>
                      <a:gd name="T22" fmla="*/ 39 w 53"/>
                      <a:gd name="T23" fmla="*/ 25 h 56"/>
                      <a:gd name="T24" fmla="*/ 46 w 53"/>
                      <a:gd name="T25" fmla="*/ 33 h 56"/>
                      <a:gd name="T26" fmla="*/ 49 w 53"/>
                      <a:gd name="T27" fmla="*/ 35 h 56"/>
                      <a:gd name="T28" fmla="*/ 52 w 53"/>
                      <a:gd name="T29" fmla="*/ 36 h 56"/>
                      <a:gd name="T30" fmla="*/ 52 w 53"/>
                      <a:gd name="T31" fmla="*/ 40 h 56"/>
                      <a:gd name="T32" fmla="*/ 47 w 53"/>
                      <a:gd name="T33" fmla="*/ 45 h 56"/>
                      <a:gd name="T34" fmla="*/ 39 w 53"/>
                      <a:gd name="T35" fmla="*/ 55 h 56"/>
                      <a:gd name="T36" fmla="*/ 37 w 53"/>
                      <a:gd name="T37" fmla="*/ 54 h 56"/>
                      <a:gd name="T38" fmla="*/ 35 w 53"/>
                      <a:gd name="T39" fmla="*/ 49 h 56"/>
                      <a:gd name="T40" fmla="*/ 36 w 53"/>
                      <a:gd name="T41" fmla="*/ 41 h 56"/>
                      <a:gd name="T42" fmla="*/ 38 w 53"/>
                      <a:gd name="T43" fmla="*/ 38 h 56"/>
                      <a:gd name="T44" fmla="*/ 37 w 53"/>
                      <a:gd name="T45" fmla="*/ 34 h 56"/>
                      <a:gd name="T46" fmla="*/ 25 w 53"/>
                      <a:gd name="T47" fmla="*/ 36 h 56"/>
                      <a:gd name="T48" fmla="*/ 15 w 53"/>
                      <a:gd name="T49" fmla="*/ 43 h 56"/>
                      <a:gd name="T50" fmla="*/ 15 w 53"/>
                      <a:gd name="T51" fmla="*/ 47 h 56"/>
                      <a:gd name="T52" fmla="*/ 13 w 53"/>
                      <a:gd name="T53" fmla="*/ 52 h 56"/>
                      <a:gd name="T54" fmla="*/ 7 w 53"/>
                      <a:gd name="T55" fmla="*/ 53 h 56"/>
                      <a:gd name="T56" fmla="*/ 4 w 53"/>
                      <a:gd name="T57" fmla="*/ 50 h 56"/>
                      <a:gd name="T58" fmla="*/ 7 w 53"/>
                      <a:gd name="T59" fmla="*/ 45 h 56"/>
                      <a:gd name="T60" fmla="*/ 7 w 53"/>
                      <a:gd name="T61" fmla="*/ 41 h 56"/>
                      <a:gd name="T62" fmla="*/ 9 w 53"/>
                      <a:gd name="T63" fmla="*/ 40 h 56"/>
                      <a:gd name="T64" fmla="*/ 8 w 53"/>
                      <a:gd name="T65" fmla="*/ 36 h 56"/>
                      <a:gd name="T66" fmla="*/ 14 w 53"/>
                      <a:gd name="T67" fmla="*/ 29 h 56"/>
                      <a:gd name="T68" fmla="*/ 18 w 53"/>
                      <a:gd name="T69" fmla="*/ 29 h 56"/>
                      <a:gd name="T70" fmla="*/ 23 w 53"/>
                      <a:gd name="T71" fmla="*/ 30 h 56"/>
                      <a:gd name="T72" fmla="*/ 26 w 53"/>
                      <a:gd name="T73" fmla="*/ 26 h 56"/>
                      <a:gd name="T74" fmla="*/ 30 w 53"/>
                      <a:gd name="T75" fmla="*/ 26 h 56"/>
                      <a:gd name="T76" fmla="*/ 31 w 53"/>
                      <a:gd name="T77" fmla="*/ 23 h 56"/>
                      <a:gd name="T78" fmla="*/ 20 w 53"/>
                      <a:gd name="T79" fmla="*/ 22 h 56"/>
                      <a:gd name="T80" fmla="*/ 21 w 53"/>
                      <a:gd name="T81" fmla="*/ 13 h 56"/>
                      <a:gd name="T82" fmla="*/ 17 w 53"/>
                      <a:gd name="T83" fmla="*/ 13 h 56"/>
                      <a:gd name="T84" fmla="*/ 10 w 53"/>
                      <a:gd name="T85" fmla="*/ 13 h 56"/>
                      <a:gd name="T86" fmla="*/ 0 w 53"/>
                      <a:gd name="T8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56">
                        <a:moveTo>
                          <a:pt x="0" y="5"/>
                        </a:moveTo>
                        <a:lnTo>
                          <a:pt x="7" y="2"/>
                        </a:lnTo>
                        <a:lnTo>
                          <a:pt x="10" y="3"/>
                        </a:lnTo>
                        <a:lnTo>
                          <a:pt x="15" y="2"/>
                        </a:lnTo>
                        <a:lnTo>
                          <a:pt x="23" y="0"/>
                        </a:lnTo>
                        <a:lnTo>
                          <a:pt x="28" y="3"/>
                        </a:lnTo>
                        <a:lnTo>
                          <a:pt x="32" y="3"/>
                        </a:lnTo>
                        <a:lnTo>
                          <a:pt x="34" y="9"/>
                        </a:lnTo>
                        <a:lnTo>
                          <a:pt x="38" y="11"/>
                        </a:lnTo>
                        <a:lnTo>
                          <a:pt x="37" y="16"/>
                        </a:lnTo>
                        <a:lnTo>
                          <a:pt x="38" y="21"/>
                        </a:lnTo>
                        <a:lnTo>
                          <a:pt x="39" y="25"/>
                        </a:lnTo>
                        <a:lnTo>
                          <a:pt x="46" y="33"/>
                        </a:lnTo>
                        <a:lnTo>
                          <a:pt x="49" y="35"/>
                        </a:lnTo>
                        <a:lnTo>
                          <a:pt x="52" y="36"/>
                        </a:lnTo>
                        <a:lnTo>
                          <a:pt x="52" y="40"/>
                        </a:lnTo>
                        <a:lnTo>
                          <a:pt x="47" y="45"/>
                        </a:lnTo>
                        <a:lnTo>
                          <a:pt x="39" y="55"/>
                        </a:lnTo>
                        <a:lnTo>
                          <a:pt x="37" y="54"/>
                        </a:lnTo>
                        <a:lnTo>
                          <a:pt x="35" y="49"/>
                        </a:lnTo>
                        <a:lnTo>
                          <a:pt x="36" y="41"/>
                        </a:lnTo>
                        <a:lnTo>
                          <a:pt x="38" y="38"/>
                        </a:lnTo>
                        <a:lnTo>
                          <a:pt x="37" y="34"/>
                        </a:lnTo>
                        <a:lnTo>
                          <a:pt x="25" y="36"/>
                        </a:lnTo>
                        <a:lnTo>
                          <a:pt x="15" y="43"/>
                        </a:lnTo>
                        <a:lnTo>
                          <a:pt x="15" y="47"/>
                        </a:lnTo>
                        <a:lnTo>
                          <a:pt x="13" y="52"/>
                        </a:lnTo>
                        <a:lnTo>
                          <a:pt x="7" y="53"/>
                        </a:lnTo>
                        <a:lnTo>
                          <a:pt x="4" y="50"/>
                        </a:lnTo>
                        <a:lnTo>
                          <a:pt x="7" y="45"/>
                        </a:lnTo>
                        <a:lnTo>
                          <a:pt x="7" y="41"/>
                        </a:lnTo>
                        <a:lnTo>
                          <a:pt x="9" y="40"/>
                        </a:lnTo>
                        <a:lnTo>
                          <a:pt x="8" y="36"/>
                        </a:lnTo>
                        <a:lnTo>
                          <a:pt x="14" y="29"/>
                        </a:lnTo>
                        <a:lnTo>
                          <a:pt x="18" y="29"/>
                        </a:lnTo>
                        <a:lnTo>
                          <a:pt x="23" y="30"/>
                        </a:lnTo>
                        <a:lnTo>
                          <a:pt x="26" y="26"/>
                        </a:lnTo>
                        <a:lnTo>
                          <a:pt x="30" y="26"/>
                        </a:lnTo>
                        <a:lnTo>
                          <a:pt x="31" y="23"/>
                        </a:lnTo>
                        <a:lnTo>
                          <a:pt x="20" y="22"/>
                        </a:lnTo>
                        <a:lnTo>
                          <a:pt x="21" y="13"/>
                        </a:lnTo>
                        <a:lnTo>
                          <a:pt x="17" y="13"/>
                        </a:lnTo>
                        <a:lnTo>
                          <a:pt x="10" y="13"/>
                        </a:lnTo>
                        <a:lnTo>
                          <a:pt x="0" y="5"/>
                        </a:lnTo>
                      </a:path>
                    </a:pathLst>
                  </a:custGeom>
                  <a:solidFill>
                    <a:srgbClr val="0303D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8" name="Freeform 26"/>
                  <p:cNvSpPr>
                    <a:spLocks/>
                  </p:cNvSpPr>
                  <p:nvPr/>
                </p:nvSpPr>
                <p:spPr bwMode="auto">
                  <a:xfrm>
                    <a:off x="4276" y="2922"/>
                    <a:ext cx="22" cy="17"/>
                  </a:xfrm>
                  <a:custGeom>
                    <a:avLst/>
                    <a:gdLst>
                      <a:gd name="T0" fmla="*/ 0 w 22"/>
                      <a:gd name="T1" fmla="*/ 11 h 17"/>
                      <a:gd name="T2" fmla="*/ 12 w 22"/>
                      <a:gd name="T3" fmla="*/ 16 h 17"/>
                      <a:gd name="T4" fmla="*/ 21 w 22"/>
                      <a:gd name="T5" fmla="*/ 2 h 17"/>
                      <a:gd name="T6" fmla="*/ 12 w 22"/>
                      <a:gd name="T7" fmla="*/ 0 h 17"/>
                      <a:gd name="T8" fmla="*/ 7 w 22"/>
                      <a:gd name="T9" fmla="*/ 4 h 17"/>
                      <a:gd name="T10" fmla="*/ 0 w 22"/>
                      <a:gd name="T11" fmla="*/ 11 h 17"/>
                    </a:gdLst>
                    <a:ahLst/>
                    <a:cxnLst>
                      <a:cxn ang="0">
                        <a:pos x="T0" y="T1"/>
                      </a:cxn>
                      <a:cxn ang="0">
                        <a:pos x="T2" y="T3"/>
                      </a:cxn>
                      <a:cxn ang="0">
                        <a:pos x="T4" y="T5"/>
                      </a:cxn>
                      <a:cxn ang="0">
                        <a:pos x="T6" y="T7"/>
                      </a:cxn>
                      <a:cxn ang="0">
                        <a:pos x="T8" y="T9"/>
                      </a:cxn>
                      <a:cxn ang="0">
                        <a:pos x="T10" y="T11"/>
                      </a:cxn>
                    </a:cxnLst>
                    <a:rect l="0" t="0" r="r" b="b"/>
                    <a:pathLst>
                      <a:path w="22" h="17">
                        <a:moveTo>
                          <a:pt x="0" y="11"/>
                        </a:moveTo>
                        <a:lnTo>
                          <a:pt x="12" y="16"/>
                        </a:lnTo>
                        <a:lnTo>
                          <a:pt x="21" y="2"/>
                        </a:lnTo>
                        <a:lnTo>
                          <a:pt x="12" y="0"/>
                        </a:lnTo>
                        <a:lnTo>
                          <a:pt x="7" y="4"/>
                        </a:lnTo>
                        <a:lnTo>
                          <a:pt x="0" y="11"/>
                        </a:lnTo>
                      </a:path>
                    </a:pathLst>
                  </a:custGeom>
                  <a:solidFill>
                    <a:srgbClr val="0303D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9" name="Freeform 27"/>
                  <p:cNvSpPr>
                    <a:spLocks/>
                  </p:cNvSpPr>
                  <p:nvPr/>
                </p:nvSpPr>
                <p:spPr bwMode="auto">
                  <a:xfrm>
                    <a:off x="4305" y="2918"/>
                    <a:ext cx="20" cy="17"/>
                  </a:xfrm>
                  <a:custGeom>
                    <a:avLst/>
                    <a:gdLst>
                      <a:gd name="T0" fmla="*/ 0 w 20"/>
                      <a:gd name="T1" fmla="*/ 11 h 17"/>
                      <a:gd name="T2" fmla="*/ 10 w 20"/>
                      <a:gd name="T3" fmla="*/ 16 h 17"/>
                      <a:gd name="T4" fmla="*/ 19 w 20"/>
                      <a:gd name="T5" fmla="*/ 2 h 17"/>
                      <a:gd name="T6" fmla="*/ 14 w 20"/>
                      <a:gd name="T7" fmla="*/ 0 h 17"/>
                      <a:gd name="T8" fmla="*/ 0 w 20"/>
                      <a:gd name="T9" fmla="*/ 11 h 17"/>
                    </a:gdLst>
                    <a:ahLst/>
                    <a:cxnLst>
                      <a:cxn ang="0">
                        <a:pos x="T0" y="T1"/>
                      </a:cxn>
                      <a:cxn ang="0">
                        <a:pos x="T2" y="T3"/>
                      </a:cxn>
                      <a:cxn ang="0">
                        <a:pos x="T4" y="T5"/>
                      </a:cxn>
                      <a:cxn ang="0">
                        <a:pos x="T6" y="T7"/>
                      </a:cxn>
                      <a:cxn ang="0">
                        <a:pos x="T8" y="T9"/>
                      </a:cxn>
                    </a:cxnLst>
                    <a:rect l="0" t="0" r="r" b="b"/>
                    <a:pathLst>
                      <a:path w="20" h="17">
                        <a:moveTo>
                          <a:pt x="0" y="11"/>
                        </a:moveTo>
                        <a:lnTo>
                          <a:pt x="10" y="16"/>
                        </a:lnTo>
                        <a:lnTo>
                          <a:pt x="19" y="2"/>
                        </a:lnTo>
                        <a:lnTo>
                          <a:pt x="14" y="0"/>
                        </a:lnTo>
                        <a:lnTo>
                          <a:pt x="0" y="11"/>
                        </a:lnTo>
                      </a:path>
                    </a:pathLst>
                  </a:custGeom>
                  <a:solidFill>
                    <a:srgbClr val="0303D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5020" name="Group 28"/>
                <p:cNvGrpSpPr>
                  <a:grpSpLocks/>
                </p:cNvGrpSpPr>
                <p:nvPr/>
              </p:nvGrpSpPr>
              <p:grpSpPr bwMode="auto">
                <a:xfrm>
                  <a:off x="4466" y="2453"/>
                  <a:ext cx="18" cy="30"/>
                  <a:chOff x="4466" y="2453"/>
                  <a:chExt cx="18" cy="30"/>
                </a:xfrm>
              </p:grpSpPr>
              <p:sp>
                <p:nvSpPr>
                  <p:cNvPr id="85021" name="Freeform 29"/>
                  <p:cNvSpPr>
                    <a:spLocks/>
                  </p:cNvSpPr>
                  <p:nvPr/>
                </p:nvSpPr>
                <p:spPr bwMode="auto">
                  <a:xfrm>
                    <a:off x="4466" y="2466"/>
                    <a:ext cx="18" cy="17"/>
                  </a:xfrm>
                  <a:custGeom>
                    <a:avLst/>
                    <a:gdLst>
                      <a:gd name="T0" fmla="*/ 0 w 18"/>
                      <a:gd name="T1" fmla="*/ 11 h 17"/>
                      <a:gd name="T2" fmla="*/ 17 w 18"/>
                      <a:gd name="T3" fmla="*/ 16 h 17"/>
                      <a:gd name="T4" fmla="*/ 16 w 18"/>
                      <a:gd name="T5" fmla="*/ 7 h 17"/>
                      <a:gd name="T6" fmla="*/ 16 w 18"/>
                      <a:gd name="T7" fmla="*/ 0 h 17"/>
                      <a:gd name="T8" fmla="*/ 8 w 18"/>
                      <a:gd name="T9" fmla="*/ 4 h 17"/>
                      <a:gd name="T10" fmla="*/ 0 w 18"/>
                      <a:gd name="T11" fmla="*/ 11 h 17"/>
                    </a:gdLst>
                    <a:ahLst/>
                    <a:cxnLst>
                      <a:cxn ang="0">
                        <a:pos x="T0" y="T1"/>
                      </a:cxn>
                      <a:cxn ang="0">
                        <a:pos x="T2" y="T3"/>
                      </a:cxn>
                      <a:cxn ang="0">
                        <a:pos x="T4" y="T5"/>
                      </a:cxn>
                      <a:cxn ang="0">
                        <a:pos x="T6" y="T7"/>
                      </a:cxn>
                      <a:cxn ang="0">
                        <a:pos x="T8" y="T9"/>
                      </a:cxn>
                      <a:cxn ang="0">
                        <a:pos x="T10" y="T11"/>
                      </a:cxn>
                    </a:cxnLst>
                    <a:rect l="0" t="0" r="r" b="b"/>
                    <a:pathLst>
                      <a:path w="18" h="17">
                        <a:moveTo>
                          <a:pt x="0" y="11"/>
                        </a:moveTo>
                        <a:lnTo>
                          <a:pt x="17" y="16"/>
                        </a:lnTo>
                        <a:lnTo>
                          <a:pt x="16" y="7"/>
                        </a:lnTo>
                        <a:lnTo>
                          <a:pt x="16" y="0"/>
                        </a:lnTo>
                        <a:lnTo>
                          <a:pt x="8" y="4"/>
                        </a:lnTo>
                        <a:lnTo>
                          <a:pt x="0" y="11"/>
                        </a:lnTo>
                      </a:path>
                    </a:pathLst>
                  </a:custGeom>
                  <a:solidFill>
                    <a:srgbClr val="00AE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2" name="Freeform 30"/>
                  <p:cNvSpPr>
                    <a:spLocks/>
                  </p:cNvSpPr>
                  <p:nvPr/>
                </p:nvSpPr>
                <p:spPr bwMode="auto">
                  <a:xfrm>
                    <a:off x="4466" y="2453"/>
                    <a:ext cx="17" cy="17"/>
                  </a:xfrm>
                  <a:custGeom>
                    <a:avLst/>
                    <a:gdLst>
                      <a:gd name="T0" fmla="*/ 0 w 17"/>
                      <a:gd name="T1" fmla="*/ 10 h 17"/>
                      <a:gd name="T2" fmla="*/ 16 w 17"/>
                      <a:gd name="T3" fmla="*/ 0 h 17"/>
                      <a:gd name="T4" fmla="*/ 14 w 17"/>
                      <a:gd name="T5" fmla="*/ 16 h 17"/>
                      <a:gd name="T6" fmla="*/ 0 w 17"/>
                      <a:gd name="T7" fmla="*/ 10 h 17"/>
                    </a:gdLst>
                    <a:ahLst/>
                    <a:cxnLst>
                      <a:cxn ang="0">
                        <a:pos x="T0" y="T1"/>
                      </a:cxn>
                      <a:cxn ang="0">
                        <a:pos x="T2" y="T3"/>
                      </a:cxn>
                      <a:cxn ang="0">
                        <a:pos x="T4" y="T5"/>
                      </a:cxn>
                      <a:cxn ang="0">
                        <a:pos x="T6" y="T7"/>
                      </a:cxn>
                    </a:cxnLst>
                    <a:rect l="0" t="0" r="r" b="b"/>
                    <a:pathLst>
                      <a:path w="17" h="17">
                        <a:moveTo>
                          <a:pt x="0" y="10"/>
                        </a:moveTo>
                        <a:lnTo>
                          <a:pt x="16" y="0"/>
                        </a:lnTo>
                        <a:lnTo>
                          <a:pt x="14" y="16"/>
                        </a:lnTo>
                        <a:lnTo>
                          <a:pt x="0" y="10"/>
                        </a:lnTo>
                      </a:path>
                    </a:pathLst>
                  </a:custGeom>
                  <a:solidFill>
                    <a:srgbClr val="00AE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85023" name="Group 31"/>
              <p:cNvGrpSpPr>
                <a:grpSpLocks/>
              </p:cNvGrpSpPr>
              <p:nvPr/>
            </p:nvGrpSpPr>
            <p:grpSpPr bwMode="auto">
              <a:xfrm>
                <a:off x="4266" y="2329"/>
                <a:ext cx="1003" cy="1181"/>
                <a:chOff x="4266" y="2329"/>
                <a:chExt cx="1003" cy="1181"/>
              </a:xfrm>
            </p:grpSpPr>
            <p:sp>
              <p:nvSpPr>
                <p:cNvPr id="85024" name="Freeform 32"/>
                <p:cNvSpPr>
                  <a:spLocks/>
                </p:cNvSpPr>
                <p:nvPr/>
              </p:nvSpPr>
              <p:spPr bwMode="auto">
                <a:xfrm>
                  <a:off x="4725" y="2849"/>
                  <a:ext cx="544" cy="661"/>
                </a:xfrm>
                <a:custGeom>
                  <a:avLst/>
                  <a:gdLst>
                    <a:gd name="T0" fmla="*/ 76 w 544"/>
                    <a:gd name="T1" fmla="*/ 89 h 661"/>
                    <a:gd name="T2" fmla="*/ 105 w 544"/>
                    <a:gd name="T3" fmla="*/ 61 h 661"/>
                    <a:gd name="T4" fmla="*/ 149 w 544"/>
                    <a:gd name="T5" fmla="*/ 70 h 661"/>
                    <a:gd name="T6" fmla="*/ 169 w 544"/>
                    <a:gd name="T7" fmla="*/ 64 h 661"/>
                    <a:gd name="T8" fmla="*/ 185 w 544"/>
                    <a:gd name="T9" fmla="*/ 59 h 661"/>
                    <a:gd name="T10" fmla="*/ 217 w 544"/>
                    <a:gd name="T11" fmla="*/ 52 h 661"/>
                    <a:gd name="T12" fmla="*/ 222 w 544"/>
                    <a:gd name="T13" fmla="*/ 22 h 661"/>
                    <a:gd name="T14" fmla="*/ 256 w 544"/>
                    <a:gd name="T15" fmla="*/ 4 h 661"/>
                    <a:gd name="T16" fmla="*/ 278 w 544"/>
                    <a:gd name="T17" fmla="*/ 0 h 661"/>
                    <a:gd name="T18" fmla="*/ 310 w 544"/>
                    <a:gd name="T19" fmla="*/ 11 h 661"/>
                    <a:gd name="T20" fmla="*/ 334 w 544"/>
                    <a:gd name="T21" fmla="*/ 20 h 661"/>
                    <a:gd name="T22" fmla="*/ 366 w 544"/>
                    <a:gd name="T23" fmla="*/ 36 h 661"/>
                    <a:gd name="T24" fmla="*/ 393 w 544"/>
                    <a:gd name="T25" fmla="*/ 66 h 661"/>
                    <a:gd name="T26" fmla="*/ 447 w 544"/>
                    <a:gd name="T27" fmla="*/ 68 h 661"/>
                    <a:gd name="T28" fmla="*/ 498 w 544"/>
                    <a:gd name="T29" fmla="*/ 54 h 661"/>
                    <a:gd name="T30" fmla="*/ 507 w 544"/>
                    <a:gd name="T31" fmla="*/ 27 h 661"/>
                    <a:gd name="T32" fmla="*/ 525 w 544"/>
                    <a:gd name="T33" fmla="*/ 41 h 661"/>
                    <a:gd name="T34" fmla="*/ 535 w 544"/>
                    <a:gd name="T35" fmla="*/ 93 h 661"/>
                    <a:gd name="T36" fmla="*/ 522 w 544"/>
                    <a:gd name="T37" fmla="*/ 130 h 661"/>
                    <a:gd name="T38" fmla="*/ 532 w 544"/>
                    <a:gd name="T39" fmla="*/ 155 h 661"/>
                    <a:gd name="T40" fmla="*/ 520 w 544"/>
                    <a:gd name="T41" fmla="*/ 198 h 661"/>
                    <a:gd name="T42" fmla="*/ 505 w 544"/>
                    <a:gd name="T43" fmla="*/ 225 h 661"/>
                    <a:gd name="T44" fmla="*/ 512 w 544"/>
                    <a:gd name="T45" fmla="*/ 262 h 661"/>
                    <a:gd name="T46" fmla="*/ 510 w 544"/>
                    <a:gd name="T47" fmla="*/ 287 h 661"/>
                    <a:gd name="T48" fmla="*/ 522 w 544"/>
                    <a:gd name="T49" fmla="*/ 310 h 661"/>
                    <a:gd name="T50" fmla="*/ 538 w 544"/>
                    <a:gd name="T51" fmla="*/ 349 h 661"/>
                    <a:gd name="T52" fmla="*/ 519 w 544"/>
                    <a:gd name="T53" fmla="*/ 421 h 661"/>
                    <a:gd name="T54" fmla="*/ 496 w 544"/>
                    <a:gd name="T55" fmla="*/ 479 h 661"/>
                    <a:gd name="T56" fmla="*/ 463 w 544"/>
                    <a:gd name="T57" fmla="*/ 544 h 661"/>
                    <a:gd name="T58" fmla="*/ 429 w 544"/>
                    <a:gd name="T59" fmla="*/ 598 h 661"/>
                    <a:gd name="T60" fmla="*/ 387 w 544"/>
                    <a:gd name="T61" fmla="*/ 651 h 661"/>
                    <a:gd name="T62" fmla="*/ 349 w 544"/>
                    <a:gd name="T63" fmla="*/ 655 h 661"/>
                    <a:gd name="T64" fmla="*/ 344 w 544"/>
                    <a:gd name="T65" fmla="*/ 630 h 661"/>
                    <a:gd name="T66" fmla="*/ 339 w 544"/>
                    <a:gd name="T67" fmla="*/ 605 h 661"/>
                    <a:gd name="T68" fmla="*/ 332 w 544"/>
                    <a:gd name="T69" fmla="*/ 584 h 661"/>
                    <a:gd name="T70" fmla="*/ 323 w 544"/>
                    <a:gd name="T71" fmla="*/ 534 h 661"/>
                    <a:gd name="T72" fmla="*/ 308 w 544"/>
                    <a:gd name="T73" fmla="*/ 511 h 661"/>
                    <a:gd name="T74" fmla="*/ 305 w 544"/>
                    <a:gd name="T75" fmla="*/ 477 h 661"/>
                    <a:gd name="T76" fmla="*/ 308 w 544"/>
                    <a:gd name="T77" fmla="*/ 451 h 661"/>
                    <a:gd name="T78" fmla="*/ 313 w 544"/>
                    <a:gd name="T79" fmla="*/ 431 h 661"/>
                    <a:gd name="T80" fmla="*/ 305 w 544"/>
                    <a:gd name="T81" fmla="*/ 395 h 661"/>
                    <a:gd name="T82" fmla="*/ 252 w 544"/>
                    <a:gd name="T83" fmla="*/ 347 h 661"/>
                    <a:gd name="T84" fmla="*/ 244 w 544"/>
                    <a:gd name="T85" fmla="*/ 310 h 661"/>
                    <a:gd name="T86" fmla="*/ 207 w 544"/>
                    <a:gd name="T87" fmla="*/ 319 h 661"/>
                    <a:gd name="T88" fmla="*/ 183 w 544"/>
                    <a:gd name="T89" fmla="*/ 321 h 661"/>
                    <a:gd name="T90" fmla="*/ 159 w 544"/>
                    <a:gd name="T91" fmla="*/ 335 h 661"/>
                    <a:gd name="T92" fmla="*/ 129 w 544"/>
                    <a:gd name="T93" fmla="*/ 344 h 661"/>
                    <a:gd name="T94" fmla="*/ 86 w 544"/>
                    <a:gd name="T95" fmla="*/ 356 h 661"/>
                    <a:gd name="T96" fmla="*/ 27 w 544"/>
                    <a:gd name="T97" fmla="*/ 315 h 661"/>
                    <a:gd name="T98" fmla="*/ 15 w 544"/>
                    <a:gd name="T99" fmla="*/ 260 h 661"/>
                    <a:gd name="T100" fmla="*/ 0 w 544"/>
                    <a:gd name="T101" fmla="*/ 235 h 661"/>
                    <a:gd name="T102" fmla="*/ 13 w 544"/>
                    <a:gd name="T103" fmla="*/ 208 h 661"/>
                    <a:gd name="T104" fmla="*/ 13 w 544"/>
                    <a:gd name="T105" fmla="*/ 178 h 661"/>
                    <a:gd name="T106" fmla="*/ 34 w 544"/>
                    <a:gd name="T107" fmla="*/ 162 h 661"/>
                    <a:gd name="T108" fmla="*/ 25 w 544"/>
                    <a:gd name="T109" fmla="*/ 146 h 661"/>
                    <a:gd name="T110" fmla="*/ 32 w 544"/>
                    <a:gd name="T111" fmla="*/ 127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4" h="661">
                      <a:moveTo>
                        <a:pt x="44" y="100"/>
                      </a:moveTo>
                      <a:lnTo>
                        <a:pt x="76" y="89"/>
                      </a:lnTo>
                      <a:lnTo>
                        <a:pt x="91" y="66"/>
                      </a:lnTo>
                      <a:lnTo>
                        <a:pt x="105" y="61"/>
                      </a:lnTo>
                      <a:lnTo>
                        <a:pt x="127" y="45"/>
                      </a:lnTo>
                      <a:lnTo>
                        <a:pt x="149" y="70"/>
                      </a:lnTo>
                      <a:lnTo>
                        <a:pt x="161" y="61"/>
                      </a:lnTo>
                      <a:lnTo>
                        <a:pt x="169" y="64"/>
                      </a:lnTo>
                      <a:lnTo>
                        <a:pt x="178" y="59"/>
                      </a:lnTo>
                      <a:lnTo>
                        <a:pt x="185" y="59"/>
                      </a:lnTo>
                      <a:lnTo>
                        <a:pt x="200" y="61"/>
                      </a:lnTo>
                      <a:lnTo>
                        <a:pt x="217" y="52"/>
                      </a:lnTo>
                      <a:lnTo>
                        <a:pt x="205" y="39"/>
                      </a:lnTo>
                      <a:lnTo>
                        <a:pt x="222" y="22"/>
                      </a:lnTo>
                      <a:lnTo>
                        <a:pt x="237" y="22"/>
                      </a:lnTo>
                      <a:lnTo>
                        <a:pt x="256" y="4"/>
                      </a:lnTo>
                      <a:lnTo>
                        <a:pt x="271" y="4"/>
                      </a:lnTo>
                      <a:lnTo>
                        <a:pt x="278" y="0"/>
                      </a:lnTo>
                      <a:lnTo>
                        <a:pt x="300" y="4"/>
                      </a:lnTo>
                      <a:lnTo>
                        <a:pt x="310" y="11"/>
                      </a:lnTo>
                      <a:lnTo>
                        <a:pt x="318" y="13"/>
                      </a:lnTo>
                      <a:lnTo>
                        <a:pt x="334" y="20"/>
                      </a:lnTo>
                      <a:lnTo>
                        <a:pt x="351" y="27"/>
                      </a:lnTo>
                      <a:lnTo>
                        <a:pt x="366" y="36"/>
                      </a:lnTo>
                      <a:lnTo>
                        <a:pt x="386" y="54"/>
                      </a:lnTo>
                      <a:lnTo>
                        <a:pt x="393" y="66"/>
                      </a:lnTo>
                      <a:lnTo>
                        <a:pt x="415" y="64"/>
                      </a:lnTo>
                      <a:lnTo>
                        <a:pt x="447" y="68"/>
                      </a:lnTo>
                      <a:lnTo>
                        <a:pt x="464" y="77"/>
                      </a:lnTo>
                      <a:lnTo>
                        <a:pt x="498" y="54"/>
                      </a:lnTo>
                      <a:lnTo>
                        <a:pt x="495" y="41"/>
                      </a:lnTo>
                      <a:lnTo>
                        <a:pt x="507" y="27"/>
                      </a:lnTo>
                      <a:lnTo>
                        <a:pt x="520" y="22"/>
                      </a:lnTo>
                      <a:lnTo>
                        <a:pt x="525" y="41"/>
                      </a:lnTo>
                      <a:lnTo>
                        <a:pt x="527" y="66"/>
                      </a:lnTo>
                      <a:lnTo>
                        <a:pt x="535" y="93"/>
                      </a:lnTo>
                      <a:lnTo>
                        <a:pt x="535" y="114"/>
                      </a:lnTo>
                      <a:lnTo>
                        <a:pt x="522" y="130"/>
                      </a:lnTo>
                      <a:lnTo>
                        <a:pt x="537" y="135"/>
                      </a:lnTo>
                      <a:lnTo>
                        <a:pt x="532" y="155"/>
                      </a:lnTo>
                      <a:lnTo>
                        <a:pt x="527" y="180"/>
                      </a:lnTo>
                      <a:lnTo>
                        <a:pt x="520" y="198"/>
                      </a:lnTo>
                      <a:lnTo>
                        <a:pt x="510" y="214"/>
                      </a:lnTo>
                      <a:lnTo>
                        <a:pt x="505" y="225"/>
                      </a:lnTo>
                      <a:lnTo>
                        <a:pt x="507" y="242"/>
                      </a:lnTo>
                      <a:lnTo>
                        <a:pt x="512" y="262"/>
                      </a:lnTo>
                      <a:lnTo>
                        <a:pt x="507" y="276"/>
                      </a:lnTo>
                      <a:lnTo>
                        <a:pt x="510" y="287"/>
                      </a:lnTo>
                      <a:lnTo>
                        <a:pt x="515" y="296"/>
                      </a:lnTo>
                      <a:lnTo>
                        <a:pt x="522" y="310"/>
                      </a:lnTo>
                      <a:lnTo>
                        <a:pt x="543" y="331"/>
                      </a:lnTo>
                      <a:lnTo>
                        <a:pt x="538" y="349"/>
                      </a:lnTo>
                      <a:lnTo>
                        <a:pt x="530" y="384"/>
                      </a:lnTo>
                      <a:lnTo>
                        <a:pt x="519" y="421"/>
                      </a:lnTo>
                      <a:lnTo>
                        <a:pt x="509" y="449"/>
                      </a:lnTo>
                      <a:lnTo>
                        <a:pt x="496" y="479"/>
                      </a:lnTo>
                      <a:lnTo>
                        <a:pt x="479" y="516"/>
                      </a:lnTo>
                      <a:lnTo>
                        <a:pt x="463" y="544"/>
                      </a:lnTo>
                      <a:lnTo>
                        <a:pt x="445" y="575"/>
                      </a:lnTo>
                      <a:lnTo>
                        <a:pt x="429" y="598"/>
                      </a:lnTo>
                      <a:lnTo>
                        <a:pt x="411" y="623"/>
                      </a:lnTo>
                      <a:lnTo>
                        <a:pt x="387" y="651"/>
                      </a:lnTo>
                      <a:lnTo>
                        <a:pt x="367" y="660"/>
                      </a:lnTo>
                      <a:lnTo>
                        <a:pt x="349" y="655"/>
                      </a:lnTo>
                      <a:lnTo>
                        <a:pt x="339" y="634"/>
                      </a:lnTo>
                      <a:lnTo>
                        <a:pt x="344" y="630"/>
                      </a:lnTo>
                      <a:lnTo>
                        <a:pt x="349" y="614"/>
                      </a:lnTo>
                      <a:lnTo>
                        <a:pt x="339" y="605"/>
                      </a:lnTo>
                      <a:lnTo>
                        <a:pt x="339" y="593"/>
                      </a:lnTo>
                      <a:lnTo>
                        <a:pt x="332" y="584"/>
                      </a:lnTo>
                      <a:lnTo>
                        <a:pt x="332" y="555"/>
                      </a:lnTo>
                      <a:lnTo>
                        <a:pt x="323" y="534"/>
                      </a:lnTo>
                      <a:lnTo>
                        <a:pt x="318" y="522"/>
                      </a:lnTo>
                      <a:lnTo>
                        <a:pt x="308" y="511"/>
                      </a:lnTo>
                      <a:lnTo>
                        <a:pt x="293" y="497"/>
                      </a:lnTo>
                      <a:lnTo>
                        <a:pt x="305" y="477"/>
                      </a:lnTo>
                      <a:lnTo>
                        <a:pt x="308" y="461"/>
                      </a:lnTo>
                      <a:lnTo>
                        <a:pt x="308" y="451"/>
                      </a:lnTo>
                      <a:lnTo>
                        <a:pt x="318" y="445"/>
                      </a:lnTo>
                      <a:lnTo>
                        <a:pt x="313" y="431"/>
                      </a:lnTo>
                      <a:lnTo>
                        <a:pt x="310" y="413"/>
                      </a:lnTo>
                      <a:lnTo>
                        <a:pt x="305" y="395"/>
                      </a:lnTo>
                      <a:lnTo>
                        <a:pt x="256" y="358"/>
                      </a:lnTo>
                      <a:lnTo>
                        <a:pt x="252" y="347"/>
                      </a:lnTo>
                      <a:lnTo>
                        <a:pt x="256" y="321"/>
                      </a:lnTo>
                      <a:lnTo>
                        <a:pt x="244" y="310"/>
                      </a:lnTo>
                      <a:lnTo>
                        <a:pt x="232" y="317"/>
                      </a:lnTo>
                      <a:lnTo>
                        <a:pt x="207" y="319"/>
                      </a:lnTo>
                      <a:lnTo>
                        <a:pt x="198" y="308"/>
                      </a:lnTo>
                      <a:lnTo>
                        <a:pt x="183" y="321"/>
                      </a:lnTo>
                      <a:lnTo>
                        <a:pt x="176" y="335"/>
                      </a:lnTo>
                      <a:lnTo>
                        <a:pt x="159" y="335"/>
                      </a:lnTo>
                      <a:lnTo>
                        <a:pt x="147" y="344"/>
                      </a:lnTo>
                      <a:lnTo>
                        <a:pt x="129" y="344"/>
                      </a:lnTo>
                      <a:lnTo>
                        <a:pt x="110" y="358"/>
                      </a:lnTo>
                      <a:lnTo>
                        <a:pt x="86" y="356"/>
                      </a:lnTo>
                      <a:lnTo>
                        <a:pt x="54" y="333"/>
                      </a:lnTo>
                      <a:lnTo>
                        <a:pt x="27" y="315"/>
                      </a:lnTo>
                      <a:lnTo>
                        <a:pt x="15" y="301"/>
                      </a:lnTo>
                      <a:lnTo>
                        <a:pt x="15" y="260"/>
                      </a:lnTo>
                      <a:lnTo>
                        <a:pt x="0" y="248"/>
                      </a:lnTo>
                      <a:lnTo>
                        <a:pt x="0" y="235"/>
                      </a:lnTo>
                      <a:lnTo>
                        <a:pt x="3" y="223"/>
                      </a:lnTo>
                      <a:lnTo>
                        <a:pt x="13" y="208"/>
                      </a:lnTo>
                      <a:lnTo>
                        <a:pt x="5" y="194"/>
                      </a:lnTo>
                      <a:lnTo>
                        <a:pt x="13" y="178"/>
                      </a:lnTo>
                      <a:lnTo>
                        <a:pt x="25" y="171"/>
                      </a:lnTo>
                      <a:lnTo>
                        <a:pt x="34" y="162"/>
                      </a:lnTo>
                      <a:lnTo>
                        <a:pt x="34" y="152"/>
                      </a:lnTo>
                      <a:lnTo>
                        <a:pt x="25" y="146"/>
                      </a:lnTo>
                      <a:lnTo>
                        <a:pt x="25" y="135"/>
                      </a:lnTo>
                      <a:lnTo>
                        <a:pt x="32" y="127"/>
                      </a:lnTo>
                      <a:lnTo>
                        <a:pt x="44" y="100"/>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5025" name="Group 33"/>
                <p:cNvGrpSpPr>
                  <a:grpSpLocks/>
                </p:cNvGrpSpPr>
                <p:nvPr/>
              </p:nvGrpSpPr>
              <p:grpSpPr bwMode="auto">
                <a:xfrm>
                  <a:off x="5159" y="3091"/>
                  <a:ext cx="62" cy="141"/>
                  <a:chOff x="5159" y="3091"/>
                  <a:chExt cx="62" cy="141"/>
                </a:xfrm>
              </p:grpSpPr>
              <p:sp>
                <p:nvSpPr>
                  <p:cNvPr id="85026" name="Freeform 34"/>
                  <p:cNvSpPr>
                    <a:spLocks/>
                  </p:cNvSpPr>
                  <p:nvPr/>
                </p:nvSpPr>
                <p:spPr bwMode="auto">
                  <a:xfrm>
                    <a:off x="5159" y="3091"/>
                    <a:ext cx="26" cy="40"/>
                  </a:xfrm>
                  <a:custGeom>
                    <a:avLst/>
                    <a:gdLst>
                      <a:gd name="T0" fmla="*/ 18 w 26"/>
                      <a:gd name="T1" fmla="*/ 0 h 40"/>
                      <a:gd name="T2" fmla="*/ 0 w 26"/>
                      <a:gd name="T3" fmla="*/ 11 h 40"/>
                      <a:gd name="T4" fmla="*/ 8 w 26"/>
                      <a:gd name="T5" fmla="*/ 27 h 40"/>
                      <a:gd name="T6" fmla="*/ 13 w 26"/>
                      <a:gd name="T7" fmla="*/ 39 h 40"/>
                      <a:gd name="T8" fmla="*/ 25 w 26"/>
                      <a:gd name="T9" fmla="*/ 29 h 40"/>
                      <a:gd name="T10" fmla="*/ 18 w 26"/>
                      <a:gd name="T11" fmla="*/ 0 h 40"/>
                    </a:gdLst>
                    <a:ahLst/>
                    <a:cxnLst>
                      <a:cxn ang="0">
                        <a:pos x="T0" y="T1"/>
                      </a:cxn>
                      <a:cxn ang="0">
                        <a:pos x="T2" y="T3"/>
                      </a:cxn>
                      <a:cxn ang="0">
                        <a:pos x="T4" y="T5"/>
                      </a:cxn>
                      <a:cxn ang="0">
                        <a:pos x="T6" y="T7"/>
                      </a:cxn>
                      <a:cxn ang="0">
                        <a:pos x="T8" y="T9"/>
                      </a:cxn>
                      <a:cxn ang="0">
                        <a:pos x="T10" y="T11"/>
                      </a:cxn>
                    </a:cxnLst>
                    <a:rect l="0" t="0" r="r" b="b"/>
                    <a:pathLst>
                      <a:path w="26" h="40">
                        <a:moveTo>
                          <a:pt x="18" y="0"/>
                        </a:moveTo>
                        <a:lnTo>
                          <a:pt x="0" y="11"/>
                        </a:lnTo>
                        <a:lnTo>
                          <a:pt x="8" y="27"/>
                        </a:lnTo>
                        <a:lnTo>
                          <a:pt x="13" y="39"/>
                        </a:lnTo>
                        <a:lnTo>
                          <a:pt x="25" y="29"/>
                        </a:lnTo>
                        <a:lnTo>
                          <a:pt x="18" y="0"/>
                        </a:lnTo>
                      </a:path>
                    </a:pathLst>
                  </a:custGeom>
                  <a:solidFill>
                    <a:srgbClr val="0303D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7" name="Freeform 35"/>
                  <p:cNvSpPr>
                    <a:spLocks/>
                  </p:cNvSpPr>
                  <p:nvPr/>
                </p:nvSpPr>
                <p:spPr bwMode="auto">
                  <a:xfrm>
                    <a:off x="5201" y="3191"/>
                    <a:ext cx="20" cy="41"/>
                  </a:xfrm>
                  <a:custGeom>
                    <a:avLst/>
                    <a:gdLst>
                      <a:gd name="T0" fmla="*/ 12 w 20"/>
                      <a:gd name="T1" fmla="*/ 0 h 41"/>
                      <a:gd name="T2" fmla="*/ 0 w 20"/>
                      <a:gd name="T3" fmla="*/ 8 h 41"/>
                      <a:gd name="T4" fmla="*/ 3 w 20"/>
                      <a:gd name="T5" fmla="*/ 21 h 41"/>
                      <a:gd name="T6" fmla="*/ 5 w 20"/>
                      <a:gd name="T7" fmla="*/ 38 h 41"/>
                      <a:gd name="T8" fmla="*/ 19 w 20"/>
                      <a:gd name="T9" fmla="*/ 40 h 41"/>
                      <a:gd name="T10" fmla="*/ 19 w 20"/>
                      <a:gd name="T11" fmla="*/ 27 h 41"/>
                      <a:gd name="T12" fmla="*/ 12 w 20"/>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20" h="41">
                        <a:moveTo>
                          <a:pt x="12" y="0"/>
                        </a:moveTo>
                        <a:lnTo>
                          <a:pt x="0" y="8"/>
                        </a:lnTo>
                        <a:lnTo>
                          <a:pt x="3" y="21"/>
                        </a:lnTo>
                        <a:lnTo>
                          <a:pt x="5" y="38"/>
                        </a:lnTo>
                        <a:lnTo>
                          <a:pt x="19" y="40"/>
                        </a:lnTo>
                        <a:lnTo>
                          <a:pt x="19" y="27"/>
                        </a:lnTo>
                        <a:lnTo>
                          <a:pt x="12" y="0"/>
                        </a:lnTo>
                      </a:path>
                    </a:pathLst>
                  </a:custGeom>
                  <a:solidFill>
                    <a:srgbClr val="0303D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5028" name="Freeform 36"/>
                <p:cNvSpPr>
                  <a:spLocks/>
                </p:cNvSpPr>
                <p:nvPr/>
              </p:nvSpPr>
              <p:spPr bwMode="auto">
                <a:xfrm>
                  <a:off x="4266" y="2329"/>
                  <a:ext cx="941" cy="624"/>
                </a:xfrm>
                <a:custGeom>
                  <a:avLst/>
                  <a:gdLst>
                    <a:gd name="T0" fmla="*/ 493 w 941"/>
                    <a:gd name="T1" fmla="*/ 621 h 624"/>
                    <a:gd name="T2" fmla="*/ 521 w 941"/>
                    <a:gd name="T3" fmla="*/ 561 h 624"/>
                    <a:gd name="T4" fmla="*/ 543 w 941"/>
                    <a:gd name="T5" fmla="*/ 531 h 624"/>
                    <a:gd name="T6" fmla="*/ 614 w 941"/>
                    <a:gd name="T7" fmla="*/ 515 h 624"/>
                    <a:gd name="T8" fmla="*/ 565 w 941"/>
                    <a:gd name="T9" fmla="*/ 490 h 624"/>
                    <a:gd name="T10" fmla="*/ 629 w 941"/>
                    <a:gd name="T11" fmla="*/ 509 h 624"/>
                    <a:gd name="T12" fmla="*/ 638 w 941"/>
                    <a:gd name="T13" fmla="*/ 479 h 624"/>
                    <a:gd name="T14" fmla="*/ 666 w 941"/>
                    <a:gd name="T15" fmla="*/ 485 h 624"/>
                    <a:gd name="T16" fmla="*/ 700 w 941"/>
                    <a:gd name="T17" fmla="*/ 470 h 624"/>
                    <a:gd name="T18" fmla="*/ 732 w 941"/>
                    <a:gd name="T19" fmla="*/ 469 h 624"/>
                    <a:gd name="T20" fmla="*/ 746 w 941"/>
                    <a:gd name="T21" fmla="*/ 513 h 624"/>
                    <a:gd name="T22" fmla="*/ 821 w 941"/>
                    <a:gd name="T23" fmla="*/ 527 h 624"/>
                    <a:gd name="T24" fmla="*/ 886 w 941"/>
                    <a:gd name="T25" fmla="*/ 559 h 624"/>
                    <a:gd name="T26" fmla="*/ 938 w 941"/>
                    <a:gd name="T27" fmla="*/ 523 h 624"/>
                    <a:gd name="T28" fmla="*/ 935 w 941"/>
                    <a:gd name="T29" fmla="*/ 422 h 624"/>
                    <a:gd name="T30" fmla="*/ 902 w 941"/>
                    <a:gd name="T31" fmla="*/ 381 h 624"/>
                    <a:gd name="T32" fmla="*/ 876 w 941"/>
                    <a:gd name="T33" fmla="*/ 411 h 624"/>
                    <a:gd name="T34" fmla="*/ 845 w 941"/>
                    <a:gd name="T35" fmla="*/ 424 h 624"/>
                    <a:gd name="T36" fmla="*/ 823 w 941"/>
                    <a:gd name="T37" fmla="*/ 407 h 624"/>
                    <a:gd name="T38" fmla="*/ 865 w 941"/>
                    <a:gd name="T39" fmla="*/ 381 h 624"/>
                    <a:gd name="T40" fmla="*/ 863 w 941"/>
                    <a:gd name="T41" fmla="*/ 292 h 624"/>
                    <a:gd name="T42" fmla="*/ 718 w 941"/>
                    <a:gd name="T43" fmla="*/ 151 h 624"/>
                    <a:gd name="T44" fmla="*/ 554 w 941"/>
                    <a:gd name="T45" fmla="*/ 59 h 624"/>
                    <a:gd name="T46" fmla="*/ 294 w 941"/>
                    <a:gd name="T47" fmla="*/ 1 h 624"/>
                    <a:gd name="T48" fmla="*/ 136 w 941"/>
                    <a:gd name="T49" fmla="*/ 17 h 624"/>
                    <a:gd name="T50" fmla="*/ 69 w 941"/>
                    <a:gd name="T51" fmla="*/ 59 h 624"/>
                    <a:gd name="T52" fmla="*/ 24 w 941"/>
                    <a:gd name="T53" fmla="*/ 33 h 624"/>
                    <a:gd name="T54" fmla="*/ 15 w 941"/>
                    <a:gd name="T55" fmla="*/ 89 h 624"/>
                    <a:gd name="T56" fmla="*/ 11 w 941"/>
                    <a:gd name="T57" fmla="*/ 150 h 624"/>
                    <a:gd name="T58" fmla="*/ 60 w 941"/>
                    <a:gd name="T59" fmla="*/ 151 h 624"/>
                    <a:gd name="T60" fmla="*/ 126 w 941"/>
                    <a:gd name="T61" fmla="*/ 116 h 624"/>
                    <a:gd name="T62" fmla="*/ 187 w 941"/>
                    <a:gd name="T63" fmla="*/ 118 h 624"/>
                    <a:gd name="T64" fmla="*/ 244 w 941"/>
                    <a:gd name="T65" fmla="*/ 117 h 624"/>
                    <a:gd name="T66" fmla="*/ 300 w 941"/>
                    <a:gd name="T67" fmla="*/ 132 h 624"/>
                    <a:gd name="T68" fmla="*/ 298 w 941"/>
                    <a:gd name="T69" fmla="*/ 168 h 624"/>
                    <a:gd name="T70" fmla="*/ 387 w 941"/>
                    <a:gd name="T71" fmla="*/ 164 h 624"/>
                    <a:gd name="T72" fmla="*/ 421 w 941"/>
                    <a:gd name="T73" fmla="*/ 172 h 624"/>
                    <a:gd name="T74" fmla="*/ 411 w 941"/>
                    <a:gd name="T75" fmla="*/ 193 h 624"/>
                    <a:gd name="T76" fmla="*/ 426 w 941"/>
                    <a:gd name="T77" fmla="*/ 228 h 624"/>
                    <a:gd name="T78" fmla="*/ 450 w 941"/>
                    <a:gd name="T79" fmla="*/ 273 h 624"/>
                    <a:gd name="T80" fmla="*/ 455 w 941"/>
                    <a:gd name="T81" fmla="*/ 306 h 624"/>
                    <a:gd name="T82" fmla="*/ 441 w 941"/>
                    <a:gd name="T83" fmla="*/ 287 h 624"/>
                    <a:gd name="T84" fmla="*/ 406 w 941"/>
                    <a:gd name="T85" fmla="*/ 319 h 624"/>
                    <a:gd name="T86" fmla="*/ 422 w 941"/>
                    <a:gd name="T87" fmla="*/ 367 h 624"/>
                    <a:gd name="T88" fmla="*/ 443 w 941"/>
                    <a:gd name="T89" fmla="*/ 426 h 624"/>
                    <a:gd name="T90" fmla="*/ 489 w 941"/>
                    <a:gd name="T91" fmla="*/ 422 h 624"/>
                    <a:gd name="T92" fmla="*/ 471 w 941"/>
                    <a:gd name="T93" fmla="*/ 378 h 624"/>
                    <a:gd name="T94" fmla="*/ 451 w 941"/>
                    <a:gd name="T95" fmla="*/ 337 h 624"/>
                    <a:gd name="T96" fmla="*/ 485 w 941"/>
                    <a:gd name="T97" fmla="*/ 365 h 624"/>
                    <a:gd name="T98" fmla="*/ 502 w 941"/>
                    <a:gd name="T99" fmla="*/ 367 h 624"/>
                    <a:gd name="T100" fmla="*/ 519 w 941"/>
                    <a:gd name="T101" fmla="*/ 403 h 624"/>
                    <a:gd name="T102" fmla="*/ 497 w 941"/>
                    <a:gd name="T103" fmla="*/ 443 h 624"/>
                    <a:gd name="T104" fmla="*/ 467 w 941"/>
                    <a:gd name="T105" fmla="*/ 429 h 624"/>
                    <a:gd name="T106" fmla="*/ 483 w 941"/>
                    <a:gd name="T107" fmla="*/ 454 h 624"/>
                    <a:gd name="T108" fmla="*/ 467 w 941"/>
                    <a:gd name="T109" fmla="*/ 516 h 624"/>
                    <a:gd name="T110" fmla="*/ 490 w 941"/>
                    <a:gd name="T111" fmla="*/ 55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41" h="624">
                      <a:moveTo>
                        <a:pt x="458" y="580"/>
                      </a:moveTo>
                      <a:lnTo>
                        <a:pt x="471" y="597"/>
                      </a:lnTo>
                      <a:lnTo>
                        <a:pt x="466" y="607"/>
                      </a:lnTo>
                      <a:lnTo>
                        <a:pt x="472" y="615"/>
                      </a:lnTo>
                      <a:lnTo>
                        <a:pt x="480" y="623"/>
                      </a:lnTo>
                      <a:lnTo>
                        <a:pt x="493" y="621"/>
                      </a:lnTo>
                      <a:lnTo>
                        <a:pt x="505" y="607"/>
                      </a:lnTo>
                      <a:lnTo>
                        <a:pt x="519" y="598"/>
                      </a:lnTo>
                      <a:lnTo>
                        <a:pt x="526" y="590"/>
                      </a:lnTo>
                      <a:lnTo>
                        <a:pt x="524" y="581"/>
                      </a:lnTo>
                      <a:lnTo>
                        <a:pt x="521" y="572"/>
                      </a:lnTo>
                      <a:lnTo>
                        <a:pt x="521" y="561"/>
                      </a:lnTo>
                      <a:lnTo>
                        <a:pt x="529" y="557"/>
                      </a:lnTo>
                      <a:lnTo>
                        <a:pt x="529" y="547"/>
                      </a:lnTo>
                      <a:lnTo>
                        <a:pt x="526" y="541"/>
                      </a:lnTo>
                      <a:lnTo>
                        <a:pt x="531" y="536"/>
                      </a:lnTo>
                      <a:lnTo>
                        <a:pt x="540" y="536"/>
                      </a:lnTo>
                      <a:lnTo>
                        <a:pt x="543" y="531"/>
                      </a:lnTo>
                      <a:lnTo>
                        <a:pt x="543" y="524"/>
                      </a:lnTo>
                      <a:lnTo>
                        <a:pt x="546" y="518"/>
                      </a:lnTo>
                      <a:lnTo>
                        <a:pt x="567" y="521"/>
                      </a:lnTo>
                      <a:lnTo>
                        <a:pt x="575" y="527"/>
                      </a:lnTo>
                      <a:lnTo>
                        <a:pt x="612" y="523"/>
                      </a:lnTo>
                      <a:lnTo>
                        <a:pt x="614" y="515"/>
                      </a:lnTo>
                      <a:lnTo>
                        <a:pt x="602" y="507"/>
                      </a:lnTo>
                      <a:lnTo>
                        <a:pt x="577" y="508"/>
                      </a:lnTo>
                      <a:lnTo>
                        <a:pt x="565" y="507"/>
                      </a:lnTo>
                      <a:lnTo>
                        <a:pt x="561" y="502"/>
                      </a:lnTo>
                      <a:lnTo>
                        <a:pt x="561" y="494"/>
                      </a:lnTo>
                      <a:lnTo>
                        <a:pt x="565" y="490"/>
                      </a:lnTo>
                      <a:lnTo>
                        <a:pt x="575" y="497"/>
                      </a:lnTo>
                      <a:lnTo>
                        <a:pt x="590" y="497"/>
                      </a:lnTo>
                      <a:lnTo>
                        <a:pt x="599" y="498"/>
                      </a:lnTo>
                      <a:lnTo>
                        <a:pt x="609" y="498"/>
                      </a:lnTo>
                      <a:lnTo>
                        <a:pt x="616" y="504"/>
                      </a:lnTo>
                      <a:lnTo>
                        <a:pt x="629" y="509"/>
                      </a:lnTo>
                      <a:lnTo>
                        <a:pt x="639" y="511"/>
                      </a:lnTo>
                      <a:lnTo>
                        <a:pt x="639" y="502"/>
                      </a:lnTo>
                      <a:lnTo>
                        <a:pt x="647" y="498"/>
                      </a:lnTo>
                      <a:lnTo>
                        <a:pt x="643" y="491"/>
                      </a:lnTo>
                      <a:lnTo>
                        <a:pt x="637" y="485"/>
                      </a:lnTo>
                      <a:lnTo>
                        <a:pt x="638" y="479"/>
                      </a:lnTo>
                      <a:lnTo>
                        <a:pt x="642" y="474"/>
                      </a:lnTo>
                      <a:lnTo>
                        <a:pt x="650" y="463"/>
                      </a:lnTo>
                      <a:lnTo>
                        <a:pt x="655" y="470"/>
                      </a:lnTo>
                      <a:lnTo>
                        <a:pt x="651" y="479"/>
                      </a:lnTo>
                      <a:lnTo>
                        <a:pt x="658" y="483"/>
                      </a:lnTo>
                      <a:lnTo>
                        <a:pt x="666" y="485"/>
                      </a:lnTo>
                      <a:lnTo>
                        <a:pt x="673" y="490"/>
                      </a:lnTo>
                      <a:lnTo>
                        <a:pt x="683" y="490"/>
                      </a:lnTo>
                      <a:lnTo>
                        <a:pt x="692" y="488"/>
                      </a:lnTo>
                      <a:lnTo>
                        <a:pt x="695" y="482"/>
                      </a:lnTo>
                      <a:lnTo>
                        <a:pt x="695" y="475"/>
                      </a:lnTo>
                      <a:lnTo>
                        <a:pt x="700" y="470"/>
                      </a:lnTo>
                      <a:lnTo>
                        <a:pt x="710" y="465"/>
                      </a:lnTo>
                      <a:lnTo>
                        <a:pt x="714" y="460"/>
                      </a:lnTo>
                      <a:lnTo>
                        <a:pt x="712" y="454"/>
                      </a:lnTo>
                      <a:lnTo>
                        <a:pt x="715" y="447"/>
                      </a:lnTo>
                      <a:lnTo>
                        <a:pt x="726" y="460"/>
                      </a:lnTo>
                      <a:lnTo>
                        <a:pt x="732" y="469"/>
                      </a:lnTo>
                      <a:lnTo>
                        <a:pt x="734" y="473"/>
                      </a:lnTo>
                      <a:lnTo>
                        <a:pt x="739" y="482"/>
                      </a:lnTo>
                      <a:lnTo>
                        <a:pt x="743" y="488"/>
                      </a:lnTo>
                      <a:lnTo>
                        <a:pt x="742" y="497"/>
                      </a:lnTo>
                      <a:lnTo>
                        <a:pt x="741" y="504"/>
                      </a:lnTo>
                      <a:lnTo>
                        <a:pt x="746" y="513"/>
                      </a:lnTo>
                      <a:lnTo>
                        <a:pt x="756" y="518"/>
                      </a:lnTo>
                      <a:lnTo>
                        <a:pt x="765" y="518"/>
                      </a:lnTo>
                      <a:lnTo>
                        <a:pt x="775" y="516"/>
                      </a:lnTo>
                      <a:lnTo>
                        <a:pt x="792" y="518"/>
                      </a:lnTo>
                      <a:lnTo>
                        <a:pt x="811" y="528"/>
                      </a:lnTo>
                      <a:lnTo>
                        <a:pt x="821" y="527"/>
                      </a:lnTo>
                      <a:lnTo>
                        <a:pt x="829" y="535"/>
                      </a:lnTo>
                      <a:lnTo>
                        <a:pt x="836" y="541"/>
                      </a:lnTo>
                      <a:lnTo>
                        <a:pt x="851" y="547"/>
                      </a:lnTo>
                      <a:lnTo>
                        <a:pt x="861" y="546"/>
                      </a:lnTo>
                      <a:lnTo>
                        <a:pt x="873" y="550"/>
                      </a:lnTo>
                      <a:lnTo>
                        <a:pt x="886" y="559"/>
                      </a:lnTo>
                      <a:lnTo>
                        <a:pt x="902" y="574"/>
                      </a:lnTo>
                      <a:lnTo>
                        <a:pt x="916" y="585"/>
                      </a:lnTo>
                      <a:lnTo>
                        <a:pt x="924" y="571"/>
                      </a:lnTo>
                      <a:lnTo>
                        <a:pt x="928" y="559"/>
                      </a:lnTo>
                      <a:lnTo>
                        <a:pt x="935" y="544"/>
                      </a:lnTo>
                      <a:lnTo>
                        <a:pt x="938" y="523"/>
                      </a:lnTo>
                      <a:lnTo>
                        <a:pt x="940" y="499"/>
                      </a:lnTo>
                      <a:lnTo>
                        <a:pt x="937" y="495"/>
                      </a:lnTo>
                      <a:lnTo>
                        <a:pt x="940" y="467"/>
                      </a:lnTo>
                      <a:lnTo>
                        <a:pt x="939" y="450"/>
                      </a:lnTo>
                      <a:lnTo>
                        <a:pt x="935" y="438"/>
                      </a:lnTo>
                      <a:lnTo>
                        <a:pt x="935" y="422"/>
                      </a:lnTo>
                      <a:lnTo>
                        <a:pt x="927" y="415"/>
                      </a:lnTo>
                      <a:lnTo>
                        <a:pt x="923" y="408"/>
                      </a:lnTo>
                      <a:lnTo>
                        <a:pt x="918" y="396"/>
                      </a:lnTo>
                      <a:lnTo>
                        <a:pt x="918" y="388"/>
                      </a:lnTo>
                      <a:lnTo>
                        <a:pt x="912" y="381"/>
                      </a:lnTo>
                      <a:lnTo>
                        <a:pt x="902" y="381"/>
                      </a:lnTo>
                      <a:lnTo>
                        <a:pt x="893" y="381"/>
                      </a:lnTo>
                      <a:lnTo>
                        <a:pt x="889" y="389"/>
                      </a:lnTo>
                      <a:lnTo>
                        <a:pt x="882" y="390"/>
                      </a:lnTo>
                      <a:lnTo>
                        <a:pt x="872" y="390"/>
                      </a:lnTo>
                      <a:lnTo>
                        <a:pt x="872" y="403"/>
                      </a:lnTo>
                      <a:lnTo>
                        <a:pt x="876" y="411"/>
                      </a:lnTo>
                      <a:lnTo>
                        <a:pt x="874" y="418"/>
                      </a:lnTo>
                      <a:lnTo>
                        <a:pt x="871" y="427"/>
                      </a:lnTo>
                      <a:lnTo>
                        <a:pt x="863" y="429"/>
                      </a:lnTo>
                      <a:lnTo>
                        <a:pt x="856" y="429"/>
                      </a:lnTo>
                      <a:lnTo>
                        <a:pt x="850" y="426"/>
                      </a:lnTo>
                      <a:lnTo>
                        <a:pt x="845" y="424"/>
                      </a:lnTo>
                      <a:lnTo>
                        <a:pt x="841" y="424"/>
                      </a:lnTo>
                      <a:lnTo>
                        <a:pt x="834" y="423"/>
                      </a:lnTo>
                      <a:lnTo>
                        <a:pt x="826" y="422"/>
                      </a:lnTo>
                      <a:lnTo>
                        <a:pt x="819" y="421"/>
                      </a:lnTo>
                      <a:lnTo>
                        <a:pt x="814" y="413"/>
                      </a:lnTo>
                      <a:lnTo>
                        <a:pt x="823" y="407"/>
                      </a:lnTo>
                      <a:lnTo>
                        <a:pt x="829" y="406"/>
                      </a:lnTo>
                      <a:lnTo>
                        <a:pt x="832" y="408"/>
                      </a:lnTo>
                      <a:lnTo>
                        <a:pt x="838" y="408"/>
                      </a:lnTo>
                      <a:lnTo>
                        <a:pt x="851" y="402"/>
                      </a:lnTo>
                      <a:lnTo>
                        <a:pt x="857" y="392"/>
                      </a:lnTo>
                      <a:lnTo>
                        <a:pt x="865" y="381"/>
                      </a:lnTo>
                      <a:lnTo>
                        <a:pt x="872" y="371"/>
                      </a:lnTo>
                      <a:lnTo>
                        <a:pt x="877" y="364"/>
                      </a:lnTo>
                      <a:lnTo>
                        <a:pt x="885" y="358"/>
                      </a:lnTo>
                      <a:lnTo>
                        <a:pt x="886" y="348"/>
                      </a:lnTo>
                      <a:lnTo>
                        <a:pt x="892" y="329"/>
                      </a:lnTo>
                      <a:lnTo>
                        <a:pt x="863" y="292"/>
                      </a:lnTo>
                      <a:lnTo>
                        <a:pt x="836" y="258"/>
                      </a:lnTo>
                      <a:lnTo>
                        <a:pt x="808" y="229"/>
                      </a:lnTo>
                      <a:lnTo>
                        <a:pt x="780" y="203"/>
                      </a:lnTo>
                      <a:lnTo>
                        <a:pt x="759" y="184"/>
                      </a:lnTo>
                      <a:lnTo>
                        <a:pt x="741" y="169"/>
                      </a:lnTo>
                      <a:lnTo>
                        <a:pt x="718" y="151"/>
                      </a:lnTo>
                      <a:lnTo>
                        <a:pt x="694" y="134"/>
                      </a:lnTo>
                      <a:lnTo>
                        <a:pt x="663" y="113"/>
                      </a:lnTo>
                      <a:lnTo>
                        <a:pt x="637" y="97"/>
                      </a:lnTo>
                      <a:lnTo>
                        <a:pt x="612" y="85"/>
                      </a:lnTo>
                      <a:lnTo>
                        <a:pt x="585" y="73"/>
                      </a:lnTo>
                      <a:lnTo>
                        <a:pt x="554" y="59"/>
                      </a:lnTo>
                      <a:lnTo>
                        <a:pt x="509" y="42"/>
                      </a:lnTo>
                      <a:lnTo>
                        <a:pt x="461" y="27"/>
                      </a:lnTo>
                      <a:lnTo>
                        <a:pt x="420" y="17"/>
                      </a:lnTo>
                      <a:lnTo>
                        <a:pt x="389" y="12"/>
                      </a:lnTo>
                      <a:lnTo>
                        <a:pt x="346" y="5"/>
                      </a:lnTo>
                      <a:lnTo>
                        <a:pt x="294" y="1"/>
                      </a:lnTo>
                      <a:lnTo>
                        <a:pt x="226" y="0"/>
                      </a:lnTo>
                      <a:lnTo>
                        <a:pt x="173" y="3"/>
                      </a:lnTo>
                      <a:lnTo>
                        <a:pt x="168" y="12"/>
                      </a:lnTo>
                      <a:lnTo>
                        <a:pt x="157" y="15"/>
                      </a:lnTo>
                      <a:lnTo>
                        <a:pt x="150" y="17"/>
                      </a:lnTo>
                      <a:lnTo>
                        <a:pt x="136" y="17"/>
                      </a:lnTo>
                      <a:lnTo>
                        <a:pt x="122" y="22"/>
                      </a:lnTo>
                      <a:lnTo>
                        <a:pt x="105" y="24"/>
                      </a:lnTo>
                      <a:lnTo>
                        <a:pt x="93" y="37"/>
                      </a:lnTo>
                      <a:lnTo>
                        <a:pt x="91" y="47"/>
                      </a:lnTo>
                      <a:lnTo>
                        <a:pt x="81" y="59"/>
                      </a:lnTo>
                      <a:lnTo>
                        <a:pt x="69" y="59"/>
                      </a:lnTo>
                      <a:lnTo>
                        <a:pt x="58" y="69"/>
                      </a:lnTo>
                      <a:lnTo>
                        <a:pt x="58" y="55"/>
                      </a:lnTo>
                      <a:lnTo>
                        <a:pt x="67" y="32"/>
                      </a:lnTo>
                      <a:lnTo>
                        <a:pt x="69" y="21"/>
                      </a:lnTo>
                      <a:lnTo>
                        <a:pt x="44" y="28"/>
                      </a:lnTo>
                      <a:lnTo>
                        <a:pt x="24" y="33"/>
                      </a:lnTo>
                      <a:lnTo>
                        <a:pt x="25" y="42"/>
                      </a:lnTo>
                      <a:lnTo>
                        <a:pt x="41" y="52"/>
                      </a:lnTo>
                      <a:lnTo>
                        <a:pt x="39" y="59"/>
                      </a:lnTo>
                      <a:lnTo>
                        <a:pt x="36" y="70"/>
                      </a:lnTo>
                      <a:lnTo>
                        <a:pt x="27" y="79"/>
                      </a:lnTo>
                      <a:lnTo>
                        <a:pt x="15" y="89"/>
                      </a:lnTo>
                      <a:lnTo>
                        <a:pt x="14" y="103"/>
                      </a:lnTo>
                      <a:lnTo>
                        <a:pt x="8" y="117"/>
                      </a:lnTo>
                      <a:lnTo>
                        <a:pt x="10" y="128"/>
                      </a:lnTo>
                      <a:lnTo>
                        <a:pt x="25" y="126"/>
                      </a:lnTo>
                      <a:lnTo>
                        <a:pt x="24" y="143"/>
                      </a:lnTo>
                      <a:lnTo>
                        <a:pt x="11" y="150"/>
                      </a:lnTo>
                      <a:lnTo>
                        <a:pt x="0" y="160"/>
                      </a:lnTo>
                      <a:lnTo>
                        <a:pt x="13" y="172"/>
                      </a:lnTo>
                      <a:lnTo>
                        <a:pt x="28" y="159"/>
                      </a:lnTo>
                      <a:lnTo>
                        <a:pt x="36" y="158"/>
                      </a:lnTo>
                      <a:lnTo>
                        <a:pt x="49" y="155"/>
                      </a:lnTo>
                      <a:lnTo>
                        <a:pt x="60" y="151"/>
                      </a:lnTo>
                      <a:lnTo>
                        <a:pt x="69" y="150"/>
                      </a:lnTo>
                      <a:lnTo>
                        <a:pt x="81" y="140"/>
                      </a:lnTo>
                      <a:lnTo>
                        <a:pt x="91" y="126"/>
                      </a:lnTo>
                      <a:lnTo>
                        <a:pt x="102" y="123"/>
                      </a:lnTo>
                      <a:lnTo>
                        <a:pt x="112" y="118"/>
                      </a:lnTo>
                      <a:lnTo>
                        <a:pt x="126" y="116"/>
                      </a:lnTo>
                      <a:lnTo>
                        <a:pt x="131" y="118"/>
                      </a:lnTo>
                      <a:lnTo>
                        <a:pt x="140" y="117"/>
                      </a:lnTo>
                      <a:lnTo>
                        <a:pt x="147" y="114"/>
                      </a:lnTo>
                      <a:lnTo>
                        <a:pt x="164" y="114"/>
                      </a:lnTo>
                      <a:lnTo>
                        <a:pt x="169" y="116"/>
                      </a:lnTo>
                      <a:lnTo>
                        <a:pt x="187" y="118"/>
                      </a:lnTo>
                      <a:lnTo>
                        <a:pt x="199" y="114"/>
                      </a:lnTo>
                      <a:lnTo>
                        <a:pt x="209" y="105"/>
                      </a:lnTo>
                      <a:lnTo>
                        <a:pt x="224" y="107"/>
                      </a:lnTo>
                      <a:lnTo>
                        <a:pt x="238" y="105"/>
                      </a:lnTo>
                      <a:lnTo>
                        <a:pt x="245" y="105"/>
                      </a:lnTo>
                      <a:lnTo>
                        <a:pt x="244" y="117"/>
                      </a:lnTo>
                      <a:lnTo>
                        <a:pt x="249" y="121"/>
                      </a:lnTo>
                      <a:lnTo>
                        <a:pt x="257" y="126"/>
                      </a:lnTo>
                      <a:lnTo>
                        <a:pt x="266" y="120"/>
                      </a:lnTo>
                      <a:lnTo>
                        <a:pt x="277" y="124"/>
                      </a:lnTo>
                      <a:lnTo>
                        <a:pt x="287" y="129"/>
                      </a:lnTo>
                      <a:lnTo>
                        <a:pt x="300" y="132"/>
                      </a:lnTo>
                      <a:lnTo>
                        <a:pt x="320" y="134"/>
                      </a:lnTo>
                      <a:lnTo>
                        <a:pt x="297" y="137"/>
                      </a:lnTo>
                      <a:lnTo>
                        <a:pt x="287" y="140"/>
                      </a:lnTo>
                      <a:lnTo>
                        <a:pt x="283" y="145"/>
                      </a:lnTo>
                      <a:lnTo>
                        <a:pt x="291" y="160"/>
                      </a:lnTo>
                      <a:lnTo>
                        <a:pt x="298" y="168"/>
                      </a:lnTo>
                      <a:lnTo>
                        <a:pt x="314" y="166"/>
                      </a:lnTo>
                      <a:lnTo>
                        <a:pt x="326" y="169"/>
                      </a:lnTo>
                      <a:lnTo>
                        <a:pt x="340" y="175"/>
                      </a:lnTo>
                      <a:lnTo>
                        <a:pt x="356" y="176"/>
                      </a:lnTo>
                      <a:lnTo>
                        <a:pt x="365" y="177"/>
                      </a:lnTo>
                      <a:lnTo>
                        <a:pt x="387" y="164"/>
                      </a:lnTo>
                      <a:lnTo>
                        <a:pt x="391" y="165"/>
                      </a:lnTo>
                      <a:lnTo>
                        <a:pt x="380" y="176"/>
                      </a:lnTo>
                      <a:lnTo>
                        <a:pt x="393" y="189"/>
                      </a:lnTo>
                      <a:lnTo>
                        <a:pt x="417" y="184"/>
                      </a:lnTo>
                      <a:lnTo>
                        <a:pt x="421" y="181"/>
                      </a:lnTo>
                      <a:lnTo>
                        <a:pt x="421" y="172"/>
                      </a:lnTo>
                      <a:lnTo>
                        <a:pt x="430" y="176"/>
                      </a:lnTo>
                      <a:lnTo>
                        <a:pt x="446" y="187"/>
                      </a:lnTo>
                      <a:lnTo>
                        <a:pt x="430" y="185"/>
                      </a:lnTo>
                      <a:lnTo>
                        <a:pt x="426" y="188"/>
                      </a:lnTo>
                      <a:lnTo>
                        <a:pt x="420" y="190"/>
                      </a:lnTo>
                      <a:lnTo>
                        <a:pt x="411" y="193"/>
                      </a:lnTo>
                      <a:lnTo>
                        <a:pt x="402" y="193"/>
                      </a:lnTo>
                      <a:lnTo>
                        <a:pt x="391" y="201"/>
                      </a:lnTo>
                      <a:lnTo>
                        <a:pt x="402" y="205"/>
                      </a:lnTo>
                      <a:lnTo>
                        <a:pt x="432" y="204"/>
                      </a:lnTo>
                      <a:lnTo>
                        <a:pt x="429" y="215"/>
                      </a:lnTo>
                      <a:lnTo>
                        <a:pt x="426" y="228"/>
                      </a:lnTo>
                      <a:lnTo>
                        <a:pt x="435" y="229"/>
                      </a:lnTo>
                      <a:lnTo>
                        <a:pt x="442" y="235"/>
                      </a:lnTo>
                      <a:lnTo>
                        <a:pt x="446" y="249"/>
                      </a:lnTo>
                      <a:lnTo>
                        <a:pt x="451" y="256"/>
                      </a:lnTo>
                      <a:lnTo>
                        <a:pt x="450" y="263"/>
                      </a:lnTo>
                      <a:lnTo>
                        <a:pt x="450" y="273"/>
                      </a:lnTo>
                      <a:lnTo>
                        <a:pt x="479" y="296"/>
                      </a:lnTo>
                      <a:lnTo>
                        <a:pt x="477" y="306"/>
                      </a:lnTo>
                      <a:lnTo>
                        <a:pt x="473" y="310"/>
                      </a:lnTo>
                      <a:lnTo>
                        <a:pt x="467" y="307"/>
                      </a:lnTo>
                      <a:lnTo>
                        <a:pt x="461" y="305"/>
                      </a:lnTo>
                      <a:lnTo>
                        <a:pt x="455" y="306"/>
                      </a:lnTo>
                      <a:lnTo>
                        <a:pt x="453" y="306"/>
                      </a:lnTo>
                      <a:lnTo>
                        <a:pt x="463" y="295"/>
                      </a:lnTo>
                      <a:lnTo>
                        <a:pt x="461" y="287"/>
                      </a:lnTo>
                      <a:lnTo>
                        <a:pt x="451" y="285"/>
                      </a:lnTo>
                      <a:lnTo>
                        <a:pt x="446" y="285"/>
                      </a:lnTo>
                      <a:lnTo>
                        <a:pt x="441" y="287"/>
                      </a:lnTo>
                      <a:lnTo>
                        <a:pt x="431" y="292"/>
                      </a:lnTo>
                      <a:lnTo>
                        <a:pt x="426" y="296"/>
                      </a:lnTo>
                      <a:lnTo>
                        <a:pt x="414" y="298"/>
                      </a:lnTo>
                      <a:lnTo>
                        <a:pt x="405" y="298"/>
                      </a:lnTo>
                      <a:lnTo>
                        <a:pt x="406" y="307"/>
                      </a:lnTo>
                      <a:lnTo>
                        <a:pt x="406" y="319"/>
                      </a:lnTo>
                      <a:lnTo>
                        <a:pt x="405" y="330"/>
                      </a:lnTo>
                      <a:lnTo>
                        <a:pt x="407" y="340"/>
                      </a:lnTo>
                      <a:lnTo>
                        <a:pt x="411" y="348"/>
                      </a:lnTo>
                      <a:lnTo>
                        <a:pt x="410" y="356"/>
                      </a:lnTo>
                      <a:lnTo>
                        <a:pt x="415" y="362"/>
                      </a:lnTo>
                      <a:lnTo>
                        <a:pt x="422" y="367"/>
                      </a:lnTo>
                      <a:lnTo>
                        <a:pt x="421" y="374"/>
                      </a:lnTo>
                      <a:lnTo>
                        <a:pt x="429" y="378"/>
                      </a:lnTo>
                      <a:lnTo>
                        <a:pt x="424" y="389"/>
                      </a:lnTo>
                      <a:lnTo>
                        <a:pt x="426" y="402"/>
                      </a:lnTo>
                      <a:lnTo>
                        <a:pt x="432" y="411"/>
                      </a:lnTo>
                      <a:lnTo>
                        <a:pt x="443" y="426"/>
                      </a:lnTo>
                      <a:lnTo>
                        <a:pt x="448" y="426"/>
                      </a:lnTo>
                      <a:lnTo>
                        <a:pt x="455" y="429"/>
                      </a:lnTo>
                      <a:lnTo>
                        <a:pt x="466" y="417"/>
                      </a:lnTo>
                      <a:lnTo>
                        <a:pt x="473" y="412"/>
                      </a:lnTo>
                      <a:lnTo>
                        <a:pt x="482" y="420"/>
                      </a:lnTo>
                      <a:lnTo>
                        <a:pt x="489" y="422"/>
                      </a:lnTo>
                      <a:lnTo>
                        <a:pt x="499" y="419"/>
                      </a:lnTo>
                      <a:lnTo>
                        <a:pt x="500" y="410"/>
                      </a:lnTo>
                      <a:lnTo>
                        <a:pt x="490" y="400"/>
                      </a:lnTo>
                      <a:lnTo>
                        <a:pt x="482" y="392"/>
                      </a:lnTo>
                      <a:lnTo>
                        <a:pt x="480" y="385"/>
                      </a:lnTo>
                      <a:lnTo>
                        <a:pt x="471" y="378"/>
                      </a:lnTo>
                      <a:lnTo>
                        <a:pt x="463" y="377"/>
                      </a:lnTo>
                      <a:lnTo>
                        <a:pt x="460" y="365"/>
                      </a:lnTo>
                      <a:lnTo>
                        <a:pt x="455" y="358"/>
                      </a:lnTo>
                      <a:lnTo>
                        <a:pt x="450" y="353"/>
                      </a:lnTo>
                      <a:lnTo>
                        <a:pt x="448" y="339"/>
                      </a:lnTo>
                      <a:lnTo>
                        <a:pt x="451" y="337"/>
                      </a:lnTo>
                      <a:lnTo>
                        <a:pt x="460" y="346"/>
                      </a:lnTo>
                      <a:lnTo>
                        <a:pt x="461" y="353"/>
                      </a:lnTo>
                      <a:lnTo>
                        <a:pt x="467" y="360"/>
                      </a:lnTo>
                      <a:lnTo>
                        <a:pt x="474" y="367"/>
                      </a:lnTo>
                      <a:lnTo>
                        <a:pt x="479" y="371"/>
                      </a:lnTo>
                      <a:lnTo>
                        <a:pt x="485" y="365"/>
                      </a:lnTo>
                      <a:lnTo>
                        <a:pt x="489" y="362"/>
                      </a:lnTo>
                      <a:lnTo>
                        <a:pt x="495" y="360"/>
                      </a:lnTo>
                      <a:lnTo>
                        <a:pt x="497" y="355"/>
                      </a:lnTo>
                      <a:lnTo>
                        <a:pt x="504" y="353"/>
                      </a:lnTo>
                      <a:lnTo>
                        <a:pt x="499" y="360"/>
                      </a:lnTo>
                      <a:lnTo>
                        <a:pt x="502" y="367"/>
                      </a:lnTo>
                      <a:lnTo>
                        <a:pt x="510" y="371"/>
                      </a:lnTo>
                      <a:lnTo>
                        <a:pt x="509" y="378"/>
                      </a:lnTo>
                      <a:lnTo>
                        <a:pt x="502" y="385"/>
                      </a:lnTo>
                      <a:lnTo>
                        <a:pt x="505" y="392"/>
                      </a:lnTo>
                      <a:lnTo>
                        <a:pt x="514" y="396"/>
                      </a:lnTo>
                      <a:lnTo>
                        <a:pt x="519" y="403"/>
                      </a:lnTo>
                      <a:lnTo>
                        <a:pt x="514" y="411"/>
                      </a:lnTo>
                      <a:lnTo>
                        <a:pt x="509" y="419"/>
                      </a:lnTo>
                      <a:lnTo>
                        <a:pt x="510" y="425"/>
                      </a:lnTo>
                      <a:lnTo>
                        <a:pt x="506" y="431"/>
                      </a:lnTo>
                      <a:lnTo>
                        <a:pt x="502" y="438"/>
                      </a:lnTo>
                      <a:lnTo>
                        <a:pt x="497" y="443"/>
                      </a:lnTo>
                      <a:lnTo>
                        <a:pt x="492" y="438"/>
                      </a:lnTo>
                      <a:lnTo>
                        <a:pt x="483" y="438"/>
                      </a:lnTo>
                      <a:lnTo>
                        <a:pt x="478" y="433"/>
                      </a:lnTo>
                      <a:lnTo>
                        <a:pt x="476" y="426"/>
                      </a:lnTo>
                      <a:lnTo>
                        <a:pt x="469" y="424"/>
                      </a:lnTo>
                      <a:lnTo>
                        <a:pt x="467" y="429"/>
                      </a:lnTo>
                      <a:lnTo>
                        <a:pt x="471" y="433"/>
                      </a:lnTo>
                      <a:lnTo>
                        <a:pt x="472" y="440"/>
                      </a:lnTo>
                      <a:lnTo>
                        <a:pt x="472" y="445"/>
                      </a:lnTo>
                      <a:lnTo>
                        <a:pt x="478" y="444"/>
                      </a:lnTo>
                      <a:lnTo>
                        <a:pt x="483" y="447"/>
                      </a:lnTo>
                      <a:lnTo>
                        <a:pt x="483" y="454"/>
                      </a:lnTo>
                      <a:lnTo>
                        <a:pt x="477" y="463"/>
                      </a:lnTo>
                      <a:lnTo>
                        <a:pt x="479" y="474"/>
                      </a:lnTo>
                      <a:lnTo>
                        <a:pt x="476" y="488"/>
                      </a:lnTo>
                      <a:lnTo>
                        <a:pt x="478" y="502"/>
                      </a:lnTo>
                      <a:lnTo>
                        <a:pt x="476" y="509"/>
                      </a:lnTo>
                      <a:lnTo>
                        <a:pt x="467" y="516"/>
                      </a:lnTo>
                      <a:lnTo>
                        <a:pt x="467" y="523"/>
                      </a:lnTo>
                      <a:lnTo>
                        <a:pt x="472" y="531"/>
                      </a:lnTo>
                      <a:lnTo>
                        <a:pt x="480" y="533"/>
                      </a:lnTo>
                      <a:lnTo>
                        <a:pt x="490" y="538"/>
                      </a:lnTo>
                      <a:lnTo>
                        <a:pt x="494" y="547"/>
                      </a:lnTo>
                      <a:lnTo>
                        <a:pt x="490" y="550"/>
                      </a:lnTo>
                      <a:lnTo>
                        <a:pt x="479" y="561"/>
                      </a:lnTo>
                      <a:lnTo>
                        <a:pt x="468" y="566"/>
                      </a:lnTo>
                      <a:lnTo>
                        <a:pt x="458" y="580"/>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5029" name="Group 37"/>
                <p:cNvGrpSpPr>
                  <a:grpSpLocks/>
                </p:cNvGrpSpPr>
                <p:nvPr/>
              </p:nvGrpSpPr>
              <p:grpSpPr bwMode="auto">
                <a:xfrm>
                  <a:off x="4616" y="2547"/>
                  <a:ext cx="317" cy="333"/>
                  <a:chOff x="4616" y="2547"/>
                  <a:chExt cx="317" cy="333"/>
                </a:xfrm>
              </p:grpSpPr>
              <p:sp>
                <p:nvSpPr>
                  <p:cNvPr id="85030" name="Freeform 38"/>
                  <p:cNvSpPr>
                    <a:spLocks/>
                  </p:cNvSpPr>
                  <p:nvPr/>
                </p:nvSpPr>
                <p:spPr bwMode="auto">
                  <a:xfrm>
                    <a:off x="4679" y="2811"/>
                    <a:ext cx="22" cy="28"/>
                  </a:xfrm>
                  <a:custGeom>
                    <a:avLst/>
                    <a:gdLst>
                      <a:gd name="T0" fmla="*/ 2 w 22"/>
                      <a:gd name="T1" fmla="*/ 0 h 28"/>
                      <a:gd name="T2" fmla="*/ 0 w 22"/>
                      <a:gd name="T3" fmla="*/ 10 h 28"/>
                      <a:gd name="T4" fmla="*/ 2 w 22"/>
                      <a:gd name="T5" fmla="*/ 22 h 28"/>
                      <a:gd name="T6" fmla="*/ 8 w 22"/>
                      <a:gd name="T7" fmla="*/ 22 h 28"/>
                      <a:gd name="T8" fmla="*/ 21 w 22"/>
                      <a:gd name="T9" fmla="*/ 27 h 28"/>
                      <a:gd name="T10" fmla="*/ 16 w 22"/>
                      <a:gd name="T11" fmla="*/ 16 h 28"/>
                      <a:gd name="T12" fmla="*/ 19 w 22"/>
                      <a:gd name="T13" fmla="*/ 11 h 28"/>
                      <a:gd name="T14" fmla="*/ 2 w 22"/>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2" y="0"/>
                        </a:moveTo>
                        <a:lnTo>
                          <a:pt x="0" y="10"/>
                        </a:lnTo>
                        <a:lnTo>
                          <a:pt x="2" y="22"/>
                        </a:lnTo>
                        <a:lnTo>
                          <a:pt x="8" y="22"/>
                        </a:lnTo>
                        <a:lnTo>
                          <a:pt x="21" y="27"/>
                        </a:lnTo>
                        <a:lnTo>
                          <a:pt x="16" y="16"/>
                        </a:lnTo>
                        <a:lnTo>
                          <a:pt x="19" y="11"/>
                        </a:lnTo>
                        <a:lnTo>
                          <a:pt x="2" y="0"/>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1" name="Freeform 39"/>
                  <p:cNvSpPr>
                    <a:spLocks/>
                  </p:cNvSpPr>
                  <p:nvPr/>
                </p:nvSpPr>
                <p:spPr bwMode="auto">
                  <a:xfrm>
                    <a:off x="4680" y="2780"/>
                    <a:ext cx="58" cy="66"/>
                  </a:xfrm>
                  <a:custGeom>
                    <a:avLst/>
                    <a:gdLst>
                      <a:gd name="T0" fmla="*/ 3 w 58"/>
                      <a:gd name="T1" fmla="*/ 0 h 66"/>
                      <a:gd name="T2" fmla="*/ 20 w 58"/>
                      <a:gd name="T3" fmla="*/ 9 h 66"/>
                      <a:gd name="T4" fmla="*/ 27 w 58"/>
                      <a:gd name="T5" fmla="*/ 9 h 66"/>
                      <a:gd name="T6" fmla="*/ 27 w 58"/>
                      <a:gd name="T7" fmla="*/ 18 h 66"/>
                      <a:gd name="T8" fmla="*/ 34 w 58"/>
                      <a:gd name="T9" fmla="*/ 25 h 66"/>
                      <a:gd name="T10" fmla="*/ 39 w 58"/>
                      <a:gd name="T11" fmla="*/ 31 h 66"/>
                      <a:gd name="T12" fmla="*/ 47 w 58"/>
                      <a:gd name="T13" fmla="*/ 30 h 66"/>
                      <a:gd name="T14" fmla="*/ 55 w 58"/>
                      <a:gd name="T15" fmla="*/ 37 h 66"/>
                      <a:gd name="T16" fmla="*/ 53 w 58"/>
                      <a:gd name="T17" fmla="*/ 44 h 66"/>
                      <a:gd name="T18" fmla="*/ 57 w 58"/>
                      <a:gd name="T19" fmla="*/ 49 h 66"/>
                      <a:gd name="T20" fmla="*/ 47 w 58"/>
                      <a:gd name="T21" fmla="*/ 57 h 66"/>
                      <a:gd name="T22" fmla="*/ 39 w 58"/>
                      <a:gd name="T23" fmla="*/ 64 h 66"/>
                      <a:gd name="T24" fmla="*/ 34 w 58"/>
                      <a:gd name="T25" fmla="*/ 65 h 66"/>
                      <a:gd name="T26" fmla="*/ 32 w 58"/>
                      <a:gd name="T27" fmla="*/ 60 h 66"/>
                      <a:gd name="T28" fmla="*/ 34 w 58"/>
                      <a:gd name="T29" fmla="*/ 53 h 66"/>
                      <a:gd name="T30" fmla="*/ 32 w 58"/>
                      <a:gd name="T31" fmla="*/ 47 h 66"/>
                      <a:gd name="T32" fmla="*/ 32 w 58"/>
                      <a:gd name="T33" fmla="*/ 34 h 66"/>
                      <a:gd name="T34" fmla="*/ 22 w 58"/>
                      <a:gd name="T35" fmla="*/ 28 h 66"/>
                      <a:gd name="T36" fmla="*/ 13 w 58"/>
                      <a:gd name="T37" fmla="*/ 28 h 66"/>
                      <a:gd name="T38" fmla="*/ 12 w 58"/>
                      <a:gd name="T39" fmla="*/ 23 h 66"/>
                      <a:gd name="T40" fmla="*/ 8 w 58"/>
                      <a:gd name="T41" fmla="*/ 18 h 66"/>
                      <a:gd name="T42" fmla="*/ 0 w 58"/>
                      <a:gd name="T43" fmla="*/ 14 h 66"/>
                      <a:gd name="T44" fmla="*/ 3 w 58"/>
                      <a:gd name="T4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66">
                        <a:moveTo>
                          <a:pt x="3" y="0"/>
                        </a:moveTo>
                        <a:lnTo>
                          <a:pt x="20" y="9"/>
                        </a:lnTo>
                        <a:lnTo>
                          <a:pt x="27" y="9"/>
                        </a:lnTo>
                        <a:lnTo>
                          <a:pt x="27" y="18"/>
                        </a:lnTo>
                        <a:lnTo>
                          <a:pt x="34" y="25"/>
                        </a:lnTo>
                        <a:lnTo>
                          <a:pt x="39" y="31"/>
                        </a:lnTo>
                        <a:lnTo>
                          <a:pt x="47" y="30"/>
                        </a:lnTo>
                        <a:lnTo>
                          <a:pt x="55" y="37"/>
                        </a:lnTo>
                        <a:lnTo>
                          <a:pt x="53" y="44"/>
                        </a:lnTo>
                        <a:lnTo>
                          <a:pt x="57" y="49"/>
                        </a:lnTo>
                        <a:lnTo>
                          <a:pt x="47" y="57"/>
                        </a:lnTo>
                        <a:lnTo>
                          <a:pt x="39" y="64"/>
                        </a:lnTo>
                        <a:lnTo>
                          <a:pt x="34" y="65"/>
                        </a:lnTo>
                        <a:lnTo>
                          <a:pt x="32" y="60"/>
                        </a:lnTo>
                        <a:lnTo>
                          <a:pt x="34" y="53"/>
                        </a:lnTo>
                        <a:lnTo>
                          <a:pt x="32" y="47"/>
                        </a:lnTo>
                        <a:lnTo>
                          <a:pt x="32" y="34"/>
                        </a:lnTo>
                        <a:lnTo>
                          <a:pt x="22" y="28"/>
                        </a:lnTo>
                        <a:lnTo>
                          <a:pt x="13" y="28"/>
                        </a:lnTo>
                        <a:lnTo>
                          <a:pt x="12" y="23"/>
                        </a:lnTo>
                        <a:lnTo>
                          <a:pt x="8" y="18"/>
                        </a:lnTo>
                        <a:lnTo>
                          <a:pt x="0" y="14"/>
                        </a:lnTo>
                        <a:lnTo>
                          <a:pt x="3" y="0"/>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2" name="Freeform 40"/>
                  <p:cNvSpPr>
                    <a:spLocks/>
                  </p:cNvSpPr>
                  <p:nvPr/>
                </p:nvSpPr>
                <p:spPr bwMode="auto">
                  <a:xfrm>
                    <a:off x="4822" y="2860"/>
                    <a:ext cx="17" cy="20"/>
                  </a:xfrm>
                  <a:custGeom>
                    <a:avLst/>
                    <a:gdLst>
                      <a:gd name="T0" fmla="*/ 0 w 17"/>
                      <a:gd name="T1" fmla="*/ 0 h 20"/>
                      <a:gd name="T2" fmla="*/ 3 w 17"/>
                      <a:gd name="T3" fmla="*/ 17 h 20"/>
                      <a:gd name="T4" fmla="*/ 16 w 17"/>
                      <a:gd name="T5" fmla="*/ 19 h 20"/>
                      <a:gd name="T6" fmla="*/ 0 w 17"/>
                      <a:gd name="T7" fmla="*/ 0 h 20"/>
                    </a:gdLst>
                    <a:ahLst/>
                    <a:cxnLst>
                      <a:cxn ang="0">
                        <a:pos x="T0" y="T1"/>
                      </a:cxn>
                      <a:cxn ang="0">
                        <a:pos x="T2" y="T3"/>
                      </a:cxn>
                      <a:cxn ang="0">
                        <a:pos x="T4" y="T5"/>
                      </a:cxn>
                      <a:cxn ang="0">
                        <a:pos x="T6" y="T7"/>
                      </a:cxn>
                    </a:cxnLst>
                    <a:rect l="0" t="0" r="r" b="b"/>
                    <a:pathLst>
                      <a:path w="17" h="20">
                        <a:moveTo>
                          <a:pt x="0" y="0"/>
                        </a:moveTo>
                        <a:lnTo>
                          <a:pt x="3" y="17"/>
                        </a:lnTo>
                        <a:lnTo>
                          <a:pt x="16" y="19"/>
                        </a:lnTo>
                        <a:lnTo>
                          <a:pt x="0" y="0"/>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3" name="Freeform 41"/>
                  <p:cNvSpPr>
                    <a:spLocks/>
                  </p:cNvSpPr>
                  <p:nvPr/>
                </p:nvSpPr>
                <p:spPr bwMode="auto">
                  <a:xfrm>
                    <a:off x="4863" y="2863"/>
                    <a:ext cx="21" cy="17"/>
                  </a:xfrm>
                  <a:custGeom>
                    <a:avLst/>
                    <a:gdLst>
                      <a:gd name="T0" fmla="*/ 0 w 21"/>
                      <a:gd name="T1" fmla="*/ 13 h 17"/>
                      <a:gd name="T2" fmla="*/ 10 w 21"/>
                      <a:gd name="T3" fmla="*/ 0 h 17"/>
                      <a:gd name="T4" fmla="*/ 20 w 21"/>
                      <a:gd name="T5" fmla="*/ 4 h 17"/>
                      <a:gd name="T6" fmla="*/ 12 w 21"/>
                      <a:gd name="T7" fmla="*/ 16 h 17"/>
                      <a:gd name="T8" fmla="*/ 0 w 21"/>
                      <a:gd name="T9" fmla="*/ 13 h 17"/>
                    </a:gdLst>
                    <a:ahLst/>
                    <a:cxnLst>
                      <a:cxn ang="0">
                        <a:pos x="T0" y="T1"/>
                      </a:cxn>
                      <a:cxn ang="0">
                        <a:pos x="T2" y="T3"/>
                      </a:cxn>
                      <a:cxn ang="0">
                        <a:pos x="T4" y="T5"/>
                      </a:cxn>
                      <a:cxn ang="0">
                        <a:pos x="T6" y="T7"/>
                      </a:cxn>
                      <a:cxn ang="0">
                        <a:pos x="T8" y="T9"/>
                      </a:cxn>
                    </a:cxnLst>
                    <a:rect l="0" t="0" r="r" b="b"/>
                    <a:pathLst>
                      <a:path w="21" h="17">
                        <a:moveTo>
                          <a:pt x="0" y="13"/>
                        </a:moveTo>
                        <a:lnTo>
                          <a:pt x="10" y="0"/>
                        </a:lnTo>
                        <a:lnTo>
                          <a:pt x="20" y="4"/>
                        </a:lnTo>
                        <a:lnTo>
                          <a:pt x="12" y="16"/>
                        </a:lnTo>
                        <a:lnTo>
                          <a:pt x="0" y="13"/>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4" name="Freeform 42"/>
                  <p:cNvSpPr>
                    <a:spLocks/>
                  </p:cNvSpPr>
                  <p:nvPr/>
                </p:nvSpPr>
                <p:spPr bwMode="auto">
                  <a:xfrm>
                    <a:off x="4909" y="2836"/>
                    <a:ext cx="24" cy="21"/>
                  </a:xfrm>
                  <a:custGeom>
                    <a:avLst/>
                    <a:gdLst>
                      <a:gd name="T0" fmla="*/ 0 w 24"/>
                      <a:gd name="T1" fmla="*/ 13 h 21"/>
                      <a:gd name="T2" fmla="*/ 23 w 24"/>
                      <a:gd name="T3" fmla="*/ 20 h 21"/>
                      <a:gd name="T4" fmla="*/ 11 w 24"/>
                      <a:gd name="T5" fmla="*/ 0 h 21"/>
                      <a:gd name="T6" fmla="*/ 0 w 24"/>
                      <a:gd name="T7" fmla="*/ 13 h 21"/>
                    </a:gdLst>
                    <a:ahLst/>
                    <a:cxnLst>
                      <a:cxn ang="0">
                        <a:pos x="T0" y="T1"/>
                      </a:cxn>
                      <a:cxn ang="0">
                        <a:pos x="T2" y="T3"/>
                      </a:cxn>
                      <a:cxn ang="0">
                        <a:pos x="T4" y="T5"/>
                      </a:cxn>
                      <a:cxn ang="0">
                        <a:pos x="T6" y="T7"/>
                      </a:cxn>
                    </a:cxnLst>
                    <a:rect l="0" t="0" r="r" b="b"/>
                    <a:pathLst>
                      <a:path w="24" h="21">
                        <a:moveTo>
                          <a:pt x="0" y="13"/>
                        </a:moveTo>
                        <a:lnTo>
                          <a:pt x="23" y="20"/>
                        </a:lnTo>
                        <a:lnTo>
                          <a:pt x="11" y="0"/>
                        </a:lnTo>
                        <a:lnTo>
                          <a:pt x="0" y="13"/>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5" name="Freeform 43"/>
                  <p:cNvSpPr>
                    <a:spLocks/>
                  </p:cNvSpPr>
                  <p:nvPr/>
                </p:nvSpPr>
                <p:spPr bwMode="auto">
                  <a:xfrm>
                    <a:off x="4616" y="2547"/>
                    <a:ext cx="70" cy="31"/>
                  </a:xfrm>
                  <a:custGeom>
                    <a:avLst/>
                    <a:gdLst>
                      <a:gd name="T0" fmla="*/ 0 w 70"/>
                      <a:gd name="T1" fmla="*/ 19 h 31"/>
                      <a:gd name="T2" fmla="*/ 32 w 70"/>
                      <a:gd name="T3" fmla="*/ 21 h 31"/>
                      <a:gd name="T4" fmla="*/ 41 w 70"/>
                      <a:gd name="T5" fmla="*/ 28 h 31"/>
                      <a:gd name="T6" fmla="*/ 51 w 70"/>
                      <a:gd name="T7" fmla="*/ 30 h 31"/>
                      <a:gd name="T8" fmla="*/ 69 w 70"/>
                      <a:gd name="T9" fmla="*/ 23 h 31"/>
                      <a:gd name="T10" fmla="*/ 59 w 70"/>
                      <a:gd name="T11" fmla="*/ 14 h 31"/>
                      <a:gd name="T12" fmla="*/ 44 w 70"/>
                      <a:gd name="T13" fmla="*/ 14 h 31"/>
                      <a:gd name="T14" fmla="*/ 39 w 70"/>
                      <a:gd name="T15" fmla="*/ 0 h 31"/>
                      <a:gd name="T16" fmla="*/ 27 w 70"/>
                      <a:gd name="T17" fmla="*/ 2 h 31"/>
                      <a:gd name="T18" fmla="*/ 0 w 70"/>
                      <a:gd name="T1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1">
                        <a:moveTo>
                          <a:pt x="0" y="19"/>
                        </a:moveTo>
                        <a:lnTo>
                          <a:pt x="32" y="21"/>
                        </a:lnTo>
                        <a:lnTo>
                          <a:pt x="41" y="28"/>
                        </a:lnTo>
                        <a:lnTo>
                          <a:pt x="51" y="30"/>
                        </a:lnTo>
                        <a:lnTo>
                          <a:pt x="69" y="23"/>
                        </a:lnTo>
                        <a:lnTo>
                          <a:pt x="59" y="14"/>
                        </a:lnTo>
                        <a:lnTo>
                          <a:pt x="44" y="14"/>
                        </a:lnTo>
                        <a:lnTo>
                          <a:pt x="39" y="0"/>
                        </a:lnTo>
                        <a:lnTo>
                          <a:pt x="27" y="2"/>
                        </a:lnTo>
                        <a:lnTo>
                          <a:pt x="0" y="19"/>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5036" name="Freeform 44"/>
                <p:cNvSpPr>
                  <a:spLocks/>
                </p:cNvSpPr>
                <p:nvPr/>
              </p:nvSpPr>
              <p:spPr bwMode="auto">
                <a:xfrm>
                  <a:off x="4921" y="2624"/>
                  <a:ext cx="109" cy="70"/>
                </a:xfrm>
                <a:custGeom>
                  <a:avLst/>
                  <a:gdLst>
                    <a:gd name="T0" fmla="*/ 105 w 109"/>
                    <a:gd name="T1" fmla="*/ 43 h 70"/>
                    <a:gd name="T2" fmla="*/ 108 w 109"/>
                    <a:gd name="T3" fmla="*/ 63 h 70"/>
                    <a:gd name="T4" fmla="*/ 96 w 109"/>
                    <a:gd name="T5" fmla="*/ 67 h 70"/>
                    <a:gd name="T6" fmla="*/ 83 w 109"/>
                    <a:gd name="T7" fmla="*/ 69 h 70"/>
                    <a:gd name="T8" fmla="*/ 72 w 109"/>
                    <a:gd name="T9" fmla="*/ 63 h 70"/>
                    <a:gd name="T10" fmla="*/ 65 w 109"/>
                    <a:gd name="T11" fmla="*/ 54 h 70"/>
                    <a:gd name="T12" fmla="*/ 60 w 109"/>
                    <a:gd name="T13" fmla="*/ 49 h 70"/>
                    <a:gd name="T14" fmla="*/ 44 w 109"/>
                    <a:gd name="T15" fmla="*/ 51 h 70"/>
                    <a:gd name="T16" fmla="*/ 30 w 109"/>
                    <a:gd name="T17" fmla="*/ 52 h 70"/>
                    <a:gd name="T18" fmla="*/ 20 w 109"/>
                    <a:gd name="T19" fmla="*/ 49 h 70"/>
                    <a:gd name="T20" fmla="*/ 15 w 109"/>
                    <a:gd name="T21" fmla="*/ 40 h 70"/>
                    <a:gd name="T22" fmla="*/ 0 w 109"/>
                    <a:gd name="T23" fmla="*/ 40 h 70"/>
                    <a:gd name="T24" fmla="*/ 1 w 109"/>
                    <a:gd name="T25" fmla="*/ 31 h 70"/>
                    <a:gd name="T26" fmla="*/ 4 w 109"/>
                    <a:gd name="T27" fmla="*/ 24 h 70"/>
                    <a:gd name="T28" fmla="*/ 1 w 109"/>
                    <a:gd name="T29" fmla="*/ 17 h 70"/>
                    <a:gd name="T30" fmla="*/ 3 w 109"/>
                    <a:gd name="T31" fmla="*/ 11 h 70"/>
                    <a:gd name="T32" fmla="*/ 5 w 109"/>
                    <a:gd name="T33" fmla="*/ 5 h 70"/>
                    <a:gd name="T34" fmla="*/ 15 w 109"/>
                    <a:gd name="T35" fmla="*/ 0 h 70"/>
                    <a:gd name="T36" fmla="*/ 25 w 109"/>
                    <a:gd name="T37" fmla="*/ 1 h 70"/>
                    <a:gd name="T38" fmla="*/ 25 w 109"/>
                    <a:gd name="T39" fmla="*/ 10 h 70"/>
                    <a:gd name="T40" fmla="*/ 25 w 109"/>
                    <a:gd name="T41" fmla="*/ 17 h 70"/>
                    <a:gd name="T42" fmla="*/ 28 w 109"/>
                    <a:gd name="T43" fmla="*/ 20 h 70"/>
                    <a:gd name="T44" fmla="*/ 35 w 109"/>
                    <a:gd name="T45" fmla="*/ 22 h 70"/>
                    <a:gd name="T46" fmla="*/ 40 w 109"/>
                    <a:gd name="T47" fmla="*/ 24 h 70"/>
                    <a:gd name="T48" fmla="*/ 46 w 109"/>
                    <a:gd name="T49" fmla="*/ 21 h 70"/>
                    <a:gd name="T50" fmla="*/ 51 w 109"/>
                    <a:gd name="T51" fmla="*/ 21 h 70"/>
                    <a:gd name="T52" fmla="*/ 56 w 109"/>
                    <a:gd name="T53" fmla="*/ 15 h 70"/>
                    <a:gd name="T54" fmla="*/ 62 w 109"/>
                    <a:gd name="T55" fmla="*/ 17 h 70"/>
                    <a:gd name="T56" fmla="*/ 67 w 109"/>
                    <a:gd name="T57" fmla="*/ 24 h 70"/>
                    <a:gd name="T58" fmla="*/ 66 w 109"/>
                    <a:gd name="T59" fmla="*/ 28 h 70"/>
                    <a:gd name="T60" fmla="*/ 77 w 109"/>
                    <a:gd name="T61" fmla="*/ 28 h 70"/>
                    <a:gd name="T62" fmla="*/ 88 w 109"/>
                    <a:gd name="T63" fmla="*/ 26 h 70"/>
                    <a:gd name="T64" fmla="*/ 93 w 109"/>
                    <a:gd name="T65" fmla="*/ 30 h 70"/>
                    <a:gd name="T66" fmla="*/ 105 w 109"/>
                    <a:gd name="T67"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70">
                      <a:moveTo>
                        <a:pt x="105" y="43"/>
                      </a:moveTo>
                      <a:lnTo>
                        <a:pt x="108" y="63"/>
                      </a:lnTo>
                      <a:lnTo>
                        <a:pt x="96" y="67"/>
                      </a:lnTo>
                      <a:lnTo>
                        <a:pt x="83" y="69"/>
                      </a:lnTo>
                      <a:lnTo>
                        <a:pt x="72" y="63"/>
                      </a:lnTo>
                      <a:lnTo>
                        <a:pt x="65" y="54"/>
                      </a:lnTo>
                      <a:lnTo>
                        <a:pt x="60" y="49"/>
                      </a:lnTo>
                      <a:lnTo>
                        <a:pt x="44" y="51"/>
                      </a:lnTo>
                      <a:lnTo>
                        <a:pt x="30" y="52"/>
                      </a:lnTo>
                      <a:lnTo>
                        <a:pt x="20" y="49"/>
                      </a:lnTo>
                      <a:lnTo>
                        <a:pt x="15" y="40"/>
                      </a:lnTo>
                      <a:lnTo>
                        <a:pt x="0" y="40"/>
                      </a:lnTo>
                      <a:lnTo>
                        <a:pt x="1" y="31"/>
                      </a:lnTo>
                      <a:lnTo>
                        <a:pt x="4" y="24"/>
                      </a:lnTo>
                      <a:lnTo>
                        <a:pt x="1" y="17"/>
                      </a:lnTo>
                      <a:lnTo>
                        <a:pt x="3" y="11"/>
                      </a:lnTo>
                      <a:lnTo>
                        <a:pt x="5" y="5"/>
                      </a:lnTo>
                      <a:lnTo>
                        <a:pt x="15" y="0"/>
                      </a:lnTo>
                      <a:lnTo>
                        <a:pt x="25" y="1"/>
                      </a:lnTo>
                      <a:lnTo>
                        <a:pt x="25" y="10"/>
                      </a:lnTo>
                      <a:lnTo>
                        <a:pt x="25" y="17"/>
                      </a:lnTo>
                      <a:lnTo>
                        <a:pt x="28" y="20"/>
                      </a:lnTo>
                      <a:lnTo>
                        <a:pt x="35" y="22"/>
                      </a:lnTo>
                      <a:lnTo>
                        <a:pt x="40" y="24"/>
                      </a:lnTo>
                      <a:lnTo>
                        <a:pt x="46" y="21"/>
                      </a:lnTo>
                      <a:lnTo>
                        <a:pt x="51" y="21"/>
                      </a:lnTo>
                      <a:lnTo>
                        <a:pt x="56" y="15"/>
                      </a:lnTo>
                      <a:lnTo>
                        <a:pt x="62" y="17"/>
                      </a:lnTo>
                      <a:lnTo>
                        <a:pt x="67" y="24"/>
                      </a:lnTo>
                      <a:lnTo>
                        <a:pt x="66" y="28"/>
                      </a:lnTo>
                      <a:lnTo>
                        <a:pt x="77" y="28"/>
                      </a:lnTo>
                      <a:lnTo>
                        <a:pt x="88" y="26"/>
                      </a:lnTo>
                      <a:lnTo>
                        <a:pt x="93" y="30"/>
                      </a:lnTo>
                      <a:lnTo>
                        <a:pt x="105" y="43"/>
                      </a:lnTo>
                    </a:path>
                  </a:pathLst>
                </a:custGeom>
                <a:solidFill>
                  <a:srgbClr val="0303D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85037" name="Text Box 45"/>
          <p:cNvSpPr txBox="1">
            <a:spLocks noChangeArrowheads="1"/>
          </p:cNvSpPr>
          <p:nvPr/>
        </p:nvSpPr>
        <p:spPr bwMode="auto">
          <a:xfrm>
            <a:off x="228600" y="4572000"/>
            <a:ext cx="412908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Sphere -Globe</a:t>
            </a:r>
          </a:p>
          <a:p>
            <a:r>
              <a:rPr lang="en-US" altLang="en-US" b="1"/>
              <a:t>Three-Dimension</a:t>
            </a:r>
          </a:p>
          <a:p>
            <a:r>
              <a:rPr lang="en-US" altLang="en-US" b="1"/>
              <a:t>Spherical coordinate</a:t>
            </a:r>
          </a:p>
          <a:p>
            <a:r>
              <a:rPr lang="en-US" altLang="en-US" b="1"/>
              <a:t>Latitude (Ø) and longitude (</a:t>
            </a:r>
            <a:r>
              <a:rPr lang="en-US" altLang="en-US" b="1">
                <a:sym typeface="Symbol" panose="05050102010706020507" pitchFamily="18" charset="2"/>
              </a:rPr>
              <a:t>) </a:t>
            </a:r>
            <a:r>
              <a:rPr lang="en-US" altLang="en-US" b="1"/>
              <a:t>(Ø, </a:t>
            </a:r>
            <a:r>
              <a:rPr lang="en-US" altLang="en-US" b="1">
                <a:sym typeface="Symbol" panose="05050102010706020507" pitchFamily="18" charset="2"/>
              </a:rPr>
              <a:t>)</a:t>
            </a:r>
            <a:endParaRPr lang="en-US" altLang="en-US" b="1"/>
          </a:p>
        </p:txBody>
      </p:sp>
      <p:grpSp>
        <p:nvGrpSpPr>
          <p:cNvPr id="85038" name="Group 46"/>
          <p:cNvGrpSpPr>
            <a:grpSpLocks/>
          </p:cNvGrpSpPr>
          <p:nvPr/>
        </p:nvGrpSpPr>
        <p:grpSpPr bwMode="auto">
          <a:xfrm>
            <a:off x="6629400" y="1524000"/>
            <a:ext cx="2254250" cy="2657475"/>
            <a:chOff x="3684" y="912"/>
            <a:chExt cx="1660" cy="2298"/>
          </a:xfrm>
        </p:grpSpPr>
        <p:sp>
          <p:nvSpPr>
            <p:cNvPr id="85039" name="Freeform 47"/>
            <p:cNvSpPr>
              <a:spLocks/>
            </p:cNvSpPr>
            <p:nvPr/>
          </p:nvSpPr>
          <p:spPr bwMode="auto">
            <a:xfrm>
              <a:off x="3684" y="912"/>
              <a:ext cx="1660" cy="2298"/>
            </a:xfrm>
            <a:custGeom>
              <a:avLst/>
              <a:gdLst>
                <a:gd name="T0" fmla="*/ 36 w 1660"/>
                <a:gd name="T1" fmla="*/ 0 h 2298"/>
                <a:gd name="T2" fmla="*/ 24 w 1660"/>
                <a:gd name="T3" fmla="*/ 180 h 2298"/>
                <a:gd name="T4" fmla="*/ 0 w 1660"/>
                <a:gd name="T5" fmla="*/ 252 h 2298"/>
                <a:gd name="T6" fmla="*/ 12 w 1660"/>
                <a:gd name="T7" fmla="*/ 372 h 2298"/>
                <a:gd name="T8" fmla="*/ 72 w 1660"/>
                <a:gd name="T9" fmla="*/ 492 h 2298"/>
                <a:gd name="T10" fmla="*/ 96 w 1660"/>
                <a:gd name="T11" fmla="*/ 816 h 2298"/>
                <a:gd name="T12" fmla="*/ 156 w 1660"/>
                <a:gd name="T13" fmla="*/ 924 h 2298"/>
                <a:gd name="T14" fmla="*/ 180 w 1660"/>
                <a:gd name="T15" fmla="*/ 960 h 2298"/>
                <a:gd name="T16" fmla="*/ 252 w 1660"/>
                <a:gd name="T17" fmla="*/ 1284 h 2298"/>
                <a:gd name="T18" fmla="*/ 288 w 1660"/>
                <a:gd name="T19" fmla="*/ 1380 h 2298"/>
                <a:gd name="T20" fmla="*/ 372 w 1660"/>
                <a:gd name="T21" fmla="*/ 1428 h 2298"/>
                <a:gd name="T22" fmla="*/ 420 w 1660"/>
                <a:gd name="T23" fmla="*/ 1476 h 2298"/>
                <a:gd name="T24" fmla="*/ 456 w 1660"/>
                <a:gd name="T25" fmla="*/ 1500 h 2298"/>
                <a:gd name="T26" fmla="*/ 504 w 1660"/>
                <a:gd name="T27" fmla="*/ 1668 h 2298"/>
                <a:gd name="T28" fmla="*/ 552 w 1660"/>
                <a:gd name="T29" fmla="*/ 1860 h 2298"/>
                <a:gd name="T30" fmla="*/ 588 w 1660"/>
                <a:gd name="T31" fmla="*/ 1872 h 2298"/>
                <a:gd name="T32" fmla="*/ 624 w 1660"/>
                <a:gd name="T33" fmla="*/ 1896 h 2298"/>
                <a:gd name="T34" fmla="*/ 660 w 1660"/>
                <a:gd name="T35" fmla="*/ 1932 h 2298"/>
                <a:gd name="T36" fmla="*/ 732 w 1660"/>
                <a:gd name="T37" fmla="*/ 1980 h 2298"/>
                <a:gd name="T38" fmla="*/ 852 w 1660"/>
                <a:gd name="T39" fmla="*/ 2196 h 2298"/>
                <a:gd name="T40" fmla="*/ 900 w 1660"/>
                <a:gd name="T41" fmla="*/ 2244 h 2298"/>
                <a:gd name="T42" fmla="*/ 1164 w 1660"/>
                <a:gd name="T43" fmla="*/ 2256 h 2298"/>
                <a:gd name="T44" fmla="*/ 1500 w 1660"/>
                <a:gd name="T45" fmla="*/ 2244 h 2298"/>
                <a:gd name="T46" fmla="*/ 1440 w 1660"/>
                <a:gd name="T47" fmla="*/ 2064 h 2298"/>
                <a:gd name="T48" fmla="*/ 1356 w 1660"/>
                <a:gd name="T49" fmla="*/ 2016 h 2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60" h="2298">
                  <a:moveTo>
                    <a:pt x="36" y="0"/>
                  </a:moveTo>
                  <a:cubicBezTo>
                    <a:pt x="32" y="60"/>
                    <a:pt x="33" y="120"/>
                    <a:pt x="24" y="180"/>
                  </a:cubicBezTo>
                  <a:cubicBezTo>
                    <a:pt x="20" y="205"/>
                    <a:pt x="0" y="252"/>
                    <a:pt x="0" y="252"/>
                  </a:cubicBezTo>
                  <a:cubicBezTo>
                    <a:pt x="4" y="292"/>
                    <a:pt x="3" y="333"/>
                    <a:pt x="12" y="372"/>
                  </a:cubicBezTo>
                  <a:cubicBezTo>
                    <a:pt x="18" y="396"/>
                    <a:pt x="60" y="456"/>
                    <a:pt x="72" y="492"/>
                  </a:cubicBezTo>
                  <a:cubicBezTo>
                    <a:pt x="75" y="544"/>
                    <a:pt x="86" y="747"/>
                    <a:pt x="96" y="816"/>
                  </a:cubicBezTo>
                  <a:cubicBezTo>
                    <a:pt x="102" y="856"/>
                    <a:pt x="136" y="894"/>
                    <a:pt x="156" y="924"/>
                  </a:cubicBezTo>
                  <a:cubicBezTo>
                    <a:pt x="164" y="936"/>
                    <a:pt x="180" y="960"/>
                    <a:pt x="180" y="960"/>
                  </a:cubicBezTo>
                  <a:cubicBezTo>
                    <a:pt x="189" y="1074"/>
                    <a:pt x="187" y="1187"/>
                    <a:pt x="252" y="1284"/>
                  </a:cubicBezTo>
                  <a:cubicBezTo>
                    <a:pt x="260" y="1316"/>
                    <a:pt x="266" y="1353"/>
                    <a:pt x="288" y="1380"/>
                  </a:cubicBezTo>
                  <a:cubicBezTo>
                    <a:pt x="306" y="1401"/>
                    <a:pt x="352" y="1413"/>
                    <a:pt x="372" y="1428"/>
                  </a:cubicBezTo>
                  <a:cubicBezTo>
                    <a:pt x="390" y="1442"/>
                    <a:pt x="403" y="1461"/>
                    <a:pt x="420" y="1476"/>
                  </a:cubicBezTo>
                  <a:cubicBezTo>
                    <a:pt x="431" y="1485"/>
                    <a:pt x="444" y="1492"/>
                    <a:pt x="456" y="1500"/>
                  </a:cubicBezTo>
                  <a:cubicBezTo>
                    <a:pt x="475" y="1556"/>
                    <a:pt x="485" y="1612"/>
                    <a:pt x="504" y="1668"/>
                  </a:cubicBezTo>
                  <a:cubicBezTo>
                    <a:pt x="514" y="1737"/>
                    <a:pt x="530" y="1794"/>
                    <a:pt x="552" y="1860"/>
                  </a:cubicBezTo>
                  <a:cubicBezTo>
                    <a:pt x="556" y="1872"/>
                    <a:pt x="577" y="1866"/>
                    <a:pt x="588" y="1872"/>
                  </a:cubicBezTo>
                  <a:cubicBezTo>
                    <a:pt x="601" y="1878"/>
                    <a:pt x="613" y="1887"/>
                    <a:pt x="624" y="1896"/>
                  </a:cubicBezTo>
                  <a:cubicBezTo>
                    <a:pt x="637" y="1907"/>
                    <a:pt x="647" y="1922"/>
                    <a:pt x="660" y="1932"/>
                  </a:cubicBezTo>
                  <a:cubicBezTo>
                    <a:pt x="683" y="1950"/>
                    <a:pt x="732" y="1980"/>
                    <a:pt x="732" y="1980"/>
                  </a:cubicBezTo>
                  <a:cubicBezTo>
                    <a:pt x="778" y="2049"/>
                    <a:pt x="805" y="2126"/>
                    <a:pt x="852" y="2196"/>
                  </a:cubicBezTo>
                  <a:cubicBezTo>
                    <a:pt x="876" y="2233"/>
                    <a:pt x="844" y="2239"/>
                    <a:pt x="900" y="2244"/>
                  </a:cubicBezTo>
                  <a:cubicBezTo>
                    <a:pt x="988" y="2251"/>
                    <a:pt x="1076" y="2252"/>
                    <a:pt x="1164" y="2256"/>
                  </a:cubicBezTo>
                  <a:cubicBezTo>
                    <a:pt x="1276" y="2252"/>
                    <a:pt x="1402" y="2298"/>
                    <a:pt x="1500" y="2244"/>
                  </a:cubicBezTo>
                  <a:cubicBezTo>
                    <a:pt x="1660" y="2155"/>
                    <a:pt x="1493" y="2064"/>
                    <a:pt x="1440" y="2064"/>
                  </a:cubicBezTo>
                  <a:lnTo>
                    <a:pt x="1356" y="201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5040" name="Group 48"/>
            <p:cNvGrpSpPr>
              <a:grpSpLocks/>
            </p:cNvGrpSpPr>
            <p:nvPr/>
          </p:nvGrpSpPr>
          <p:grpSpPr bwMode="auto">
            <a:xfrm>
              <a:off x="3696" y="912"/>
              <a:ext cx="1440" cy="2064"/>
              <a:chOff x="3696" y="912"/>
              <a:chExt cx="1440" cy="2064"/>
            </a:xfrm>
          </p:grpSpPr>
          <p:sp>
            <p:nvSpPr>
              <p:cNvPr id="85041" name="Line 49"/>
              <p:cNvSpPr>
                <a:spLocks noChangeShapeType="1"/>
              </p:cNvSpPr>
              <p:nvPr/>
            </p:nvSpPr>
            <p:spPr bwMode="auto">
              <a:xfrm>
                <a:off x="3696" y="912"/>
                <a:ext cx="912"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42" name="Line 50"/>
              <p:cNvSpPr>
                <a:spLocks noChangeShapeType="1"/>
              </p:cNvSpPr>
              <p:nvPr/>
            </p:nvSpPr>
            <p:spPr bwMode="auto">
              <a:xfrm>
                <a:off x="4608" y="1200"/>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5043" name="Group 51"/>
              <p:cNvGrpSpPr>
                <a:grpSpLocks/>
              </p:cNvGrpSpPr>
              <p:nvPr/>
            </p:nvGrpSpPr>
            <p:grpSpPr bwMode="auto">
              <a:xfrm>
                <a:off x="3984" y="1824"/>
                <a:ext cx="1152" cy="1152"/>
                <a:chOff x="3984" y="1824"/>
                <a:chExt cx="1152" cy="1152"/>
              </a:xfrm>
            </p:grpSpPr>
            <p:sp>
              <p:nvSpPr>
                <p:cNvPr id="85044" name="Line 52"/>
                <p:cNvSpPr>
                  <a:spLocks noChangeShapeType="1"/>
                </p:cNvSpPr>
                <p:nvPr/>
              </p:nvSpPr>
              <p:spPr bwMode="auto">
                <a:xfrm>
                  <a:off x="4608" y="2112"/>
                  <a:ext cx="528" cy="8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45" name="Freeform 53"/>
                <p:cNvSpPr>
                  <a:spLocks/>
                </p:cNvSpPr>
                <p:nvPr/>
              </p:nvSpPr>
              <p:spPr bwMode="auto">
                <a:xfrm>
                  <a:off x="4140" y="1824"/>
                  <a:ext cx="924" cy="1128"/>
                </a:xfrm>
                <a:custGeom>
                  <a:avLst/>
                  <a:gdLst>
                    <a:gd name="T0" fmla="*/ 924 w 924"/>
                    <a:gd name="T1" fmla="*/ 1128 h 1128"/>
                    <a:gd name="T2" fmla="*/ 840 w 924"/>
                    <a:gd name="T3" fmla="*/ 1104 h 1128"/>
                    <a:gd name="T4" fmla="*/ 816 w 924"/>
                    <a:gd name="T5" fmla="*/ 1068 h 1128"/>
                    <a:gd name="T6" fmla="*/ 744 w 924"/>
                    <a:gd name="T7" fmla="*/ 1020 h 1128"/>
                    <a:gd name="T8" fmla="*/ 744 w 924"/>
                    <a:gd name="T9" fmla="*/ 1020 h 1128"/>
                    <a:gd name="T10" fmla="*/ 552 w 924"/>
                    <a:gd name="T11" fmla="*/ 960 h 1128"/>
                    <a:gd name="T12" fmla="*/ 444 w 924"/>
                    <a:gd name="T13" fmla="*/ 876 h 1128"/>
                    <a:gd name="T14" fmla="*/ 336 w 924"/>
                    <a:gd name="T15" fmla="*/ 672 h 1128"/>
                    <a:gd name="T16" fmla="*/ 276 w 924"/>
                    <a:gd name="T17" fmla="*/ 564 h 1128"/>
                    <a:gd name="T18" fmla="*/ 240 w 924"/>
                    <a:gd name="T19" fmla="*/ 432 h 1128"/>
                    <a:gd name="T20" fmla="*/ 144 w 924"/>
                    <a:gd name="T21" fmla="*/ 288 h 1128"/>
                    <a:gd name="T22" fmla="*/ 96 w 924"/>
                    <a:gd name="T23" fmla="*/ 132 h 1128"/>
                    <a:gd name="T24" fmla="*/ 72 w 924"/>
                    <a:gd name="T25" fmla="*/ 84 h 1128"/>
                    <a:gd name="T26" fmla="*/ 60 w 924"/>
                    <a:gd name="T27" fmla="*/ 48 h 1128"/>
                    <a:gd name="T28" fmla="*/ 0 w 924"/>
                    <a:gd name="T29"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4" h="1128">
                      <a:moveTo>
                        <a:pt x="924" y="1128"/>
                      </a:moveTo>
                      <a:cubicBezTo>
                        <a:pt x="896" y="1119"/>
                        <a:pt x="864" y="1120"/>
                        <a:pt x="840" y="1104"/>
                      </a:cubicBezTo>
                      <a:cubicBezTo>
                        <a:pt x="828" y="1096"/>
                        <a:pt x="827" y="1077"/>
                        <a:pt x="816" y="1068"/>
                      </a:cubicBezTo>
                      <a:lnTo>
                        <a:pt x="744" y="1020"/>
                      </a:lnTo>
                      <a:cubicBezTo>
                        <a:pt x="744" y="1020"/>
                        <a:pt x="744" y="1020"/>
                        <a:pt x="744" y="1020"/>
                      </a:cubicBezTo>
                      <a:cubicBezTo>
                        <a:pt x="685" y="1000"/>
                        <a:pt x="604" y="995"/>
                        <a:pt x="552" y="960"/>
                      </a:cubicBezTo>
                      <a:cubicBezTo>
                        <a:pt x="513" y="934"/>
                        <a:pt x="483" y="902"/>
                        <a:pt x="444" y="876"/>
                      </a:cubicBezTo>
                      <a:cubicBezTo>
                        <a:pt x="417" y="796"/>
                        <a:pt x="409" y="721"/>
                        <a:pt x="336" y="672"/>
                      </a:cubicBezTo>
                      <a:cubicBezTo>
                        <a:pt x="312" y="636"/>
                        <a:pt x="300" y="600"/>
                        <a:pt x="276" y="564"/>
                      </a:cubicBezTo>
                      <a:cubicBezTo>
                        <a:pt x="265" y="520"/>
                        <a:pt x="262" y="472"/>
                        <a:pt x="240" y="432"/>
                      </a:cubicBezTo>
                      <a:cubicBezTo>
                        <a:pt x="213" y="383"/>
                        <a:pt x="175" y="335"/>
                        <a:pt x="144" y="288"/>
                      </a:cubicBezTo>
                      <a:cubicBezTo>
                        <a:pt x="115" y="245"/>
                        <a:pt x="114" y="180"/>
                        <a:pt x="96" y="132"/>
                      </a:cubicBezTo>
                      <a:cubicBezTo>
                        <a:pt x="90" y="115"/>
                        <a:pt x="79" y="100"/>
                        <a:pt x="72" y="84"/>
                      </a:cubicBezTo>
                      <a:cubicBezTo>
                        <a:pt x="67" y="72"/>
                        <a:pt x="68" y="58"/>
                        <a:pt x="60" y="48"/>
                      </a:cubicBezTo>
                      <a:cubicBezTo>
                        <a:pt x="44" y="28"/>
                        <a:pt x="18" y="18"/>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46" name="Freeform 54"/>
                <p:cNvSpPr>
                  <a:spLocks/>
                </p:cNvSpPr>
                <p:nvPr/>
              </p:nvSpPr>
              <p:spPr bwMode="auto">
                <a:xfrm>
                  <a:off x="3984" y="2184"/>
                  <a:ext cx="396" cy="96"/>
                </a:xfrm>
                <a:custGeom>
                  <a:avLst/>
                  <a:gdLst>
                    <a:gd name="T0" fmla="*/ 396 w 396"/>
                    <a:gd name="T1" fmla="*/ 96 h 96"/>
                    <a:gd name="T2" fmla="*/ 168 w 396"/>
                    <a:gd name="T3" fmla="*/ 36 h 96"/>
                    <a:gd name="T4" fmla="*/ 0 w 396"/>
                    <a:gd name="T5" fmla="*/ 0 h 96"/>
                  </a:gdLst>
                  <a:ahLst/>
                  <a:cxnLst>
                    <a:cxn ang="0">
                      <a:pos x="T0" y="T1"/>
                    </a:cxn>
                    <a:cxn ang="0">
                      <a:pos x="T2" y="T3"/>
                    </a:cxn>
                    <a:cxn ang="0">
                      <a:pos x="T4" y="T5"/>
                    </a:cxn>
                  </a:cxnLst>
                  <a:rect l="0" t="0" r="r" b="b"/>
                  <a:pathLst>
                    <a:path w="396" h="96">
                      <a:moveTo>
                        <a:pt x="396" y="96"/>
                      </a:moveTo>
                      <a:cubicBezTo>
                        <a:pt x="316" y="69"/>
                        <a:pt x="251" y="48"/>
                        <a:pt x="168" y="36"/>
                      </a:cubicBezTo>
                      <a:cubicBezTo>
                        <a:pt x="98" y="13"/>
                        <a:pt x="70" y="0"/>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85047" name="Text Box 55"/>
          <p:cNvSpPr txBox="1">
            <a:spLocks noChangeArrowheads="1"/>
          </p:cNvSpPr>
          <p:nvPr/>
        </p:nvSpPr>
        <p:spPr bwMode="auto">
          <a:xfrm>
            <a:off x="6226175" y="4940300"/>
            <a:ext cx="29178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Plane-Map</a:t>
            </a:r>
          </a:p>
          <a:p>
            <a:r>
              <a:rPr lang="en-US" altLang="en-US" b="1"/>
              <a:t>Two-Dimension</a:t>
            </a:r>
          </a:p>
          <a:p>
            <a:r>
              <a:rPr lang="en-US" altLang="en-US" b="1"/>
              <a:t>Cartesian coordinate</a:t>
            </a:r>
          </a:p>
          <a:p>
            <a:r>
              <a:rPr lang="en-US" altLang="en-US" b="1"/>
              <a:t>(X,Y)</a:t>
            </a:r>
          </a:p>
        </p:txBody>
      </p:sp>
      <p:sp>
        <p:nvSpPr>
          <p:cNvPr id="85048" name="Text Box 56"/>
          <p:cNvSpPr txBox="1">
            <a:spLocks noChangeArrowheads="1"/>
          </p:cNvSpPr>
          <p:nvPr/>
        </p:nvSpPr>
        <p:spPr bwMode="auto">
          <a:xfrm>
            <a:off x="3962400" y="2057400"/>
            <a:ext cx="2249488" cy="19208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Distortion </a:t>
            </a:r>
          </a:p>
          <a:p>
            <a:r>
              <a:rPr lang="en-US" altLang="en-US" b="1"/>
              <a:t>Distance</a:t>
            </a:r>
          </a:p>
          <a:p>
            <a:r>
              <a:rPr lang="en-US" altLang="en-US" b="1"/>
              <a:t>Area</a:t>
            </a:r>
          </a:p>
          <a:p>
            <a:r>
              <a:rPr lang="en-US" altLang="en-US" b="1"/>
              <a:t>shape direction</a:t>
            </a:r>
          </a:p>
        </p:txBody>
      </p:sp>
      <p:sp>
        <p:nvSpPr>
          <p:cNvPr id="85049" name="AutoShape 57"/>
          <p:cNvSpPr>
            <a:spLocks noChangeArrowheads="1"/>
          </p:cNvSpPr>
          <p:nvPr/>
        </p:nvSpPr>
        <p:spPr bwMode="auto">
          <a:xfrm>
            <a:off x="3429000" y="2514600"/>
            <a:ext cx="533400" cy="304800"/>
          </a:xfrm>
          <a:prstGeom prst="rightArrow">
            <a:avLst>
              <a:gd name="adj1" fmla="val 50000"/>
              <a:gd name="adj2" fmla="val 4375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50" name="AutoShape 58"/>
          <p:cNvSpPr>
            <a:spLocks noChangeArrowheads="1"/>
          </p:cNvSpPr>
          <p:nvPr/>
        </p:nvSpPr>
        <p:spPr bwMode="auto">
          <a:xfrm>
            <a:off x="6248400" y="2362200"/>
            <a:ext cx="533400" cy="304800"/>
          </a:xfrm>
          <a:prstGeom prst="rightArrow">
            <a:avLst>
              <a:gd name="adj1" fmla="val 50000"/>
              <a:gd name="adj2" fmla="val 4375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51" name="Text Box 59"/>
          <p:cNvSpPr txBox="1">
            <a:spLocks noChangeArrowheads="1"/>
          </p:cNvSpPr>
          <p:nvPr/>
        </p:nvSpPr>
        <p:spPr bwMode="auto">
          <a:xfrm>
            <a:off x="3200400" y="4191000"/>
            <a:ext cx="3763963" cy="82867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Map projections express</a:t>
            </a:r>
          </a:p>
          <a:p>
            <a:r>
              <a:rPr lang="en-US" altLang="en-US" b="1"/>
              <a:t>3D in 2D</a:t>
            </a:r>
          </a:p>
        </p:txBody>
      </p:sp>
      <p:sp>
        <p:nvSpPr>
          <p:cNvPr id="85052" name="AutoShape 60"/>
          <p:cNvSpPr>
            <a:spLocks noChangeArrowheads="1"/>
          </p:cNvSpPr>
          <p:nvPr/>
        </p:nvSpPr>
        <p:spPr bwMode="auto">
          <a:xfrm>
            <a:off x="8077200" y="4267200"/>
            <a:ext cx="379413" cy="762000"/>
          </a:xfrm>
          <a:prstGeom prst="upArrow">
            <a:avLst>
              <a:gd name="adj1" fmla="val 50000"/>
              <a:gd name="adj2" fmla="val 5020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53" name="AutoShape 61"/>
          <p:cNvSpPr>
            <a:spLocks noChangeArrowheads="1"/>
          </p:cNvSpPr>
          <p:nvPr/>
        </p:nvSpPr>
        <p:spPr bwMode="auto">
          <a:xfrm>
            <a:off x="1752600" y="4191000"/>
            <a:ext cx="533400" cy="533400"/>
          </a:xfrm>
          <a:prstGeom prst="upArrow">
            <a:avLst>
              <a:gd name="adj1" fmla="val 50000"/>
              <a:gd name="adj2"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229420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228600"/>
            <a:ext cx="7772400" cy="762000"/>
          </a:xfrm>
        </p:spPr>
        <p:txBody>
          <a:bodyPr>
            <a:normAutofit/>
          </a:bodyPr>
          <a:lstStyle/>
          <a:p>
            <a:r>
              <a:rPr lang="en-US" altLang="en-US" dirty="0">
                <a:solidFill>
                  <a:schemeClr val="accent4">
                    <a:lumMod val="75000"/>
                  </a:schemeClr>
                </a:solidFill>
              </a:rPr>
              <a:t>Data processing</a:t>
            </a:r>
          </a:p>
        </p:txBody>
      </p:sp>
      <p:sp>
        <p:nvSpPr>
          <p:cNvPr id="78851" name="Rectangle 3"/>
          <p:cNvSpPr>
            <a:spLocks noGrp="1" noChangeArrowheads="1"/>
          </p:cNvSpPr>
          <p:nvPr>
            <p:ph type="body" idx="1"/>
          </p:nvPr>
        </p:nvSpPr>
        <p:spPr>
          <a:xfrm>
            <a:off x="381000" y="1600200"/>
            <a:ext cx="8534400" cy="4114800"/>
          </a:xfrm>
        </p:spPr>
        <p:txBody>
          <a:bodyPr>
            <a:normAutofit lnSpcReduction="10000"/>
          </a:bodyPr>
          <a:lstStyle/>
          <a:p>
            <a:pPr>
              <a:lnSpc>
                <a:spcPct val="90000"/>
              </a:lnSpc>
              <a:buClr>
                <a:schemeClr val="tx1"/>
              </a:buClr>
              <a:buFontTx/>
              <a:buChar char="•"/>
            </a:pPr>
            <a:r>
              <a:rPr lang="en-US" altLang="en-US" b="1" dirty="0">
                <a:latin typeface="Times New Roman" panose="02020603050405020304" pitchFamily="18" charset="0"/>
                <a:cs typeface="Times New Roman" panose="02020603050405020304" pitchFamily="18" charset="0"/>
              </a:rPr>
              <a:t>Once the data is acquired the next step is to put it in a digital format</a:t>
            </a:r>
            <a:r>
              <a:rPr lang="en-US" altLang="en-US" b="1" dirty="0" smtClean="0">
                <a:latin typeface="Times New Roman" panose="02020603050405020304" pitchFamily="18" charset="0"/>
                <a:cs typeface="Times New Roman" panose="02020603050405020304" pitchFamily="18" charset="0"/>
              </a:rPr>
              <a:t>.</a:t>
            </a:r>
          </a:p>
          <a:p>
            <a:pPr>
              <a:lnSpc>
                <a:spcPct val="90000"/>
              </a:lnSpc>
              <a:buClr>
                <a:schemeClr val="tx1"/>
              </a:buClr>
              <a:buFontTx/>
              <a:buChar char="•"/>
            </a:pPr>
            <a:endParaRPr lang="en-US" altLang="en-US" b="1" dirty="0">
              <a:latin typeface="Times New Roman" panose="02020603050405020304" pitchFamily="18" charset="0"/>
              <a:cs typeface="Times New Roman" panose="02020603050405020304" pitchFamily="18" charset="0"/>
            </a:endParaRPr>
          </a:p>
          <a:p>
            <a:pPr>
              <a:lnSpc>
                <a:spcPct val="90000"/>
              </a:lnSpc>
              <a:buClr>
                <a:schemeClr val="tx1"/>
              </a:buClr>
              <a:buFontTx/>
              <a:buChar char="•"/>
            </a:pPr>
            <a:r>
              <a:rPr lang="en-US" altLang="en-US" b="1" dirty="0">
                <a:latin typeface="Times New Roman" panose="02020603050405020304" pitchFamily="18" charset="0"/>
                <a:cs typeface="Times New Roman" panose="02020603050405020304" pitchFamily="18" charset="0"/>
              </a:rPr>
              <a:t>Data processing may include conversion of the data to a common coordinate system</a:t>
            </a:r>
            <a:r>
              <a:rPr lang="en-US" altLang="en-US" b="1" dirty="0" smtClean="0">
                <a:latin typeface="Times New Roman" panose="02020603050405020304" pitchFamily="18" charset="0"/>
                <a:cs typeface="Times New Roman" panose="02020603050405020304" pitchFamily="18" charset="0"/>
              </a:rPr>
              <a:t>.</a:t>
            </a:r>
          </a:p>
          <a:p>
            <a:pPr>
              <a:lnSpc>
                <a:spcPct val="90000"/>
              </a:lnSpc>
              <a:buClr>
                <a:schemeClr val="tx1"/>
              </a:buClr>
              <a:buFontTx/>
              <a:buChar char="•"/>
            </a:pPr>
            <a:endParaRPr lang="en-US" altLang="en-US" b="1" dirty="0">
              <a:latin typeface="Times New Roman" panose="02020603050405020304" pitchFamily="18" charset="0"/>
              <a:cs typeface="Times New Roman" panose="02020603050405020304" pitchFamily="18" charset="0"/>
            </a:endParaRPr>
          </a:p>
          <a:p>
            <a:pPr>
              <a:lnSpc>
                <a:spcPct val="90000"/>
              </a:lnSpc>
              <a:buClr>
                <a:schemeClr val="tx1"/>
              </a:buClr>
              <a:buFontTx/>
              <a:buChar char="•"/>
            </a:pPr>
            <a:r>
              <a:rPr lang="en-US" altLang="en-US" b="1" dirty="0">
                <a:latin typeface="Times New Roman" panose="02020603050405020304" pitchFamily="18" charset="0"/>
                <a:cs typeface="Times New Roman" panose="02020603050405020304" pitchFamily="18" charset="0"/>
              </a:rPr>
              <a:t>Checking the accuracy of the spatial and attribute </a:t>
            </a:r>
            <a:r>
              <a:rPr lang="en-US" altLang="en-US" b="1" dirty="0" smtClean="0">
                <a:latin typeface="Times New Roman" panose="02020603050405020304" pitchFamily="18" charset="0"/>
                <a:cs typeface="Times New Roman" panose="02020603050405020304" pitchFamily="18" charset="0"/>
              </a:rPr>
              <a:t>data.</a:t>
            </a:r>
          </a:p>
          <a:p>
            <a:pPr>
              <a:lnSpc>
                <a:spcPct val="90000"/>
              </a:lnSpc>
              <a:buClr>
                <a:schemeClr val="tx1"/>
              </a:buClr>
              <a:buFontTx/>
              <a:buChar char="•"/>
            </a:pPr>
            <a:endParaRPr lang="en-US" altLang="en-US" b="1" dirty="0">
              <a:latin typeface="Times New Roman" panose="02020603050405020304" pitchFamily="18" charset="0"/>
              <a:cs typeface="Times New Roman" panose="02020603050405020304" pitchFamily="18" charset="0"/>
            </a:endParaRPr>
          </a:p>
          <a:p>
            <a:pPr>
              <a:lnSpc>
                <a:spcPct val="90000"/>
              </a:lnSpc>
              <a:buClr>
                <a:schemeClr val="tx1"/>
              </a:buClr>
              <a:buFontTx/>
              <a:buChar char="•"/>
            </a:pPr>
            <a:r>
              <a:rPr lang="en-US" altLang="en-US" b="1" dirty="0">
                <a:latin typeface="Times New Roman" panose="02020603050405020304" pitchFamily="18" charset="0"/>
                <a:cs typeface="Times New Roman" panose="02020603050405020304" pitchFamily="18" charset="0"/>
              </a:rPr>
              <a:t>Linking the spatial and attribute </a:t>
            </a:r>
            <a:r>
              <a:rPr lang="en-US" altLang="en-US" b="1" dirty="0" smtClean="0">
                <a:latin typeface="Times New Roman" panose="02020603050405020304" pitchFamily="18" charset="0"/>
                <a:cs typeface="Times New Roman" panose="02020603050405020304" pitchFamily="18" charset="0"/>
              </a:rPr>
              <a:t>data.</a:t>
            </a:r>
            <a:endParaRPr lang="en-US"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341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228600"/>
            <a:ext cx="7772400" cy="838200"/>
          </a:xfrm>
        </p:spPr>
        <p:txBody>
          <a:bodyPr>
            <a:noAutofit/>
          </a:bodyPr>
          <a:lstStyle/>
          <a:p>
            <a:r>
              <a:rPr lang="en-US" altLang="en-US" dirty="0">
                <a:solidFill>
                  <a:schemeClr val="accent4">
                    <a:lumMod val="75000"/>
                  </a:schemeClr>
                </a:solidFill>
              </a:rPr>
              <a:t>Data analysis</a:t>
            </a:r>
          </a:p>
        </p:txBody>
      </p:sp>
      <p:sp>
        <p:nvSpPr>
          <p:cNvPr id="79875" name="Rectangle 3"/>
          <p:cNvSpPr>
            <a:spLocks noGrp="1" noChangeArrowheads="1"/>
          </p:cNvSpPr>
          <p:nvPr>
            <p:ph type="body" idx="1"/>
          </p:nvPr>
        </p:nvSpPr>
        <p:spPr>
          <a:xfrm>
            <a:off x="304800" y="1600200"/>
            <a:ext cx="8534400" cy="4114800"/>
          </a:xfrm>
        </p:spPr>
        <p:txBody>
          <a:bodyPr>
            <a:normAutofit fontScale="92500" lnSpcReduction="20000"/>
          </a:bodyPr>
          <a:lstStyle/>
          <a:p>
            <a:pPr>
              <a:lnSpc>
                <a:spcPct val="90000"/>
              </a:lnSpc>
              <a:buFontTx/>
              <a:buChar char="•"/>
            </a:pPr>
            <a:r>
              <a:rPr lang="en-US" altLang="en-US" b="1" dirty="0">
                <a:latin typeface="Times New Roman" panose="02020603050405020304" pitchFamily="18" charset="0"/>
                <a:cs typeface="Times New Roman" panose="02020603050405020304" pitchFamily="18" charset="0"/>
              </a:rPr>
              <a:t>Analysis is considered as the most important tool in GIS (Heart of GIS</a:t>
            </a:r>
            <a:r>
              <a:rPr lang="en-US" altLang="en-US" b="1" dirty="0" smtClean="0">
                <a:latin typeface="Times New Roman" panose="02020603050405020304" pitchFamily="18" charset="0"/>
                <a:cs typeface="Times New Roman" panose="02020603050405020304" pitchFamily="18" charset="0"/>
              </a:rPr>
              <a:t>).</a:t>
            </a:r>
          </a:p>
          <a:p>
            <a:pPr>
              <a:lnSpc>
                <a:spcPct val="90000"/>
              </a:lnSpc>
              <a:buFontTx/>
              <a:buChar char="•"/>
            </a:pPr>
            <a:endParaRPr lang="en-US" altLang="en-US" b="1" dirty="0">
              <a:latin typeface="Times New Roman" panose="02020603050405020304" pitchFamily="18" charset="0"/>
              <a:cs typeface="Times New Roman" panose="02020603050405020304" pitchFamily="18" charset="0"/>
            </a:endParaRPr>
          </a:p>
          <a:p>
            <a:pPr>
              <a:lnSpc>
                <a:spcPct val="90000"/>
              </a:lnSpc>
              <a:buFontTx/>
              <a:buChar char="•"/>
            </a:pPr>
            <a:r>
              <a:rPr lang="en-US" altLang="en-US" b="1" dirty="0">
                <a:latin typeface="Times New Roman" panose="02020603050405020304" pitchFamily="18" charset="0"/>
                <a:cs typeface="Times New Roman" panose="02020603050405020304" pitchFamily="18" charset="0"/>
              </a:rPr>
              <a:t>Spatial and statistical analysis can be done</a:t>
            </a:r>
            <a:r>
              <a:rPr lang="en-US" altLang="en-US" b="1" dirty="0" smtClean="0">
                <a:latin typeface="Times New Roman" panose="02020603050405020304" pitchFamily="18" charset="0"/>
                <a:cs typeface="Times New Roman" panose="02020603050405020304" pitchFamily="18" charset="0"/>
              </a:rPr>
              <a:t>.</a:t>
            </a:r>
          </a:p>
          <a:p>
            <a:pPr>
              <a:lnSpc>
                <a:spcPct val="90000"/>
              </a:lnSpc>
              <a:buFontTx/>
              <a:buChar char="•"/>
            </a:pPr>
            <a:endParaRPr lang="en-US" altLang="en-US" b="1" dirty="0">
              <a:latin typeface="Times New Roman" panose="02020603050405020304" pitchFamily="18" charset="0"/>
              <a:cs typeface="Times New Roman" panose="02020603050405020304" pitchFamily="18" charset="0"/>
            </a:endParaRPr>
          </a:p>
          <a:p>
            <a:pPr>
              <a:lnSpc>
                <a:spcPct val="90000"/>
              </a:lnSpc>
              <a:buFontTx/>
              <a:buChar char="•"/>
            </a:pPr>
            <a:r>
              <a:rPr lang="en-US" altLang="en-US" b="1" dirty="0">
                <a:latin typeface="Times New Roman" panose="02020603050405020304" pitchFamily="18" charset="0"/>
                <a:cs typeface="Times New Roman" panose="02020603050405020304" pitchFamily="18" charset="0"/>
              </a:rPr>
              <a:t>Spatial analysis includes map overlay, buffering, and map </a:t>
            </a:r>
            <a:r>
              <a:rPr lang="en-US" altLang="en-US" b="1" dirty="0" smtClean="0">
                <a:latin typeface="Times New Roman" panose="02020603050405020304" pitchFamily="18" charset="0"/>
                <a:cs typeface="Times New Roman" panose="02020603050405020304" pitchFamily="18" charset="0"/>
              </a:rPr>
              <a:t>algebra.</a:t>
            </a:r>
          </a:p>
          <a:p>
            <a:pPr>
              <a:lnSpc>
                <a:spcPct val="90000"/>
              </a:lnSpc>
              <a:buFontTx/>
              <a:buChar char="•"/>
            </a:pPr>
            <a:endParaRPr lang="en-US" altLang="en-US" b="1" dirty="0">
              <a:latin typeface="Times New Roman" panose="02020603050405020304" pitchFamily="18" charset="0"/>
              <a:cs typeface="Times New Roman" panose="02020603050405020304" pitchFamily="18" charset="0"/>
            </a:endParaRPr>
          </a:p>
          <a:p>
            <a:pPr>
              <a:lnSpc>
                <a:spcPct val="90000"/>
              </a:lnSpc>
              <a:buFontTx/>
              <a:buChar char="•"/>
            </a:pPr>
            <a:r>
              <a:rPr lang="en-US" altLang="en-US" b="1" dirty="0">
                <a:latin typeface="Times New Roman" panose="02020603050405020304" pitchFamily="18" charset="0"/>
                <a:cs typeface="Times New Roman" panose="02020603050405020304" pitchFamily="18" charset="0"/>
              </a:rPr>
              <a:t>Statistical analysis includes e.g. determination of maximum, minimum, and average </a:t>
            </a:r>
            <a:r>
              <a:rPr lang="en-US" altLang="en-US" b="1" dirty="0" smtClean="0">
                <a:latin typeface="Times New Roman" panose="02020603050405020304" pitchFamily="18" charset="0"/>
                <a:cs typeface="Times New Roman" panose="02020603050405020304" pitchFamily="18" charset="0"/>
              </a:rPr>
              <a:t>values.</a:t>
            </a:r>
          </a:p>
          <a:p>
            <a:pPr>
              <a:lnSpc>
                <a:spcPct val="90000"/>
              </a:lnSpc>
              <a:buFontTx/>
              <a:buChar char="•"/>
            </a:pPr>
            <a:endParaRPr lang="en-US" altLang="en-US" b="1" dirty="0">
              <a:latin typeface="Times New Roman" panose="02020603050405020304" pitchFamily="18" charset="0"/>
              <a:cs typeface="Times New Roman" panose="02020603050405020304" pitchFamily="18" charset="0"/>
            </a:endParaRPr>
          </a:p>
          <a:p>
            <a:pPr>
              <a:lnSpc>
                <a:spcPct val="90000"/>
              </a:lnSpc>
              <a:buFontTx/>
              <a:buChar char="•"/>
            </a:pPr>
            <a:r>
              <a:rPr lang="en-US" altLang="en-US" b="1" dirty="0">
                <a:latin typeface="Times New Roman" panose="02020603050405020304" pitchFamily="18" charset="0"/>
                <a:cs typeface="Times New Roman" panose="02020603050405020304" pitchFamily="18" charset="0"/>
              </a:rPr>
              <a:t> New data can be derived from existing data</a:t>
            </a:r>
          </a:p>
        </p:txBody>
      </p:sp>
    </p:spTree>
    <p:extLst>
      <p:ext uri="{BB962C8B-B14F-4D97-AF65-F5344CB8AC3E}">
        <p14:creationId xmlns:p14="http://schemas.microsoft.com/office/powerpoint/2010/main" val="1704105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04801" y="457200"/>
            <a:ext cx="8610600" cy="64633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0" lang="en-GB" altLang="en-US" b="1" dirty="0">
                <a:solidFill>
                  <a:srgbClr val="C00000"/>
                </a:solidFill>
                <a:latin typeface="Times New Roman" panose="02020603050405020304" pitchFamily="18" charset="0"/>
              </a:rPr>
              <a:t>Data analysis</a:t>
            </a:r>
            <a:r>
              <a:rPr kumimoji="0" lang="en-GB" altLang="en-US" dirty="0">
                <a:solidFill>
                  <a:srgbClr val="C00000"/>
                </a:solidFill>
                <a:latin typeface="Times New Roman" panose="02020603050405020304" pitchFamily="18" charset="0"/>
              </a:rPr>
              <a:t> </a:t>
            </a:r>
            <a:r>
              <a:rPr kumimoji="0" lang="en-GB" altLang="en-US" dirty="0">
                <a:latin typeface="Times New Roman" panose="02020603050405020304" pitchFamily="18" charset="0"/>
              </a:rPr>
              <a:t>: Data layers can be joined to create new layers containing the characteristic of both</a:t>
            </a:r>
          </a:p>
        </p:txBody>
      </p:sp>
      <p:graphicFrame>
        <p:nvGraphicFramePr>
          <p:cNvPr id="3" name="Object 2"/>
          <p:cNvGraphicFramePr>
            <a:graphicFrameLocks/>
          </p:cNvGraphicFramePr>
          <p:nvPr>
            <p:extLst>
              <p:ext uri="{D42A27DB-BD31-4B8C-83A1-F6EECF244321}">
                <p14:modId xmlns:p14="http://schemas.microsoft.com/office/powerpoint/2010/main" val="1918704209"/>
              </p:ext>
            </p:extLst>
          </p:nvPr>
        </p:nvGraphicFramePr>
        <p:xfrm>
          <a:off x="304801" y="1524000"/>
          <a:ext cx="8610600" cy="5029200"/>
        </p:xfrm>
        <a:graphic>
          <a:graphicData uri="http://schemas.openxmlformats.org/presentationml/2006/ole">
            <mc:AlternateContent xmlns:mc="http://schemas.openxmlformats.org/markup-compatibility/2006">
              <mc:Choice xmlns:v="urn:schemas-microsoft-com:vml" Requires="v">
                <p:oleObj spid="_x0000_s107527" name="Slide" r:id="rId3" imgW="4572000" imgH="3429000" progId="PowerPoint.Slide.8">
                  <p:embed/>
                </p:oleObj>
              </mc:Choice>
              <mc:Fallback>
                <p:oleObj name="Slide" r:id="rId3" imgW="4572000" imgH="3429000" progId="PowerPoint.Slide.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1524000"/>
                        <a:ext cx="8610600" cy="5029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32127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09600" y="533400"/>
            <a:ext cx="7772400" cy="609600"/>
          </a:xfrm>
        </p:spPr>
        <p:txBody>
          <a:bodyPr>
            <a:normAutofit/>
          </a:bodyPr>
          <a:lstStyle/>
          <a:p>
            <a:r>
              <a:rPr lang="en-US" altLang="en-US" dirty="0">
                <a:solidFill>
                  <a:schemeClr val="accent4">
                    <a:lumMod val="75000"/>
                  </a:schemeClr>
                </a:solidFill>
              </a:rPr>
              <a:t>Data storage</a:t>
            </a:r>
          </a:p>
        </p:txBody>
      </p:sp>
      <p:sp>
        <p:nvSpPr>
          <p:cNvPr id="82947" name="Rectangle 3"/>
          <p:cNvSpPr>
            <a:spLocks noGrp="1" noChangeArrowheads="1"/>
          </p:cNvSpPr>
          <p:nvPr>
            <p:ph type="body" idx="1"/>
          </p:nvPr>
        </p:nvSpPr>
        <p:spPr>
          <a:xfrm>
            <a:off x="342900" y="1524000"/>
            <a:ext cx="8305800" cy="4876800"/>
          </a:xfrm>
        </p:spPr>
        <p:txBody>
          <a:bodyPr/>
          <a:lstStyle/>
          <a:p>
            <a:pPr>
              <a:lnSpc>
                <a:spcPct val="90000"/>
              </a:lnSpc>
              <a:buClr>
                <a:schemeClr val="tx1"/>
              </a:buClr>
              <a:buFontTx/>
              <a:buChar char="•"/>
            </a:pPr>
            <a:r>
              <a:rPr lang="en-US" altLang="en-US" b="1" dirty="0">
                <a:latin typeface="Times New Roman" panose="02020603050405020304" pitchFamily="18" charset="0"/>
                <a:cs typeface="Times New Roman" panose="02020603050405020304" pitchFamily="18" charset="0"/>
              </a:rPr>
              <a:t>GIS data can be store in different media. For example, Magnetic or optical media e.g. HD, floppy, and CD-ROM</a:t>
            </a:r>
            <a:r>
              <a:rPr lang="en-US" altLang="en-US" b="1" dirty="0" smtClean="0">
                <a:latin typeface="Times New Roman" panose="02020603050405020304" pitchFamily="18" charset="0"/>
                <a:cs typeface="Times New Roman" panose="02020603050405020304" pitchFamily="18" charset="0"/>
              </a:rPr>
              <a:t>.</a:t>
            </a:r>
          </a:p>
          <a:p>
            <a:pPr>
              <a:lnSpc>
                <a:spcPct val="90000"/>
              </a:lnSpc>
              <a:buClr>
                <a:schemeClr val="tx1"/>
              </a:buClr>
              <a:buFontTx/>
              <a:buChar char="•"/>
            </a:pPr>
            <a:endParaRPr lang="en-US" altLang="en-US" b="1" dirty="0">
              <a:latin typeface="Times New Roman" panose="02020603050405020304" pitchFamily="18" charset="0"/>
              <a:cs typeface="Times New Roman" panose="02020603050405020304" pitchFamily="18" charset="0"/>
            </a:endParaRPr>
          </a:p>
          <a:p>
            <a:pPr>
              <a:lnSpc>
                <a:spcPct val="90000"/>
              </a:lnSpc>
              <a:buClr>
                <a:schemeClr val="tx1"/>
              </a:buClr>
              <a:buFontTx/>
              <a:buChar char="•"/>
            </a:pPr>
            <a:r>
              <a:rPr lang="en-US" altLang="en-US" b="1" dirty="0">
                <a:latin typeface="Times New Roman" panose="02020603050405020304" pitchFamily="18" charset="0"/>
                <a:cs typeface="Times New Roman" panose="02020603050405020304" pitchFamily="18" charset="0"/>
              </a:rPr>
              <a:t>Backup of GIS data must be done on regular basis to a void loss of data due to hardware failure, virus, or data corruption</a:t>
            </a:r>
            <a:r>
              <a:rPr lang="en-US" altLang="en-US" b="1" dirty="0" smtClean="0">
                <a:latin typeface="Times New Roman" panose="02020603050405020304" pitchFamily="18" charset="0"/>
                <a:cs typeface="Times New Roman" panose="02020603050405020304" pitchFamily="18" charset="0"/>
              </a:rPr>
              <a:t>.</a:t>
            </a:r>
          </a:p>
          <a:p>
            <a:pPr>
              <a:lnSpc>
                <a:spcPct val="90000"/>
              </a:lnSpc>
              <a:buClr>
                <a:schemeClr val="tx1"/>
              </a:buClr>
              <a:buFontTx/>
              <a:buChar char="•"/>
            </a:pPr>
            <a:endParaRPr lang="en-US" altLang="en-US" b="1" dirty="0">
              <a:latin typeface="Times New Roman" panose="02020603050405020304" pitchFamily="18" charset="0"/>
              <a:cs typeface="Times New Roman" panose="02020603050405020304" pitchFamily="18" charset="0"/>
            </a:endParaRPr>
          </a:p>
          <a:p>
            <a:pPr>
              <a:lnSpc>
                <a:spcPct val="90000"/>
              </a:lnSpc>
              <a:buClr>
                <a:schemeClr val="tx1"/>
              </a:buClr>
              <a:buFontTx/>
              <a:buChar char="•"/>
            </a:pPr>
            <a:r>
              <a:rPr lang="en-US" altLang="en-US" b="1" dirty="0">
                <a:latin typeface="Times New Roman" panose="02020603050405020304" pitchFamily="18" charset="0"/>
                <a:cs typeface="Times New Roman" panose="02020603050405020304" pitchFamily="18" charset="0"/>
              </a:rPr>
              <a:t>Security measures must be taken e.g. at computer level (access right) and physical level (good locking and guard)</a:t>
            </a:r>
          </a:p>
        </p:txBody>
      </p:sp>
    </p:spTree>
    <p:extLst>
      <p:ext uri="{BB962C8B-B14F-4D97-AF65-F5344CB8AC3E}">
        <p14:creationId xmlns:p14="http://schemas.microsoft.com/office/powerpoint/2010/main" val="3946643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457200"/>
            <a:ext cx="7772400" cy="685800"/>
          </a:xfrm>
        </p:spPr>
        <p:txBody>
          <a:bodyPr>
            <a:normAutofit/>
          </a:bodyPr>
          <a:lstStyle/>
          <a:p>
            <a:r>
              <a:rPr lang="en-US" altLang="en-US" dirty="0">
                <a:solidFill>
                  <a:schemeClr val="accent4">
                    <a:lumMod val="75000"/>
                  </a:schemeClr>
                </a:solidFill>
              </a:rPr>
              <a:t>Data output: Visualization</a:t>
            </a:r>
          </a:p>
        </p:txBody>
      </p:sp>
      <p:sp>
        <p:nvSpPr>
          <p:cNvPr id="83971" name="Rectangle 3"/>
          <p:cNvSpPr>
            <a:spLocks noGrp="1" noChangeArrowheads="1"/>
          </p:cNvSpPr>
          <p:nvPr>
            <p:ph type="body" idx="1"/>
          </p:nvPr>
        </p:nvSpPr>
        <p:spPr>
          <a:xfrm>
            <a:off x="381000" y="1676400"/>
            <a:ext cx="7924800" cy="4114800"/>
          </a:xfrm>
        </p:spPr>
        <p:txBody>
          <a:bodyPr>
            <a:normAutofit lnSpcReduction="10000"/>
          </a:bodyPr>
          <a:lstStyle/>
          <a:p>
            <a:pPr>
              <a:lnSpc>
                <a:spcPct val="90000"/>
              </a:lnSpc>
              <a:buClr>
                <a:schemeClr val="tx1"/>
              </a:buClr>
              <a:buFontTx/>
              <a:buChar char="•"/>
            </a:pPr>
            <a:r>
              <a:rPr lang="en-US" altLang="en-US" b="1" dirty="0">
                <a:latin typeface="Times New Roman" panose="02020603050405020304" pitchFamily="18" charset="0"/>
                <a:cs typeface="Times New Roman" panose="02020603050405020304" pitchFamily="18" charset="0"/>
              </a:rPr>
              <a:t>Output from GIS can be in hardcopy or softcopy and in different formats</a:t>
            </a:r>
            <a:r>
              <a:rPr lang="en-US" altLang="en-US" b="1" dirty="0" smtClean="0">
                <a:latin typeface="Times New Roman" panose="02020603050405020304" pitchFamily="18" charset="0"/>
                <a:cs typeface="Times New Roman" panose="02020603050405020304" pitchFamily="18" charset="0"/>
              </a:rPr>
              <a:t>.</a:t>
            </a:r>
          </a:p>
          <a:p>
            <a:pPr>
              <a:lnSpc>
                <a:spcPct val="90000"/>
              </a:lnSpc>
              <a:buClr>
                <a:schemeClr val="tx1"/>
              </a:buClr>
              <a:buFontTx/>
              <a:buChar char="•"/>
            </a:pPr>
            <a:endParaRPr lang="en-US" altLang="en-US" b="1" dirty="0">
              <a:latin typeface="Times New Roman" panose="02020603050405020304" pitchFamily="18" charset="0"/>
              <a:cs typeface="Times New Roman" panose="02020603050405020304" pitchFamily="18" charset="0"/>
            </a:endParaRPr>
          </a:p>
          <a:p>
            <a:pPr>
              <a:lnSpc>
                <a:spcPct val="90000"/>
              </a:lnSpc>
              <a:buClr>
                <a:schemeClr val="tx1"/>
              </a:buClr>
              <a:buFontTx/>
              <a:buChar char="•"/>
            </a:pPr>
            <a:r>
              <a:rPr lang="en-US" altLang="en-US" b="1" dirty="0">
                <a:latin typeface="Times New Roman" panose="02020603050405020304" pitchFamily="18" charset="0"/>
                <a:cs typeface="Times New Roman" panose="02020603050405020304" pitchFamily="18" charset="0"/>
              </a:rPr>
              <a:t>Maps (2D, 3D) showing location and description.</a:t>
            </a:r>
          </a:p>
          <a:p>
            <a:pPr>
              <a:lnSpc>
                <a:spcPct val="90000"/>
              </a:lnSpc>
              <a:buClr>
                <a:schemeClr val="tx1"/>
              </a:buClr>
              <a:buFontTx/>
              <a:buChar char="•"/>
            </a:pPr>
            <a:r>
              <a:rPr lang="en-US" altLang="en-US" b="1" dirty="0">
                <a:latin typeface="Times New Roman" panose="02020603050405020304" pitchFamily="18" charset="0"/>
                <a:cs typeface="Times New Roman" panose="02020603050405020304" pitchFamily="18" charset="0"/>
              </a:rPr>
              <a:t>Tables showing detailed description</a:t>
            </a:r>
            <a:r>
              <a:rPr lang="en-US" altLang="en-US" b="1" dirty="0" smtClean="0">
                <a:latin typeface="Times New Roman" panose="02020603050405020304" pitchFamily="18" charset="0"/>
                <a:cs typeface="Times New Roman" panose="02020603050405020304" pitchFamily="18" charset="0"/>
              </a:rPr>
              <a:t>.</a:t>
            </a:r>
          </a:p>
          <a:p>
            <a:pPr>
              <a:lnSpc>
                <a:spcPct val="90000"/>
              </a:lnSpc>
              <a:buClr>
                <a:schemeClr val="tx1"/>
              </a:buClr>
              <a:buFontTx/>
              <a:buChar char="•"/>
            </a:pPr>
            <a:endParaRPr lang="en-US" altLang="en-US" b="1" dirty="0">
              <a:latin typeface="Times New Roman" panose="02020603050405020304" pitchFamily="18" charset="0"/>
              <a:cs typeface="Times New Roman" panose="02020603050405020304" pitchFamily="18" charset="0"/>
            </a:endParaRPr>
          </a:p>
          <a:p>
            <a:pPr>
              <a:lnSpc>
                <a:spcPct val="90000"/>
              </a:lnSpc>
              <a:buClr>
                <a:schemeClr val="tx1"/>
              </a:buClr>
              <a:buFontTx/>
              <a:buChar char="•"/>
            </a:pPr>
            <a:r>
              <a:rPr lang="en-US" altLang="en-US" b="1" dirty="0">
                <a:latin typeface="Times New Roman" panose="02020603050405020304" pitchFamily="18" charset="0"/>
                <a:cs typeface="Times New Roman" panose="02020603050405020304" pitchFamily="18" charset="0"/>
              </a:rPr>
              <a:t>Reports showing summary of information</a:t>
            </a:r>
            <a:r>
              <a:rPr lang="en-US" altLang="en-US" b="1" dirty="0" smtClean="0">
                <a:latin typeface="Times New Roman" panose="02020603050405020304" pitchFamily="18" charset="0"/>
                <a:cs typeface="Times New Roman" panose="02020603050405020304" pitchFamily="18" charset="0"/>
              </a:rPr>
              <a:t>.</a:t>
            </a:r>
          </a:p>
          <a:p>
            <a:pPr>
              <a:lnSpc>
                <a:spcPct val="90000"/>
              </a:lnSpc>
              <a:buClr>
                <a:schemeClr val="tx1"/>
              </a:buClr>
              <a:buFontTx/>
              <a:buChar char="•"/>
            </a:pPr>
            <a:endParaRPr lang="en-US" altLang="en-US" b="1" dirty="0">
              <a:latin typeface="Times New Roman" panose="02020603050405020304" pitchFamily="18" charset="0"/>
              <a:cs typeface="Times New Roman" panose="02020603050405020304" pitchFamily="18" charset="0"/>
            </a:endParaRPr>
          </a:p>
          <a:p>
            <a:pPr>
              <a:lnSpc>
                <a:spcPct val="90000"/>
              </a:lnSpc>
              <a:buClr>
                <a:schemeClr val="tx1"/>
              </a:buClr>
              <a:buFontTx/>
              <a:buChar char="•"/>
            </a:pPr>
            <a:r>
              <a:rPr lang="en-US" altLang="en-US" b="1" dirty="0">
                <a:latin typeface="Times New Roman" panose="02020603050405020304" pitchFamily="18" charset="0"/>
                <a:cs typeface="Times New Roman" panose="02020603050405020304" pitchFamily="18" charset="0"/>
              </a:rPr>
              <a:t>Different forms of graphs including bar, pie, and line.</a:t>
            </a:r>
          </a:p>
          <a:p>
            <a:pPr>
              <a:lnSpc>
                <a:spcPct val="90000"/>
              </a:lnSpc>
              <a:buClr>
                <a:schemeClr val="tx1"/>
              </a:buClr>
              <a:buFontTx/>
              <a:buChar char="•"/>
            </a:pPr>
            <a:endParaRPr lang="en-US"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301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81000" y="457200"/>
            <a:ext cx="7772400" cy="609600"/>
          </a:xfrm>
        </p:spPr>
        <p:txBody>
          <a:bodyPr>
            <a:normAutofit/>
          </a:bodyPr>
          <a:lstStyle/>
          <a:p>
            <a:r>
              <a:rPr lang="en-US" altLang="en-US" dirty="0">
                <a:solidFill>
                  <a:schemeClr val="tx1">
                    <a:lumMod val="95000"/>
                    <a:lumOff val="5000"/>
                  </a:schemeClr>
                </a:solidFill>
              </a:rPr>
              <a:t>Impact of the Internet on GIS</a:t>
            </a:r>
          </a:p>
        </p:txBody>
      </p:sp>
      <p:sp>
        <p:nvSpPr>
          <p:cNvPr id="108547" name="Rectangle 3"/>
          <p:cNvSpPr>
            <a:spLocks noGrp="1" noChangeArrowheads="1"/>
          </p:cNvSpPr>
          <p:nvPr>
            <p:ph type="body" idx="1"/>
          </p:nvPr>
        </p:nvSpPr>
        <p:spPr>
          <a:xfrm>
            <a:off x="381000" y="1676400"/>
            <a:ext cx="7772400" cy="4114800"/>
          </a:xfrm>
        </p:spPr>
        <p:txBody>
          <a:bodyPr>
            <a:normAutofit fontScale="92500"/>
          </a:bodyPr>
          <a:lstStyle/>
          <a:p>
            <a:pPr>
              <a:lnSpc>
                <a:spcPct val="140000"/>
              </a:lnSpc>
              <a:buClr>
                <a:schemeClr val="tx1"/>
              </a:buClr>
              <a:buFontTx/>
              <a:buChar char="•"/>
            </a:pPr>
            <a:r>
              <a:rPr lang="en-US" altLang="en-US" sz="3600" dirty="0">
                <a:latin typeface="Times New Roman" panose="02020603050405020304" pitchFamily="18" charset="0"/>
                <a:cs typeface="Times New Roman" panose="02020603050405020304" pitchFamily="18" charset="0"/>
              </a:rPr>
              <a:t>Exchange and Sharing of ideas via- electronic mail (e-mail) and online lists </a:t>
            </a:r>
          </a:p>
          <a:p>
            <a:pPr>
              <a:lnSpc>
                <a:spcPct val="140000"/>
              </a:lnSpc>
              <a:buClr>
                <a:schemeClr val="tx1"/>
              </a:buClr>
              <a:buFontTx/>
              <a:buChar char="•"/>
            </a:pPr>
            <a:r>
              <a:rPr lang="en-US" altLang="en-US" sz="3600" dirty="0">
                <a:latin typeface="Times New Roman" panose="02020603050405020304" pitchFamily="18" charset="0"/>
                <a:cs typeface="Times New Roman" panose="02020603050405020304" pitchFamily="18" charset="0"/>
              </a:rPr>
              <a:t>Online forum (video conferencing)</a:t>
            </a:r>
          </a:p>
          <a:p>
            <a:pPr>
              <a:lnSpc>
                <a:spcPct val="140000"/>
              </a:lnSpc>
              <a:buClr>
                <a:schemeClr val="tx1"/>
              </a:buClr>
              <a:buFontTx/>
              <a:buChar char="•"/>
            </a:pPr>
            <a:r>
              <a:rPr lang="en-US" altLang="en-US" sz="3600" dirty="0">
                <a:latin typeface="Times New Roman" panose="02020603050405020304" pitchFamily="18" charset="0"/>
                <a:cs typeface="Times New Roman" panose="02020603050405020304" pitchFamily="18" charset="0"/>
              </a:rPr>
              <a:t>Data transfer (File Transfer Protocol- FTP)</a:t>
            </a:r>
          </a:p>
          <a:p>
            <a:pPr>
              <a:lnSpc>
                <a:spcPct val="140000"/>
              </a:lnSpc>
              <a:buClr>
                <a:schemeClr val="tx1"/>
              </a:buClr>
              <a:buFontTx/>
              <a:buChar char="•"/>
            </a:pPr>
            <a:r>
              <a:rPr lang="en-US" altLang="en-US" sz="3600" dirty="0">
                <a:latin typeface="Times New Roman" panose="02020603050405020304" pitchFamily="18" charset="0"/>
                <a:cs typeface="Times New Roman" panose="02020603050405020304" pitchFamily="18" charset="0"/>
              </a:rPr>
              <a:t>Browsing (web sites)</a:t>
            </a:r>
          </a:p>
        </p:txBody>
      </p:sp>
    </p:spTree>
    <p:extLst>
      <p:ext uri="{BB962C8B-B14F-4D97-AF65-F5344CB8AC3E}">
        <p14:creationId xmlns:p14="http://schemas.microsoft.com/office/powerpoint/2010/main" val="31636315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09600" y="297873"/>
            <a:ext cx="4953000" cy="838200"/>
          </a:xfrm>
        </p:spPr>
        <p:txBody>
          <a:bodyPr>
            <a:noAutofit/>
          </a:bodyPr>
          <a:lstStyle/>
          <a:p>
            <a:r>
              <a:rPr lang="en-US" altLang="en-US" dirty="0">
                <a:solidFill>
                  <a:schemeClr val="tx1">
                    <a:lumMod val="95000"/>
                    <a:lumOff val="5000"/>
                  </a:schemeClr>
                </a:solidFill>
              </a:rPr>
              <a:t>GIS Applications</a:t>
            </a:r>
          </a:p>
        </p:txBody>
      </p:sp>
      <p:sp>
        <p:nvSpPr>
          <p:cNvPr id="114691" name="Rectangle 3"/>
          <p:cNvSpPr>
            <a:spLocks noGrp="1" noChangeArrowheads="1"/>
          </p:cNvSpPr>
          <p:nvPr>
            <p:ph type="body" idx="1"/>
          </p:nvPr>
        </p:nvSpPr>
        <p:spPr>
          <a:xfrm>
            <a:off x="381000" y="1600200"/>
            <a:ext cx="8382000" cy="4800600"/>
          </a:xfrm>
        </p:spPr>
        <p:txBody>
          <a:bodyPr/>
          <a:lstStyle/>
          <a:p>
            <a:pPr>
              <a:lnSpc>
                <a:spcPct val="90000"/>
              </a:lnSpc>
              <a:buFontTx/>
              <a:buChar char="•"/>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Foresters - timber inventory </a:t>
            </a:r>
          </a:p>
          <a:p>
            <a:pPr>
              <a:lnSpc>
                <a:spcPct val="90000"/>
              </a:lnSpc>
              <a:buFontTx/>
              <a:buChar char="•"/>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Fire, police, ambulance - 999 and emergency vehicle routing </a:t>
            </a:r>
          </a:p>
          <a:p>
            <a:pPr>
              <a:lnSpc>
                <a:spcPct val="90000"/>
              </a:lnSpc>
              <a:buFontTx/>
              <a:buChar char="•"/>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Military - logistics and battle plans </a:t>
            </a:r>
          </a:p>
          <a:p>
            <a:pPr>
              <a:lnSpc>
                <a:spcPct val="90000"/>
              </a:lnSpc>
              <a:buFontTx/>
              <a:buChar char="•"/>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Telecommunications - siting cellular transmission towers </a:t>
            </a:r>
          </a:p>
          <a:p>
            <a:pPr>
              <a:lnSpc>
                <a:spcPct val="90000"/>
              </a:lnSpc>
              <a:buFontTx/>
              <a:buChar char="•"/>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Local to national scale government - city planning, zoning, natural resources, etc. </a:t>
            </a:r>
          </a:p>
          <a:p>
            <a:pPr>
              <a:lnSpc>
                <a:spcPct val="90000"/>
              </a:lnSpc>
              <a:buFontTx/>
              <a:buChar char="•"/>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Academia - used by many other disciplines outside of geography </a:t>
            </a:r>
          </a:p>
        </p:txBody>
      </p:sp>
    </p:spTree>
    <p:extLst>
      <p:ext uri="{BB962C8B-B14F-4D97-AF65-F5344CB8AC3E}">
        <p14:creationId xmlns:p14="http://schemas.microsoft.com/office/powerpoint/2010/main" val="3911731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Description </a:t>
            </a:r>
          </a:p>
        </p:txBody>
      </p:sp>
      <p:sp>
        <p:nvSpPr>
          <p:cNvPr id="3" name="Content Placeholder 2"/>
          <p:cNvSpPr>
            <a:spLocks noGrp="1"/>
          </p:cNvSpPr>
          <p:nvPr>
            <p:ph idx="1"/>
          </p:nvPr>
        </p:nvSpPr>
        <p:spPr>
          <a:xfrm>
            <a:off x="457200" y="1600200"/>
            <a:ext cx="8458200" cy="4525963"/>
          </a:xfrm>
        </p:spPr>
        <p:txBody>
          <a:bodyPr/>
          <a:lstStyle/>
          <a:p>
            <a:r>
              <a:rPr lang="en-US" dirty="0"/>
              <a:t>Specific topics taught will include an understanding of  GIS terminology, raster and vector data structures, data sources and accuracy, methods of data acquisition, conversion and input, requirements for metadata, working with spatial data databases (map features and attribute tables)</a:t>
            </a:r>
          </a:p>
          <a:p>
            <a:endParaRPr lang="en-US" dirty="0"/>
          </a:p>
        </p:txBody>
      </p:sp>
    </p:spTree>
    <p:extLst>
      <p:ext uri="{BB962C8B-B14F-4D97-AF65-F5344CB8AC3E}">
        <p14:creationId xmlns:p14="http://schemas.microsoft.com/office/powerpoint/2010/main" val="1505318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457200" y="1524000"/>
            <a:ext cx="7924800" cy="5029200"/>
          </a:xfrm>
        </p:spPr>
        <p:txBody>
          <a:bodyPr/>
          <a:lstStyle/>
          <a:p>
            <a:pPr>
              <a:buFont typeface="Monotype Sorts" pitchFamily="2" charset="2"/>
              <a:buNone/>
            </a:pPr>
            <a:r>
              <a:rPr lang="en-US" altLang="en-US" sz="2800" dirty="0" smtClean="0"/>
              <a:t>1. Define GIS</a:t>
            </a:r>
            <a:endParaRPr lang="en-US" altLang="en-US" sz="2800" dirty="0"/>
          </a:p>
          <a:p>
            <a:pPr>
              <a:buFont typeface="Monotype Sorts" pitchFamily="2" charset="2"/>
              <a:buNone/>
            </a:pPr>
            <a:r>
              <a:rPr lang="en-US" altLang="en-US" sz="2800" dirty="0"/>
              <a:t>2. What is the difference </a:t>
            </a:r>
            <a:r>
              <a:rPr lang="en-US" altLang="en-US" sz="2800" dirty="0" smtClean="0"/>
              <a:t>between automated cartography</a:t>
            </a:r>
            <a:r>
              <a:rPr lang="en-US" altLang="en-US" sz="2800" dirty="0"/>
              <a:t>, CAD, and </a:t>
            </a:r>
            <a:r>
              <a:rPr lang="en-US" altLang="en-US" sz="2800" dirty="0" smtClean="0"/>
              <a:t>GIS</a:t>
            </a:r>
            <a:endParaRPr lang="en-US" altLang="en-US" sz="2800" dirty="0"/>
          </a:p>
          <a:p>
            <a:pPr>
              <a:buFont typeface="Monotype Sorts" pitchFamily="2" charset="2"/>
              <a:buNone/>
            </a:pPr>
            <a:r>
              <a:rPr lang="en-US" altLang="en-US" sz="2800" dirty="0"/>
              <a:t>3. What is the difference between GIS and </a:t>
            </a:r>
            <a:r>
              <a:rPr lang="en-US" altLang="en-US" sz="2800" dirty="0" smtClean="0"/>
              <a:t>LIS</a:t>
            </a:r>
            <a:endParaRPr lang="en-US" altLang="en-US" sz="2800" dirty="0"/>
          </a:p>
          <a:p>
            <a:pPr>
              <a:buFont typeface="Monotype Sorts" pitchFamily="2" charset="2"/>
              <a:buNone/>
            </a:pPr>
            <a:r>
              <a:rPr lang="en-US" altLang="en-US" sz="2800" dirty="0"/>
              <a:t>4. Discuss briefly the main components of GIS</a:t>
            </a:r>
          </a:p>
          <a:p>
            <a:pPr>
              <a:buFont typeface="Monotype Sorts" pitchFamily="2" charset="2"/>
              <a:buNone/>
            </a:pPr>
            <a:r>
              <a:rPr lang="en-US" altLang="en-US" sz="2400" dirty="0"/>
              <a:t>     ( People, Data, Hardware, and Software)</a:t>
            </a:r>
          </a:p>
          <a:p>
            <a:pPr>
              <a:buFont typeface="Monotype Sorts" pitchFamily="2" charset="2"/>
              <a:buNone/>
            </a:pPr>
            <a:r>
              <a:rPr lang="en-US" altLang="en-US" sz="2800" dirty="0"/>
              <a:t>5. Write  one page about the impact of            </a:t>
            </a:r>
            <a:r>
              <a:rPr lang="en-US" altLang="en-US" sz="2800" dirty="0" smtClean="0"/>
              <a:t>internet </a:t>
            </a:r>
            <a:r>
              <a:rPr lang="en-US" altLang="en-US" sz="2800" dirty="0"/>
              <a:t>on GIS</a:t>
            </a:r>
          </a:p>
          <a:p>
            <a:pPr>
              <a:buFont typeface="Monotype Sorts" pitchFamily="2" charset="2"/>
              <a:buNone/>
            </a:pPr>
            <a:r>
              <a:rPr lang="en-US" altLang="en-US" sz="2800" dirty="0"/>
              <a:t>6. List ten GIS web sites that you have visited </a:t>
            </a:r>
          </a:p>
        </p:txBody>
      </p:sp>
      <p:sp>
        <p:nvSpPr>
          <p:cNvPr id="111620" name="Text Box 4"/>
          <p:cNvSpPr txBox="1">
            <a:spLocks noChangeArrowheads="1"/>
          </p:cNvSpPr>
          <p:nvPr/>
        </p:nvSpPr>
        <p:spPr bwMode="auto">
          <a:xfrm>
            <a:off x="-228600" y="487362"/>
            <a:ext cx="3597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Exercise</a:t>
            </a:r>
            <a:r>
              <a:rPr lang="en-US" altLang="en-US" sz="3200" b="1" dirty="0">
                <a:solidFill>
                  <a:srgbClr val="FF505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4954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381000"/>
            <a:ext cx="7772400" cy="762000"/>
          </a:xfrm>
        </p:spPr>
        <p:txBody>
          <a:bodyPr>
            <a:normAutofit/>
          </a:bodyPr>
          <a:lstStyle/>
          <a:p>
            <a:r>
              <a:rPr lang="en-US" altLang="en-US" b="1" dirty="0">
                <a:solidFill>
                  <a:schemeClr val="accent3">
                    <a:lumMod val="75000"/>
                    <a:lumOff val="25000"/>
                  </a:schemeClr>
                </a:solidFill>
              </a:rPr>
              <a:t>What is GIS?</a:t>
            </a:r>
          </a:p>
        </p:txBody>
      </p:sp>
      <p:sp>
        <p:nvSpPr>
          <p:cNvPr id="56323" name="Rectangle 3"/>
          <p:cNvSpPr>
            <a:spLocks noGrp="1" noChangeArrowheads="1"/>
          </p:cNvSpPr>
          <p:nvPr>
            <p:ph type="body" idx="1"/>
          </p:nvPr>
        </p:nvSpPr>
        <p:spPr>
          <a:xfrm>
            <a:off x="381000" y="1676400"/>
            <a:ext cx="8534400" cy="4800600"/>
          </a:xfrm>
        </p:spPr>
        <p:txBody>
          <a:bodyPr>
            <a:normAutofit lnSpcReduction="10000"/>
          </a:bodyPr>
          <a:lstStyle/>
          <a:p>
            <a:pPr>
              <a:lnSpc>
                <a:spcPct val="90000"/>
              </a:lnSpc>
              <a:buClr>
                <a:schemeClr val="tx1"/>
              </a:buClr>
              <a:buFontTx/>
              <a:buChar char="•"/>
            </a:pPr>
            <a:r>
              <a:rPr lang="en-US" altLang="en-US" dirty="0"/>
              <a:t>GIS is any computerized information system that is designed to store, manipulate, retrieve, analyze, and display </a:t>
            </a:r>
            <a:r>
              <a:rPr lang="en-US" altLang="en-US" u="sng" dirty="0"/>
              <a:t>spatially</a:t>
            </a:r>
            <a:r>
              <a:rPr lang="en-US" altLang="en-US" dirty="0"/>
              <a:t> referenced data</a:t>
            </a:r>
            <a:r>
              <a:rPr lang="en-US" altLang="en-US" dirty="0" smtClean="0"/>
              <a:t>.</a:t>
            </a:r>
          </a:p>
          <a:p>
            <a:pPr>
              <a:lnSpc>
                <a:spcPct val="90000"/>
              </a:lnSpc>
              <a:buClr>
                <a:schemeClr val="tx1"/>
              </a:buClr>
              <a:buFontTx/>
              <a:buChar char="•"/>
            </a:pPr>
            <a:endParaRPr lang="en-US" altLang="en-US" dirty="0"/>
          </a:p>
          <a:p>
            <a:pPr>
              <a:lnSpc>
                <a:spcPct val="90000"/>
              </a:lnSpc>
              <a:buClr>
                <a:schemeClr val="tx1"/>
              </a:buClr>
              <a:buFontTx/>
              <a:buChar char="•"/>
            </a:pPr>
            <a:r>
              <a:rPr lang="en-US" altLang="en-US" dirty="0"/>
              <a:t>Land Information System (LIS) is typical to GIS, but related primarily to large scale and parcel-based system such as Automated Mapping and Facilities Management (AM/FM</a:t>
            </a:r>
            <a:r>
              <a:rPr lang="en-US" altLang="en-US" dirty="0" smtClean="0"/>
              <a:t>)</a:t>
            </a:r>
          </a:p>
          <a:p>
            <a:pPr>
              <a:lnSpc>
                <a:spcPct val="90000"/>
              </a:lnSpc>
              <a:buClr>
                <a:schemeClr val="tx1"/>
              </a:buClr>
              <a:buFontTx/>
              <a:buChar char="•"/>
            </a:pPr>
            <a:endParaRPr lang="en-US" altLang="en-US" dirty="0" smtClean="0"/>
          </a:p>
          <a:p>
            <a:pPr>
              <a:lnSpc>
                <a:spcPct val="90000"/>
              </a:lnSpc>
              <a:buClr>
                <a:schemeClr val="tx1"/>
              </a:buClr>
              <a:buFontTx/>
              <a:buChar char="•"/>
            </a:pPr>
            <a:r>
              <a:rPr lang="en-US" dirty="0"/>
              <a:t>GIS is collection, entry, processing and analysis, display, and output of geographic information and metadata for specific purposes .</a:t>
            </a:r>
          </a:p>
          <a:p>
            <a:pPr>
              <a:lnSpc>
                <a:spcPct val="90000"/>
              </a:lnSpc>
              <a:buClr>
                <a:schemeClr val="tx1"/>
              </a:buClr>
              <a:buFontTx/>
              <a:buChar char="•"/>
            </a:pPr>
            <a:endParaRPr lang="en-US" altLang="en-US" dirty="0"/>
          </a:p>
        </p:txBody>
      </p:sp>
    </p:spTree>
    <p:extLst>
      <p:ext uri="{BB962C8B-B14F-4D97-AF65-F5344CB8AC3E}">
        <p14:creationId xmlns:p14="http://schemas.microsoft.com/office/powerpoint/2010/main" val="3941340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419100" y="1600200"/>
            <a:ext cx="8572500" cy="4800600"/>
          </a:xfrm>
        </p:spPr>
        <p:txBody>
          <a:bodyPr>
            <a:normAutofit/>
          </a:bodyPr>
          <a:lstStyle/>
          <a:p>
            <a:pPr>
              <a:buSzTx/>
              <a:buFontTx/>
              <a:buChar char="•"/>
            </a:pPr>
            <a:r>
              <a:rPr lang="en-US" altLang="en-US" sz="2800" dirty="0">
                <a:latin typeface="Tahoma" panose="020B0604030504040204" pitchFamily="34" charset="0"/>
                <a:ea typeface="Tahoma" panose="020B0604030504040204" pitchFamily="34" charset="0"/>
                <a:cs typeface="Tahoma" panose="020B0604030504040204" pitchFamily="34" charset="0"/>
              </a:rPr>
              <a:t>CAC -Computer Assisted Cartography: create maps from graphical objects combined with descriptive attributes (size, color), lacks analytical </a:t>
            </a:r>
            <a:r>
              <a:rPr lang="en-US" altLang="en-US" sz="2800" dirty="0" smtClean="0">
                <a:latin typeface="Tahoma" panose="020B0604030504040204" pitchFamily="34" charset="0"/>
                <a:ea typeface="Tahoma" panose="020B0604030504040204" pitchFamily="34" charset="0"/>
                <a:cs typeface="Tahoma" panose="020B0604030504040204" pitchFamily="34" charset="0"/>
              </a:rPr>
              <a:t>capability</a:t>
            </a:r>
          </a:p>
          <a:p>
            <a:pPr>
              <a:buSzTx/>
              <a:buFontTx/>
              <a:buChar char="•"/>
            </a:pPr>
            <a:endParaRPr lang="en-US" altLang="en-US" sz="2800" dirty="0">
              <a:latin typeface="Tahoma" panose="020B0604030504040204" pitchFamily="34" charset="0"/>
              <a:ea typeface="Tahoma" panose="020B0604030504040204" pitchFamily="34" charset="0"/>
              <a:cs typeface="Tahoma" panose="020B0604030504040204" pitchFamily="34" charset="0"/>
            </a:endParaRPr>
          </a:p>
          <a:p>
            <a:pPr>
              <a:buSzTx/>
              <a:buFontTx/>
              <a:buChar char="•"/>
            </a:pPr>
            <a:r>
              <a:rPr lang="en-US" altLang="en-US" sz="2800" dirty="0">
                <a:latin typeface="Tahoma" panose="020B0604030504040204" pitchFamily="34" charset="0"/>
                <a:ea typeface="Tahoma" panose="020B0604030504040204" pitchFamily="34" charset="0"/>
                <a:cs typeface="Tahoma" panose="020B0604030504040204" pitchFamily="34" charset="0"/>
              </a:rPr>
              <a:t>CAD -Computer Aided Design: create maps from graphical objects (no attributes)-</a:t>
            </a:r>
            <a:r>
              <a:rPr lang="en-US" altLang="en-US" sz="2800" dirty="0" smtClean="0">
                <a:latin typeface="Tahoma" panose="020B0604030504040204" pitchFamily="34" charset="0"/>
                <a:ea typeface="Tahoma" panose="020B0604030504040204" pitchFamily="34" charset="0"/>
                <a:cs typeface="Tahoma" panose="020B0604030504040204" pitchFamily="34" charset="0"/>
              </a:rPr>
              <a:t>Architecture</a:t>
            </a:r>
          </a:p>
          <a:p>
            <a:pPr>
              <a:buSzTx/>
              <a:buFontTx/>
              <a:buChar char="•"/>
            </a:pPr>
            <a:endParaRPr lang="en-US" altLang="en-US" sz="2800" dirty="0">
              <a:latin typeface="Tahoma" panose="020B0604030504040204" pitchFamily="34" charset="0"/>
              <a:ea typeface="Tahoma" panose="020B0604030504040204" pitchFamily="34" charset="0"/>
              <a:cs typeface="Tahoma" panose="020B0604030504040204" pitchFamily="34" charset="0"/>
            </a:endParaRPr>
          </a:p>
          <a:p>
            <a:pPr>
              <a:buSzTx/>
              <a:buFontTx/>
              <a:buChar char="•"/>
            </a:pPr>
            <a:r>
              <a:rPr lang="en-US" altLang="en-US" sz="2800" dirty="0">
                <a:latin typeface="Tahoma" panose="020B0604030504040204" pitchFamily="34" charset="0"/>
                <a:ea typeface="Tahoma" panose="020B0604030504040204" pitchFamily="34" charset="0"/>
                <a:cs typeface="Tahoma" panose="020B0604030504040204" pitchFamily="34" charset="0"/>
              </a:rPr>
              <a:t>Major difference : GIS - Adds the analytical capabilities (</a:t>
            </a:r>
            <a:r>
              <a:rPr lang="en-US" altLang="en-US" sz="2800" u="sng" dirty="0">
                <a:latin typeface="Tahoma" panose="020B0604030504040204" pitchFamily="34" charset="0"/>
                <a:ea typeface="Tahoma" panose="020B0604030504040204" pitchFamily="34" charset="0"/>
                <a:cs typeface="Tahoma" panose="020B0604030504040204" pitchFamily="34" charset="0"/>
              </a:rPr>
              <a:t>graphic+ attribute</a:t>
            </a:r>
            <a:r>
              <a:rPr lang="en-US" altLang="en-US" sz="2800" dirty="0">
                <a:latin typeface="Tahoma" panose="020B0604030504040204" pitchFamily="34" charset="0"/>
                <a:ea typeface="Tahoma" panose="020B0604030504040204" pitchFamily="34" charset="0"/>
                <a:cs typeface="Tahoma" panose="020B0604030504040204" pitchFamily="34" charset="0"/>
              </a:rPr>
              <a:t>) while the other 2 (CAC and CAD) lack (</a:t>
            </a:r>
            <a:r>
              <a:rPr lang="en-US" altLang="en-US" sz="2800" u="sng" dirty="0">
                <a:latin typeface="Tahoma" panose="020B0604030504040204" pitchFamily="34" charset="0"/>
                <a:ea typeface="Tahoma" panose="020B0604030504040204" pitchFamily="34" charset="0"/>
                <a:cs typeface="Tahoma" panose="020B0604030504040204" pitchFamily="34" charset="0"/>
              </a:rPr>
              <a:t>graphic only</a:t>
            </a:r>
            <a:r>
              <a:rPr lang="en-US" altLang="en-US" sz="2800" dirty="0">
                <a:latin typeface="Tahoma" panose="020B0604030504040204" pitchFamily="34" charset="0"/>
                <a:ea typeface="Tahoma" panose="020B0604030504040204" pitchFamily="34" charset="0"/>
                <a:cs typeface="Tahoma" panose="020B0604030504040204" pitchFamily="34" charset="0"/>
              </a:rPr>
              <a:t>) </a:t>
            </a:r>
          </a:p>
        </p:txBody>
      </p:sp>
      <p:sp>
        <p:nvSpPr>
          <p:cNvPr id="5" name="Rectangle 2"/>
          <p:cNvSpPr>
            <a:spLocks noGrp="1" noChangeArrowheads="1"/>
          </p:cNvSpPr>
          <p:nvPr>
            <p:ph type="title"/>
          </p:nvPr>
        </p:nvSpPr>
        <p:spPr>
          <a:xfrm>
            <a:off x="381000" y="381000"/>
            <a:ext cx="7772400" cy="762000"/>
          </a:xfrm>
        </p:spPr>
        <p:txBody>
          <a:bodyPr>
            <a:normAutofit/>
          </a:bodyPr>
          <a:lstStyle/>
          <a:p>
            <a:r>
              <a:rPr lang="en-US" altLang="en-US" b="1" dirty="0">
                <a:solidFill>
                  <a:schemeClr val="accent3">
                    <a:lumMod val="75000"/>
                    <a:lumOff val="25000"/>
                  </a:schemeClr>
                </a:solidFill>
              </a:rPr>
              <a:t>What is GIS?</a:t>
            </a:r>
          </a:p>
        </p:txBody>
      </p:sp>
    </p:spTree>
    <p:extLst>
      <p:ext uri="{BB962C8B-B14F-4D97-AF65-F5344CB8AC3E}">
        <p14:creationId xmlns:p14="http://schemas.microsoft.com/office/powerpoint/2010/main" val="266176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4267200" y="2743200"/>
            <a:ext cx="1178209" cy="92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b="1" dirty="0">
                <a:solidFill>
                  <a:schemeClr val="tx1">
                    <a:lumMod val="95000"/>
                    <a:lumOff val="5000"/>
                  </a:schemeClr>
                </a:solidFill>
              </a:rPr>
              <a:t>GIS</a:t>
            </a:r>
          </a:p>
          <a:p>
            <a:r>
              <a:rPr lang="en-US" altLang="en-US" b="1" dirty="0"/>
              <a:t>Methods</a:t>
            </a:r>
            <a:endParaRPr lang="en-US" altLang="en-US" dirty="0">
              <a:solidFill>
                <a:srgbClr val="AA2FCE"/>
              </a:solidFill>
            </a:endParaRPr>
          </a:p>
          <a:p>
            <a:endParaRPr lang="en-US" altLang="en-US" dirty="0">
              <a:solidFill>
                <a:srgbClr val="CB12EA"/>
              </a:solidFill>
            </a:endParaRPr>
          </a:p>
        </p:txBody>
      </p:sp>
      <p:sp>
        <p:nvSpPr>
          <p:cNvPr id="130051" name="Rectangle 3"/>
          <p:cNvSpPr>
            <a:spLocks noChangeArrowheads="1"/>
          </p:cNvSpPr>
          <p:nvPr/>
        </p:nvSpPr>
        <p:spPr bwMode="auto">
          <a:xfrm>
            <a:off x="4551363" y="4841875"/>
            <a:ext cx="18097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GB" altLang="en-US" sz="3200">
              <a:solidFill>
                <a:srgbClr val="AA2FCE"/>
              </a:solidFill>
            </a:endParaRPr>
          </a:p>
        </p:txBody>
      </p:sp>
      <p:grpSp>
        <p:nvGrpSpPr>
          <p:cNvPr id="130053" name="Group 5"/>
          <p:cNvGrpSpPr>
            <a:grpSpLocks/>
          </p:cNvGrpSpPr>
          <p:nvPr/>
        </p:nvGrpSpPr>
        <p:grpSpPr bwMode="auto">
          <a:xfrm>
            <a:off x="425450" y="1752600"/>
            <a:ext cx="8631059" cy="3883025"/>
            <a:chOff x="192" y="768"/>
            <a:chExt cx="5499" cy="2446"/>
          </a:xfrm>
        </p:grpSpPr>
        <p:sp>
          <p:nvSpPr>
            <p:cNvPr id="130054" name="Rectangle 6"/>
            <p:cNvSpPr>
              <a:spLocks noChangeArrowheads="1"/>
            </p:cNvSpPr>
            <p:nvPr/>
          </p:nvSpPr>
          <p:spPr bwMode="auto">
            <a:xfrm>
              <a:off x="1851" y="1333"/>
              <a:ext cx="2008" cy="100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55" name="Rectangle 7"/>
            <p:cNvSpPr>
              <a:spLocks noChangeArrowheads="1"/>
            </p:cNvSpPr>
            <p:nvPr/>
          </p:nvSpPr>
          <p:spPr bwMode="auto">
            <a:xfrm>
              <a:off x="3984" y="768"/>
              <a:ext cx="1408" cy="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3200" b="1" dirty="0">
                  <a:solidFill>
                    <a:schemeClr val="tx1">
                      <a:lumMod val="95000"/>
                      <a:lumOff val="5000"/>
                    </a:schemeClr>
                  </a:solidFill>
                </a:rPr>
                <a:t>Hardware</a:t>
              </a:r>
              <a:endParaRPr lang="en-US" altLang="en-US" sz="3200" dirty="0">
                <a:solidFill>
                  <a:schemeClr val="tx1">
                    <a:lumMod val="95000"/>
                    <a:lumOff val="5000"/>
                  </a:schemeClr>
                </a:solidFill>
              </a:endParaRPr>
            </a:p>
            <a:p>
              <a:endParaRPr lang="en-US" altLang="en-US" sz="3200" dirty="0">
                <a:solidFill>
                  <a:srgbClr val="7919E3"/>
                </a:solidFill>
              </a:endParaRPr>
            </a:p>
          </p:txBody>
        </p:sp>
        <p:sp>
          <p:nvSpPr>
            <p:cNvPr id="130056" name="Rectangle 8"/>
            <p:cNvSpPr>
              <a:spLocks noChangeArrowheads="1"/>
            </p:cNvSpPr>
            <p:nvPr/>
          </p:nvSpPr>
          <p:spPr bwMode="auto">
            <a:xfrm>
              <a:off x="404" y="2219"/>
              <a:ext cx="1309"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3200" b="1" dirty="0">
                  <a:solidFill>
                    <a:schemeClr val="tx1">
                      <a:lumMod val="95000"/>
                      <a:lumOff val="5000"/>
                    </a:schemeClr>
                  </a:solidFill>
                </a:rPr>
                <a:t>Software</a:t>
              </a:r>
              <a:endParaRPr lang="en-US" altLang="en-US" sz="3200" dirty="0">
                <a:solidFill>
                  <a:schemeClr val="tx1">
                    <a:lumMod val="95000"/>
                    <a:lumOff val="5000"/>
                  </a:schemeClr>
                </a:solidFill>
              </a:endParaRPr>
            </a:p>
          </p:txBody>
        </p:sp>
        <p:sp>
          <p:nvSpPr>
            <p:cNvPr id="130057" name="Rectangle 9"/>
            <p:cNvSpPr>
              <a:spLocks noChangeArrowheads="1"/>
            </p:cNvSpPr>
            <p:nvPr/>
          </p:nvSpPr>
          <p:spPr bwMode="auto">
            <a:xfrm>
              <a:off x="3984" y="2352"/>
              <a:ext cx="1707"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3200" b="1" dirty="0">
                  <a:solidFill>
                    <a:schemeClr val="tx1">
                      <a:lumMod val="95000"/>
                      <a:lumOff val="5000"/>
                    </a:schemeClr>
                  </a:solidFill>
                </a:rPr>
                <a:t>Information</a:t>
              </a:r>
              <a:endParaRPr lang="en-US" altLang="en-US" sz="3200" dirty="0">
                <a:solidFill>
                  <a:schemeClr val="tx1">
                    <a:lumMod val="95000"/>
                    <a:lumOff val="5000"/>
                  </a:schemeClr>
                </a:solidFill>
              </a:endParaRPr>
            </a:p>
          </p:txBody>
        </p:sp>
        <p:sp>
          <p:nvSpPr>
            <p:cNvPr id="130058" name="Rectangle 10"/>
            <p:cNvSpPr>
              <a:spLocks noChangeArrowheads="1"/>
            </p:cNvSpPr>
            <p:nvPr/>
          </p:nvSpPr>
          <p:spPr bwMode="auto">
            <a:xfrm>
              <a:off x="816" y="816"/>
              <a:ext cx="1003"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3200" b="1" dirty="0">
                  <a:solidFill>
                    <a:schemeClr val="tx1">
                      <a:lumMod val="95000"/>
                      <a:lumOff val="5000"/>
                    </a:schemeClr>
                  </a:solidFill>
                </a:rPr>
                <a:t>People</a:t>
              </a:r>
              <a:endParaRPr lang="en-US" altLang="en-US" sz="3200" dirty="0">
                <a:solidFill>
                  <a:schemeClr val="tx1">
                    <a:lumMod val="95000"/>
                    <a:lumOff val="5000"/>
                  </a:schemeClr>
                </a:solidFill>
              </a:endParaRPr>
            </a:p>
          </p:txBody>
        </p:sp>
        <p:grpSp>
          <p:nvGrpSpPr>
            <p:cNvPr id="130059" name="Group 11"/>
            <p:cNvGrpSpPr>
              <a:grpSpLocks/>
            </p:cNvGrpSpPr>
            <p:nvPr/>
          </p:nvGrpSpPr>
          <p:grpSpPr bwMode="auto">
            <a:xfrm>
              <a:off x="4128" y="1248"/>
              <a:ext cx="864" cy="528"/>
              <a:chOff x="1060" y="2566"/>
              <a:chExt cx="1524" cy="1066"/>
            </a:xfrm>
          </p:grpSpPr>
          <p:grpSp>
            <p:nvGrpSpPr>
              <p:cNvPr id="130060" name="Group 12"/>
              <p:cNvGrpSpPr>
                <a:grpSpLocks/>
              </p:cNvGrpSpPr>
              <p:nvPr/>
            </p:nvGrpSpPr>
            <p:grpSpPr bwMode="auto">
              <a:xfrm>
                <a:off x="1060" y="2566"/>
                <a:ext cx="1177" cy="965"/>
                <a:chOff x="1060" y="2566"/>
                <a:chExt cx="1177" cy="965"/>
              </a:xfrm>
            </p:grpSpPr>
            <p:grpSp>
              <p:nvGrpSpPr>
                <p:cNvPr id="130061" name="Group 13"/>
                <p:cNvGrpSpPr>
                  <a:grpSpLocks/>
                </p:cNvGrpSpPr>
                <p:nvPr/>
              </p:nvGrpSpPr>
              <p:grpSpPr bwMode="auto">
                <a:xfrm>
                  <a:off x="1060" y="2566"/>
                  <a:ext cx="1177" cy="965"/>
                  <a:chOff x="1060" y="2566"/>
                  <a:chExt cx="1177" cy="965"/>
                </a:xfrm>
              </p:grpSpPr>
              <p:grpSp>
                <p:nvGrpSpPr>
                  <p:cNvPr id="130062" name="Group 14"/>
                  <p:cNvGrpSpPr>
                    <a:grpSpLocks/>
                  </p:cNvGrpSpPr>
                  <p:nvPr/>
                </p:nvGrpSpPr>
                <p:grpSpPr bwMode="auto">
                  <a:xfrm>
                    <a:off x="1060" y="3111"/>
                    <a:ext cx="1177" cy="420"/>
                    <a:chOff x="1060" y="3111"/>
                    <a:chExt cx="1177" cy="420"/>
                  </a:xfrm>
                </p:grpSpPr>
                <p:sp>
                  <p:nvSpPr>
                    <p:cNvPr id="130063" name="Freeform 15"/>
                    <p:cNvSpPr>
                      <a:spLocks/>
                    </p:cNvSpPr>
                    <p:nvPr/>
                  </p:nvSpPr>
                  <p:spPr bwMode="auto">
                    <a:xfrm>
                      <a:off x="1562" y="3111"/>
                      <a:ext cx="675" cy="420"/>
                    </a:xfrm>
                    <a:custGeom>
                      <a:avLst/>
                      <a:gdLst>
                        <a:gd name="T0" fmla="*/ 0 w 1351"/>
                        <a:gd name="T1" fmla="*/ 256 h 841"/>
                        <a:gd name="T2" fmla="*/ 0 w 1351"/>
                        <a:gd name="T3" fmla="*/ 841 h 841"/>
                        <a:gd name="T4" fmla="*/ 1351 w 1351"/>
                        <a:gd name="T5" fmla="*/ 410 h 841"/>
                        <a:gd name="T6" fmla="*/ 1351 w 1351"/>
                        <a:gd name="T7" fmla="*/ 0 h 841"/>
                        <a:gd name="T8" fmla="*/ 0 w 1351"/>
                        <a:gd name="T9" fmla="*/ 256 h 841"/>
                      </a:gdLst>
                      <a:ahLst/>
                      <a:cxnLst>
                        <a:cxn ang="0">
                          <a:pos x="T0" y="T1"/>
                        </a:cxn>
                        <a:cxn ang="0">
                          <a:pos x="T2" y="T3"/>
                        </a:cxn>
                        <a:cxn ang="0">
                          <a:pos x="T4" y="T5"/>
                        </a:cxn>
                        <a:cxn ang="0">
                          <a:pos x="T6" y="T7"/>
                        </a:cxn>
                        <a:cxn ang="0">
                          <a:pos x="T8" y="T9"/>
                        </a:cxn>
                      </a:cxnLst>
                      <a:rect l="0" t="0" r="r" b="b"/>
                      <a:pathLst>
                        <a:path w="1351" h="841">
                          <a:moveTo>
                            <a:pt x="0" y="256"/>
                          </a:moveTo>
                          <a:lnTo>
                            <a:pt x="0" y="841"/>
                          </a:lnTo>
                          <a:lnTo>
                            <a:pt x="1351" y="410"/>
                          </a:lnTo>
                          <a:lnTo>
                            <a:pt x="1351" y="0"/>
                          </a:lnTo>
                          <a:lnTo>
                            <a:pt x="0" y="256"/>
                          </a:lnTo>
                          <a:close/>
                        </a:path>
                      </a:pathLst>
                    </a:custGeom>
                    <a:solidFill>
                      <a:srgbClr val="A0A0A0"/>
                    </a:solidFill>
                    <a:ln w="7938">
                      <a:solidFill>
                        <a:srgbClr val="000000"/>
                      </a:solidFill>
                      <a:prstDash val="solid"/>
                      <a:round/>
                      <a:headEnd/>
                      <a:tailEnd/>
                    </a:ln>
                  </p:spPr>
                  <p:txBody>
                    <a:bodyPr/>
                    <a:lstStyle/>
                    <a:p>
                      <a:endParaRPr lang="en-US"/>
                    </a:p>
                  </p:txBody>
                </p:sp>
                <p:sp>
                  <p:nvSpPr>
                    <p:cNvPr id="130064" name="Freeform 16"/>
                    <p:cNvSpPr>
                      <a:spLocks/>
                    </p:cNvSpPr>
                    <p:nvPr/>
                  </p:nvSpPr>
                  <p:spPr bwMode="auto">
                    <a:xfrm>
                      <a:off x="1060" y="3210"/>
                      <a:ext cx="502" cy="321"/>
                    </a:xfrm>
                    <a:custGeom>
                      <a:avLst/>
                      <a:gdLst>
                        <a:gd name="T0" fmla="*/ 1003 w 1003"/>
                        <a:gd name="T1" fmla="*/ 56 h 641"/>
                        <a:gd name="T2" fmla="*/ 1003 w 1003"/>
                        <a:gd name="T3" fmla="*/ 641 h 641"/>
                        <a:gd name="T4" fmla="*/ 0 w 1003"/>
                        <a:gd name="T5" fmla="*/ 496 h 641"/>
                        <a:gd name="T6" fmla="*/ 0 w 1003"/>
                        <a:gd name="T7" fmla="*/ 0 h 641"/>
                        <a:gd name="T8" fmla="*/ 1003 w 1003"/>
                        <a:gd name="T9" fmla="*/ 56 h 641"/>
                      </a:gdLst>
                      <a:ahLst/>
                      <a:cxnLst>
                        <a:cxn ang="0">
                          <a:pos x="T0" y="T1"/>
                        </a:cxn>
                        <a:cxn ang="0">
                          <a:pos x="T2" y="T3"/>
                        </a:cxn>
                        <a:cxn ang="0">
                          <a:pos x="T4" y="T5"/>
                        </a:cxn>
                        <a:cxn ang="0">
                          <a:pos x="T6" y="T7"/>
                        </a:cxn>
                        <a:cxn ang="0">
                          <a:pos x="T8" y="T9"/>
                        </a:cxn>
                      </a:cxnLst>
                      <a:rect l="0" t="0" r="r" b="b"/>
                      <a:pathLst>
                        <a:path w="1003" h="641">
                          <a:moveTo>
                            <a:pt x="1003" y="56"/>
                          </a:moveTo>
                          <a:lnTo>
                            <a:pt x="1003" y="641"/>
                          </a:lnTo>
                          <a:lnTo>
                            <a:pt x="0" y="496"/>
                          </a:lnTo>
                          <a:lnTo>
                            <a:pt x="0" y="0"/>
                          </a:lnTo>
                          <a:lnTo>
                            <a:pt x="1003" y="56"/>
                          </a:lnTo>
                          <a:close/>
                        </a:path>
                      </a:pathLst>
                    </a:custGeom>
                    <a:solidFill>
                      <a:srgbClr val="808080"/>
                    </a:solidFill>
                    <a:ln w="7938">
                      <a:solidFill>
                        <a:srgbClr val="000000"/>
                      </a:solidFill>
                      <a:prstDash val="solid"/>
                      <a:round/>
                      <a:headEnd/>
                      <a:tailEnd/>
                    </a:ln>
                  </p:spPr>
                  <p:txBody>
                    <a:bodyPr/>
                    <a:lstStyle/>
                    <a:p>
                      <a:endParaRPr lang="en-US"/>
                    </a:p>
                  </p:txBody>
                </p:sp>
                <p:sp>
                  <p:nvSpPr>
                    <p:cNvPr id="130065" name="Freeform 17"/>
                    <p:cNvSpPr>
                      <a:spLocks/>
                    </p:cNvSpPr>
                    <p:nvPr/>
                  </p:nvSpPr>
                  <p:spPr bwMode="auto">
                    <a:xfrm>
                      <a:off x="1060" y="3111"/>
                      <a:ext cx="1177" cy="128"/>
                    </a:xfrm>
                    <a:custGeom>
                      <a:avLst/>
                      <a:gdLst>
                        <a:gd name="T0" fmla="*/ 0 w 2354"/>
                        <a:gd name="T1" fmla="*/ 200 h 256"/>
                        <a:gd name="T2" fmla="*/ 1014 w 2354"/>
                        <a:gd name="T3" fmla="*/ 256 h 256"/>
                        <a:gd name="T4" fmla="*/ 2354 w 2354"/>
                        <a:gd name="T5" fmla="*/ 0 h 256"/>
                        <a:gd name="T6" fmla="*/ 1367 w 2354"/>
                        <a:gd name="T7" fmla="*/ 0 h 256"/>
                        <a:gd name="T8" fmla="*/ 0 w 2354"/>
                        <a:gd name="T9" fmla="*/ 200 h 256"/>
                      </a:gdLst>
                      <a:ahLst/>
                      <a:cxnLst>
                        <a:cxn ang="0">
                          <a:pos x="T0" y="T1"/>
                        </a:cxn>
                        <a:cxn ang="0">
                          <a:pos x="T2" y="T3"/>
                        </a:cxn>
                        <a:cxn ang="0">
                          <a:pos x="T4" y="T5"/>
                        </a:cxn>
                        <a:cxn ang="0">
                          <a:pos x="T6" y="T7"/>
                        </a:cxn>
                        <a:cxn ang="0">
                          <a:pos x="T8" y="T9"/>
                        </a:cxn>
                      </a:cxnLst>
                      <a:rect l="0" t="0" r="r" b="b"/>
                      <a:pathLst>
                        <a:path w="2354" h="256">
                          <a:moveTo>
                            <a:pt x="0" y="200"/>
                          </a:moveTo>
                          <a:lnTo>
                            <a:pt x="1014" y="256"/>
                          </a:lnTo>
                          <a:lnTo>
                            <a:pt x="2354" y="0"/>
                          </a:lnTo>
                          <a:lnTo>
                            <a:pt x="1367" y="0"/>
                          </a:lnTo>
                          <a:lnTo>
                            <a:pt x="0" y="200"/>
                          </a:lnTo>
                          <a:close/>
                        </a:path>
                      </a:pathLst>
                    </a:custGeom>
                    <a:solidFill>
                      <a:srgbClr val="C0C0C0"/>
                    </a:solidFill>
                    <a:ln w="7938">
                      <a:solidFill>
                        <a:srgbClr val="000000"/>
                      </a:solidFill>
                      <a:prstDash val="solid"/>
                      <a:round/>
                      <a:headEnd/>
                      <a:tailEnd/>
                    </a:ln>
                  </p:spPr>
                  <p:txBody>
                    <a:bodyPr/>
                    <a:lstStyle/>
                    <a:p>
                      <a:endParaRPr lang="en-US"/>
                    </a:p>
                  </p:txBody>
                </p:sp>
              </p:grpSp>
              <p:sp>
                <p:nvSpPr>
                  <p:cNvPr id="130066" name="Freeform 18"/>
                  <p:cNvSpPr>
                    <a:spLocks/>
                  </p:cNvSpPr>
                  <p:nvPr/>
                </p:nvSpPr>
                <p:spPr bwMode="auto">
                  <a:xfrm>
                    <a:off x="1443" y="3076"/>
                    <a:ext cx="427" cy="120"/>
                  </a:xfrm>
                  <a:custGeom>
                    <a:avLst/>
                    <a:gdLst>
                      <a:gd name="T0" fmla="*/ 0 w 854"/>
                      <a:gd name="T1" fmla="*/ 136 h 239"/>
                      <a:gd name="T2" fmla="*/ 0 w 854"/>
                      <a:gd name="T3" fmla="*/ 213 h 239"/>
                      <a:gd name="T4" fmla="*/ 399 w 854"/>
                      <a:gd name="T5" fmla="*/ 239 h 239"/>
                      <a:gd name="T6" fmla="*/ 854 w 854"/>
                      <a:gd name="T7" fmla="*/ 154 h 239"/>
                      <a:gd name="T8" fmla="*/ 854 w 854"/>
                      <a:gd name="T9" fmla="*/ 0 h 239"/>
                      <a:gd name="T10" fmla="*/ 0 w 854"/>
                      <a:gd name="T11" fmla="*/ 136 h 239"/>
                    </a:gdLst>
                    <a:ahLst/>
                    <a:cxnLst>
                      <a:cxn ang="0">
                        <a:pos x="T0" y="T1"/>
                      </a:cxn>
                      <a:cxn ang="0">
                        <a:pos x="T2" y="T3"/>
                      </a:cxn>
                      <a:cxn ang="0">
                        <a:pos x="T4" y="T5"/>
                      </a:cxn>
                      <a:cxn ang="0">
                        <a:pos x="T6" y="T7"/>
                      </a:cxn>
                      <a:cxn ang="0">
                        <a:pos x="T8" y="T9"/>
                      </a:cxn>
                      <a:cxn ang="0">
                        <a:pos x="T10" y="T11"/>
                      </a:cxn>
                    </a:cxnLst>
                    <a:rect l="0" t="0" r="r" b="b"/>
                    <a:pathLst>
                      <a:path w="854" h="239">
                        <a:moveTo>
                          <a:pt x="0" y="136"/>
                        </a:moveTo>
                        <a:lnTo>
                          <a:pt x="0" y="213"/>
                        </a:lnTo>
                        <a:lnTo>
                          <a:pt x="399" y="239"/>
                        </a:lnTo>
                        <a:lnTo>
                          <a:pt x="854" y="154"/>
                        </a:lnTo>
                        <a:lnTo>
                          <a:pt x="854" y="0"/>
                        </a:lnTo>
                        <a:lnTo>
                          <a:pt x="0" y="136"/>
                        </a:lnTo>
                        <a:close/>
                      </a:path>
                    </a:pathLst>
                  </a:custGeom>
                  <a:solidFill>
                    <a:srgbClr val="606060"/>
                  </a:solidFill>
                  <a:ln w="7938">
                    <a:solidFill>
                      <a:srgbClr val="000000"/>
                    </a:solidFill>
                    <a:prstDash val="solid"/>
                    <a:round/>
                    <a:headEnd/>
                    <a:tailEnd/>
                  </a:ln>
                </p:spPr>
                <p:txBody>
                  <a:bodyPr/>
                  <a:lstStyle/>
                  <a:p>
                    <a:endParaRPr lang="en-US"/>
                  </a:p>
                </p:txBody>
              </p:sp>
              <p:grpSp>
                <p:nvGrpSpPr>
                  <p:cNvPr id="130067" name="Group 19"/>
                  <p:cNvGrpSpPr>
                    <a:grpSpLocks/>
                  </p:cNvGrpSpPr>
                  <p:nvPr/>
                </p:nvGrpSpPr>
                <p:grpSpPr bwMode="auto">
                  <a:xfrm>
                    <a:off x="1150" y="2566"/>
                    <a:ext cx="953" cy="602"/>
                    <a:chOff x="1150" y="2566"/>
                    <a:chExt cx="953" cy="602"/>
                  </a:xfrm>
                </p:grpSpPr>
                <p:sp>
                  <p:nvSpPr>
                    <p:cNvPr id="130068" name="Freeform 20"/>
                    <p:cNvSpPr>
                      <a:spLocks/>
                    </p:cNvSpPr>
                    <p:nvPr/>
                  </p:nvSpPr>
                  <p:spPr bwMode="auto">
                    <a:xfrm>
                      <a:off x="1557" y="2566"/>
                      <a:ext cx="546" cy="587"/>
                    </a:xfrm>
                    <a:custGeom>
                      <a:avLst/>
                      <a:gdLst>
                        <a:gd name="T0" fmla="*/ 154 w 1091"/>
                        <a:gd name="T1" fmla="*/ 1174 h 1174"/>
                        <a:gd name="T2" fmla="*/ 0 w 1091"/>
                        <a:gd name="T3" fmla="*/ 37 h 1174"/>
                        <a:gd name="T4" fmla="*/ 940 w 1091"/>
                        <a:gd name="T5" fmla="*/ 0 h 1174"/>
                        <a:gd name="T6" fmla="*/ 1091 w 1091"/>
                        <a:gd name="T7" fmla="*/ 1012 h 1174"/>
                        <a:gd name="T8" fmla="*/ 154 w 1091"/>
                        <a:gd name="T9" fmla="*/ 1174 h 1174"/>
                      </a:gdLst>
                      <a:ahLst/>
                      <a:cxnLst>
                        <a:cxn ang="0">
                          <a:pos x="T0" y="T1"/>
                        </a:cxn>
                        <a:cxn ang="0">
                          <a:pos x="T2" y="T3"/>
                        </a:cxn>
                        <a:cxn ang="0">
                          <a:pos x="T4" y="T5"/>
                        </a:cxn>
                        <a:cxn ang="0">
                          <a:pos x="T6" y="T7"/>
                        </a:cxn>
                        <a:cxn ang="0">
                          <a:pos x="T8" y="T9"/>
                        </a:cxn>
                      </a:cxnLst>
                      <a:rect l="0" t="0" r="r" b="b"/>
                      <a:pathLst>
                        <a:path w="1091" h="1174">
                          <a:moveTo>
                            <a:pt x="154" y="1174"/>
                          </a:moveTo>
                          <a:lnTo>
                            <a:pt x="0" y="37"/>
                          </a:lnTo>
                          <a:lnTo>
                            <a:pt x="940" y="0"/>
                          </a:lnTo>
                          <a:lnTo>
                            <a:pt x="1091" y="1012"/>
                          </a:lnTo>
                          <a:lnTo>
                            <a:pt x="154" y="1174"/>
                          </a:lnTo>
                          <a:close/>
                        </a:path>
                      </a:pathLst>
                    </a:custGeom>
                    <a:solidFill>
                      <a:srgbClr val="A0A0A0"/>
                    </a:solidFill>
                    <a:ln w="7938">
                      <a:solidFill>
                        <a:srgbClr val="000000"/>
                      </a:solidFill>
                      <a:prstDash val="solid"/>
                      <a:round/>
                      <a:headEnd/>
                      <a:tailEnd/>
                    </a:ln>
                  </p:spPr>
                  <p:txBody>
                    <a:bodyPr/>
                    <a:lstStyle/>
                    <a:p>
                      <a:endParaRPr lang="en-US"/>
                    </a:p>
                  </p:txBody>
                </p:sp>
                <p:sp>
                  <p:nvSpPr>
                    <p:cNvPr id="130069" name="Freeform 21"/>
                    <p:cNvSpPr>
                      <a:spLocks/>
                    </p:cNvSpPr>
                    <p:nvPr/>
                  </p:nvSpPr>
                  <p:spPr bwMode="auto">
                    <a:xfrm>
                      <a:off x="1150" y="2584"/>
                      <a:ext cx="484" cy="584"/>
                    </a:xfrm>
                    <a:custGeom>
                      <a:avLst/>
                      <a:gdLst>
                        <a:gd name="T0" fmla="*/ 813 w 967"/>
                        <a:gd name="T1" fmla="*/ 0 h 1168"/>
                        <a:gd name="T2" fmla="*/ 0 w 967"/>
                        <a:gd name="T3" fmla="*/ 259 h 1168"/>
                        <a:gd name="T4" fmla="*/ 116 w 967"/>
                        <a:gd name="T5" fmla="*/ 1168 h 1168"/>
                        <a:gd name="T6" fmla="*/ 967 w 967"/>
                        <a:gd name="T7" fmla="*/ 1139 h 1168"/>
                        <a:gd name="T8" fmla="*/ 813 w 967"/>
                        <a:gd name="T9" fmla="*/ 0 h 1168"/>
                      </a:gdLst>
                      <a:ahLst/>
                      <a:cxnLst>
                        <a:cxn ang="0">
                          <a:pos x="T0" y="T1"/>
                        </a:cxn>
                        <a:cxn ang="0">
                          <a:pos x="T2" y="T3"/>
                        </a:cxn>
                        <a:cxn ang="0">
                          <a:pos x="T4" y="T5"/>
                        </a:cxn>
                        <a:cxn ang="0">
                          <a:pos x="T6" y="T7"/>
                        </a:cxn>
                        <a:cxn ang="0">
                          <a:pos x="T8" y="T9"/>
                        </a:cxn>
                      </a:cxnLst>
                      <a:rect l="0" t="0" r="r" b="b"/>
                      <a:pathLst>
                        <a:path w="967" h="1168">
                          <a:moveTo>
                            <a:pt x="813" y="0"/>
                          </a:moveTo>
                          <a:lnTo>
                            <a:pt x="0" y="259"/>
                          </a:lnTo>
                          <a:lnTo>
                            <a:pt x="116" y="1168"/>
                          </a:lnTo>
                          <a:lnTo>
                            <a:pt x="967" y="1139"/>
                          </a:lnTo>
                          <a:lnTo>
                            <a:pt x="813" y="0"/>
                          </a:lnTo>
                          <a:close/>
                        </a:path>
                      </a:pathLst>
                    </a:custGeom>
                    <a:solidFill>
                      <a:srgbClr val="808080"/>
                    </a:solidFill>
                    <a:ln w="7938">
                      <a:solidFill>
                        <a:srgbClr val="000000"/>
                      </a:solidFill>
                      <a:prstDash val="solid"/>
                      <a:round/>
                      <a:headEnd/>
                      <a:tailEnd/>
                    </a:ln>
                  </p:spPr>
                  <p:txBody>
                    <a:bodyPr/>
                    <a:lstStyle/>
                    <a:p>
                      <a:endParaRPr lang="en-US"/>
                    </a:p>
                  </p:txBody>
                </p:sp>
                <p:sp>
                  <p:nvSpPr>
                    <p:cNvPr id="130070" name="Freeform 22"/>
                    <p:cNvSpPr>
                      <a:spLocks/>
                    </p:cNvSpPr>
                    <p:nvPr/>
                  </p:nvSpPr>
                  <p:spPr bwMode="auto">
                    <a:xfrm>
                      <a:off x="1648" y="2624"/>
                      <a:ext cx="392" cy="442"/>
                    </a:xfrm>
                    <a:custGeom>
                      <a:avLst/>
                      <a:gdLst>
                        <a:gd name="T0" fmla="*/ 0 w 784"/>
                        <a:gd name="T1" fmla="*/ 40 h 885"/>
                        <a:gd name="T2" fmla="*/ 111 w 784"/>
                        <a:gd name="T3" fmla="*/ 885 h 885"/>
                        <a:gd name="T4" fmla="*/ 784 w 784"/>
                        <a:gd name="T5" fmla="*/ 784 h 885"/>
                        <a:gd name="T6" fmla="*/ 668 w 784"/>
                        <a:gd name="T7" fmla="*/ 0 h 885"/>
                        <a:gd name="T8" fmla="*/ 0 w 784"/>
                        <a:gd name="T9" fmla="*/ 40 h 885"/>
                      </a:gdLst>
                      <a:ahLst/>
                      <a:cxnLst>
                        <a:cxn ang="0">
                          <a:pos x="T0" y="T1"/>
                        </a:cxn>
                        <a:cxn ang="0">
                          <a:pos x="T2" y="T3"/>
                        </a:cxn>
                        <a:cxn ang="0">
                          <a:pos x="T4" y="T5"/>
                        </a:cxn>
                        <a:cxn ang="0">
                          <a:pos x="T6" y="T7"/>
                        </a:cxn>
                        <a:cxn ang="0">
                          <a:pos x="T8" y="T9"/>
                        </a:cxn>
                      </a:cxnLst>
                      <a:rect l="0" t="0" r="r" b="b"/>
                      <a:pathLst>
                        <a:path w="784" h="885">
                          <a:moveTo>
                            <a:pt x="0" y="40"/>
                          </a:moveTo>
                          <a:lnTo>
                            <a:pt x="111" y="885"/>
                          </a:lnTo>
                          <a:lnTo>
                            <a:pt x="784" y="784"/>
                          </a:lnTo>
                          <a:lnTo>
                            <a:pt x="668" y="0"/>
                          </a:lnTo>
                          <a:lnTo>
                            <a:pt x="0" y="40"/>
                          </a:lnTo>
                          <a:close/>
                        </a:path>
                      </a:pathLst>
                    </a:custGeom>
                    <a:solidFill>
                      <a:srgbClr val="00C0C0"/>
                    </a:solidFill>
                    <a:ln w="7938">
                      <a:solidFill>
                        <a:srgbClr val="000000"/>
                      </a:solidFill>
                      <a:prstDash val="solid"/>
                      <a:round/>
                      <a:headEnd/>
                      <a:tailEnd/>
                    </a:ln>
                  </p:spPr>
                  <p:txBody>
                    <a:bodyPr/>
                    <a:lstStyle/>
                    <a:p>
                      <a:endParaRPr lang="en-US"/>
                    </a:p>
                  </p:txBody>
                </p:sp>
              </p:grpSp>
            </p:grpSp>
            <p:grpSp>
              <p:nvGrpSpPr>
                <p:cNvPr id="130071" name="Group 23"/>
                <p:cNvGrpSpPr>
                  <a:grpSpLocks/>
                </p:cNvGrpSpPr>
                <p:nvPr/>
              </p:nvGrpSpPr>
              <p:grpSpPr bwMode="auto">
                <a:xfrm>
                  <a:off x="1805" y="3155"/>
                  <a:ext cx="388" cy="274"/>
                  <a:chOff x="1805" y="3155"/>
                  <a:chExt cx="388" cy="274"/>
                </a:xfrm>
              </p:grpSpPr>
              <p:sp>
                <p:nvSpPr>
                  <p:cNvPr id="130072" name="Freeform 24"/>
                  <p:cNvSpPr>
                    <a:spLocks/>
                  </p:cNvSpPr>
                  <p:nvPr/>
                </p:nvSpPr>
                <p:spPr bwMode="auto">
                  <a:xfrm>
                    <a:off x="1805" y="3155"/>
                    <a:ext cx="384" cy="274"/>
                  </a:xfrm>
                  <a:custGeom>
                    <a:avLst/>
                    <a:gdLst>
                      <a:gd name="T0" fmla="*/ 768 w 768"/>
                      <a:gd name="T1" fmla="*/ 0 h 549"/>
                      <a:gd name="T2" fmla="*/ 0 w 768"/>
                      <a:gd name="T3" fmla="*/ 164 h 549"/>
                      <a:gd name="T4" fmla="*/ 0 w 768"/>
                      <a:gd name="T5" fmla="*/ 549 h 549"/>
                      <a:gd name="T6" fmla="*/ 768 w 768"/>
                      <a:gd name="T7" fmla="*/ 309 h 549"/>
                      <a:gd name="T8" fmla="*/ 768 w 768"/>
                      <a:gd name="T9" fmla="*/ 0 h 549"/>
                    </a:gdLst>
                    <a:ahLst/>
                    <a:cxnLst>
                      <a:cxn ang="0">
                        <a:pos x="T0" y="T1"/>
                      </a:cxn>
                      <a:cxn ang="0">
                        <a:pos x="T2" y="T3"/>
                      </a:cxn>
                      <a:cxn ang="0">
                        <a:pos x="T4" y="T5"/>
                      </a:cxn>
                      <a:cxn ang="0">
                        <a:pos x="T6" y="T7"/>
                      </a:cxn>
                      <a:cxn ang="0">
                        <a:pos x="T8" y="T9"/>
                      </a:cxn>
                    </a:cxnLst>
                    <a:rect l="0" t="0" r="r" b="b"/>
                    <a:pathLst>
                      <a:path w="768" h="549">
                        <a:moveTo>
                          <a:pt x="768" y="0"/>
                        </a:moveTo>
                        <a:lnTo>
                          <a:pt x="0" y="164"/>
                        </a:lnTo>
                        <a:lnTo>
                          <a:pt x="0" y="549"/>
                        </a:lnTo>
                        <a:lnTo>
                          <a:pt x="768" y="309"/>
                        </a:lnTo>
                        <a:lnTo>
                          <a:pt x="768" y="0"/>
                        </a:lnTo>
                        <a:close/>
                      </a:path>
                    </a:pathLst>
                  </a:custGeom>
                  <a:solidFill>
                    <a:srgbClr val="404040"/>
                  </a:solidFill>
                  <a:ln w="7938">
                    <a:solidFill>
                      <a:srgbClr val="000000"/>
                    </a:solidFill>
                    <a:prstDash val="solid"/>
                    <a:round/>
                    <a:headEnd/>
                    <a:tailEnd/>
                  </a:ln>
                </p:spPr>
                <p:txBody>
                  <a:bodyPr/>
                  <a:lstStyle/>
                  <a:p>
                    <a:endParaRPr lang="en-US"/>
                  </a:p>
                </p:txBody>
              </p:sp>
              <p:sp>
                <p:nvSpPr>
                  <p:cNvPr id="130073" name="Line 25"/>
                  <p:cNvSpPr>
                    <a:spLocks noChangeShapeType="1"/>
                  </p:cNvSpPr>
                  <p:nvPr/>
                </p:nvSpPr>
                <p:spPr bwMode="auto">
                  <a:xfrm flipV="1">
                    <a:off x="2058" y="3220"/>
                    <a:ext cx="102" cy="25"/>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74" name="Line 26"/>
                  <p:cNvSpPr>
                    <a:spLocks noChangeShapeType="1"/>
                  </p:cNvSpPr>
                  <p:nvPr/>
                </p:nvSpPr>
                <p:spPr bwMode="auto">
                  <a:xfrm flipH="1">
                    <a:off x="1871" y="3257"/>
                    <a:ext cx="134" cy="32"/>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75" name="Line 27"/>
                  <p:cNvSpPr>
                    <a:spLocks noChangeShapeType="1"/>
                  </p:cNvSpPr>
                  <p:nvPr/>
                </p:nvSpPr>
                <p:spPr bwMode="auto">
                  <a:xfrm>
                    <a:off x="2027" y="3189"/>
                    <a:ext cx="1" cy="17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76" name="Line 28"/>
                  <p:cNvSpPr>
                    <a:spLocks noChangeShapeType="1"/>
                  </p:cNvSpPr>
                  <p:nvPr/>
                </p:nvSpPr>
                <p:spPr bwMode="auto">
                  <a:xfrm>
                    <a:off x="1843" y="3230"/>
                    <a:ext cx="1" cy="19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77" name="Line 29"/>
                  <p:cNvSpPr>
                    <a:spLocks noChangeShapeType="1"/>
                  </p:cNvSpPr>
                  <p:nvPr/>
                </p:nvSpPr>
                <p:spPr bwMode="auto">
                  <a:xfrm flipH="1">
                    <a:off x="1843" y="3224"/>
                    <a:ext cx="349" cy="9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78" name="Line 30"/>
                  <p:cNvSpPr>
                    <a:spLocks noChangeShapeType="1"/>
                  </p:cNvSpPr>
                  <p:nvPr/>
                </p:nvSpPr>
                <p:spPr bwMode="auto">
                  <a:xfrm flipV="1">
                    <a:off x="1843" y="3197"/>
                    <a:ext cx="350" cy="8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0079" name="Group 31"/>
              <p:cNvGrpSpPr>
                <a:grpSpLocks/>
              </p:cNvGrpSpPr>
              <p:nvPr/>
            </p:nvGrpSpPr>
            <p:grpSpPr bwMode="auto">
              <a:xfrm>
                <a:off x="1665" y="3162"/>
                <a:ext cx="919" cy="470"/>
                <a:chOff x="1665" y="3162"/>
                <a:chExt cx="919" cy="470"/>
              </a:xfrm>
            </p:grpSpPr>
            <p:grpSp>
              <p:nvGrpSpPr>
                <p:cNvPr id="130080" name="Group 32"/>
                <p:cNvGrpSpPr>
                  <a:grpSpLocks/>
                </p:cNvGrpSpPr>
                <p:nvPr/>
              </p:nvGrpSpPr>
              <p:grpSpPr bwMode="auto">
                <a:xfrm>
                  <a:off x="1724" y="3418"/>
                  <a:ext cx="149" cy="110"/>
                  <a:chOff x="1724" y="3418"/>
                  <a:chExt cx="149" cy="110"/>
                </a:xfrm>
              </p:grpSpPr>
              <p:sp>
                <p:nvSpPr>
                  <p:cNvPr id="130081" name="Freeform 33"/>
                  <p:cNvSpPr>
                    <a:spLocks/>
                  </p:cNvSpPr>
                  <p:nvPr/>
                </p:nvSpPr>
                <p:spPr bwMode="auto">
                  <a:xfrm>
                    <a:off x="1724" y="3418"/>
                    <a:ext cx="43" cy="110"/>
                  </a:xfrm>
                  <a:custGeom>
                    <a:avLst/>
                    <a:gdLst>
                      <a:gd name="T0" fmla="*/ 26 w 86"/>
                      <a:gd name="T1" fmla="*/ 0 h 221"/>
                      <a:gd name="T2" fmla="*/ 0 w 86"/>
                      <a:gd name="T3" fmla="*/ 209 h 221"/>
                      <a:gd name="T4" fmla="*/ 63 w 86"/>
                      <a:gd name="T5" fmla="*/ 221 h 221"/>
                      <a:gd name="T6" fmla="*/ 86 w 86"/>
                      <a:gd name="T7" fmla="*/ 10 h 221"/>
                      <a:gd name="T8" fmla="*/ 26 w 86"/>
                      <a:gd name="T9" fmla="*/ 0 h 221"/>
                    </a:gdLst>
                    <a:ahLst/>
                    <a:cxnLst>
                      <a:cxn ang="0">
                        <a:pos x="T0" y="T1"/>
                      </a:cxn>
                      <a:cxn ang="0">
                        <a:pos x="T2" y="T3"/>
                      </a:cxn>
                      <a:cxn ang="0">
                        <a:pos x="T4" y="T5"/>
                      </a:cxn>
                      <a:cxn ang="0">
                        <a:pos x="T6" y="T7"/>
                      </a:cxn>
                      <a:cxn ang="0">
                        <a:pos x="T8" y="T9"/>
                      </a:cxn>
                    </a:cxnLst>
                    <a:rect l="0" t="0" r="r" b="b"/>
                    <a:pathLst>
                      <a:path w="86" h="221">
                        <a:moveTo>
                          <a:pt x="26" y="0"/>
                        </a:moveTo>
                        <a:lnTo>
                          <a:pt x="0" y="209"/>
                        </a:lnTo>
                        <a:lnTo>
                          <a:pt x="63" y="221"/>
                        </a:lnTo>
                        <a:lnTo>
                          <a:pt x="86" y="10"/>
                        </a:lnTo>
                        <a:lnTo>
                          <a:pt x="26" y="0"/>
                        </a:lnTo>
                        <a:close/>
                      </a:path>
                    </a:pathLst>
                  </a:custGeom>
                  <a:solidFill>
                    <a:srgbClr val="606060"/>
                  </a:solidFill>
                  <a:ln w="7938">
                    <a:solidFill>
                      <a:srgbClr val="000000"/>
                    </a:solidFill>
                    <a:prstDash val="solid"/>
                    <a:round/>
                    <a:headEnd/>
                    <a:tailEnd/>
                  </a:ln>
                </p:spPr>
                <p:txBody>
                  <a:bodyPr/>
                  <a:lstStyle/>
                  <a:p>
                    <a:endParaRPr lang="en-US"/>
                  </a:p>
                </p:txBody>
              </p:sp>
              <p:sp>
                <p:nvSpPr>
                  <p:cNvPr id="130082" name="Freeform 34"/>
                  <p:cNvSpPr>
                    <a:spLocks/>
                  </p:cNvSpPr>
                  <p:nvPr/>
                </p:nvSpPr>
                <p:spPr bwMode="auto">
                  <a:xfrm>
                    <a:off x="1755" y="3432"/>
                    <a:ext cx="118" cy="96"/>
                  </a:xfrm>
                  <a:custGeom>
                    <a:avLst/>
                    <a:gdLst>
                      <a:gd name="T0" fmla="*/ 19 w 234"/>
                      <a:gd name="T1" fmla="*/ 5 h 191"/>
                      <a:gd name="T2" fmla="*/ 0 w 234"/>
                      <a:gd name="T3" fmla="*/ 191 h 191"/>
                      <a:gd name="T4" fmla="*/ 234 w 234"/>
                      <a:gd name="T5" fmla="*/ 96 h 191"/>
                      <a:gd name="T6" fmla="*/ 143 w 234"/>
                      <a:gd name="T7" fmla="*/ 66 h 191"/>
                      <a:gd name="T8" fmla="*/ 59 w 234"/>
                      <a:gd name="T9" fmla="*/ 110 h 191"/>
                      <a:gd name="T10" fmla="*/ 85 w 234"/>
                      <a:gd name="T11" fmla="*/ 0 h 191"/>
                      <a:gd name="T12" fmla="*/ 19 w 234"/>
                      <a:gd name="T13" fmla="*/ 5 h 191"/>
                    </a:gdLst>
                    <a:ahLst/>
                    <a:cxnLst>
                      <a:cxn ang="0">
                        <a:pos x="T0" y="T1"/>
                      </a:cxn>
                      <a:cxn ang="0">
                        <a:pos x="T2" y="T3"/>
                      </a:cxn>
                      <a:cxn ang="0">
                        <a:pos x="T4" y="T5"/>
                      </a:cxn>
                      <a:cxn ang="0">
                        <a:pos x="T6" y="T7"/>
                      </a:cxn>
                      <a:cxn ang="0">
                        <a:pos x="T8" y="T9"/>
                      </a:cxn>
                      <a:cxn ang="0">
                        <a:pos x="T10" y="T11"/>
                      </a:cxn>
                      <a:cxn ang="0">
                        <a:pos x="T12" y="T13"/>
                      </a:cxn>
                    </a:cxnLst>
                    <a:rect l="0" t="0" r="r" b="b"/>
                    <a:pathLst>
                      <a:path w="234" h="191">
                        <a:moveTo>
                          <a:pt x="19" y="5"/>
                        </a:moveTo>
                        <a:lnTo>
                          <a:pt x="0" y="191"/>
                        </a:lnTo>
                        <a:lnTo>
                          <a:pt x="234" y="96"/>
                        </a:lnTo>
                        <a:lnTo>
                          <a:pt x="143" y="66"/>
                        </a:lnTo>
                        <a:lnTo>
                          <a:pt x="59" y="110"/>
                        </a:lnTo>
                        <a:lnTo>
                          <a:pt x="85" y="0"/>
                        </a:lnTo>
                        <a:lnTo>
                          <a:pt x="19" y="5"/>
                        </a:lnTo>
                        <a:close/>
                      </a:path>
                    </a:pathLst>
                  </a:custGeom>
                  <a:solidFill>
                    <a:srgbClr val="404040"/>
                  </a:solidFill>
                  <a:ln w="7938">
                    <a:solidFill>
                      <a:srgbClr val="000000"/>
                    </a:solidFill>
                    <a:prstDash val="solid"/>
                    <a:round/>
                    <a:headEnd/>
                    <a:tailEnd/>
                  </a:ln>
                </p:spPr>
                <p:txBody>
                  <a:bodyPr/>
                  <a:lstStyle/>
                  <a:p>
                    <a:endParaRPr lang="en-US"/>
                  </a:p>
                </p:txBody>
              </p:sp>
            </p:grpSp>
            <p:grpSp>
              <p:nvGrpSpPr>
                <p:cNvPr id="130083" name="Group 35"/>
                <p:cNvGrpSpPr>
                  <a:grpSpLocks/>
                </p:cNvGrpSpPr>
                <p:nvPr/>
              </p:nvGrpSpPr>
              <p:grpSpPr bwMode="auto">
                <a:xfrm>
                  <a:off x="1665" y="3162"/>
                  <a:ext cx="919" cy="470"/>
                  <a:chOff x="1665" y="3162"/>
                  <a:chExt cx="919" cy="470"/>
                </a:xfrm>
              </p:grpSpPr>
              <p:sp>
                <p:nvSpPr>
                  <p:cNvPr id="130084" name="Freeform 36"/>
                  <p:cNvSpPr>
                    <a:spLocks/>
                  </p:cNvSpPr>
                  <p:nvPr/>
                </p:nvSpPr>
                <p:spPr bwMode="auto">
                  <a:xfrm>
                    <a:off x="1681" y="3162"/>
                    <a:ext cx="900" cy="415"/>
                  </a:xfrm>
                  <a:custGeom>
                    <a:avLst/>
                    <a:gdLst>
                      <a:gd name="T0" fmla="*/ 0 w 1799"/>
                      <a:gd name="T1" fmla="*/ 352 h 832"/>
                      <a:gd name="T2" fmla="*/ 863 w 1799"/>
                      <a:gd name="T3" fmla="*/ 832 h 832"/>
                      <a:gd name="T4" fmla="*/ 1799 w 1799"/>
                      <a:gd name="T5" fmla="*/ 363 h 832"/>
                      <a:gd name="T6" fmla="*/ 1081 w 1799"/>
                      <a:gd name="T7" fmla="*/ 0 h 832"/>
                      <a:gd name="T8" fmla="*/ 0 w 1799"/>
                      <a:gd name="T9" fmla="*/ 352 h 832"/>
                    </a:gdLst>
                    <a:ahLst/>
                    <a:cxnLst>
                      <a:cxn ang="0">
                        <a:pos x="T0" y="T1"/>
                      </a:cxn>
                      <a:cxn ang="0">
                        <a:pos x="T2" y="T3"/>
                      </a:cxn>
                      <a:cxn ang="0">
                        <a:pos x="T4" y="T5"/>
                      </a:cxn>
                      <a:cxn ang="0">
                        <a:pos x="T6" y="T7"/>
                      </a:cxn>
                      <a:cxn ang="0">
                        <a:pos x="T8" y="T9"/>
                      </a:cxn>
                    </a:cxnLst>
                    <a:rect l="0" t="0" r="r" b="b"/>
                    <a:pathLst>
                      <a:path w="1799" h="832">
                        <a:moveTo>
                          <a:pt x="0" y="352"/>
                        </a:moveTo>
                        <a:lnTo>
                          <a:pt x="863" y="832"/>
                        </a:lnTo>
                        <a:lnTo>
                          <a:pt x="1799" y="363"/>
                        </a:lnTo>
                        <a:lnTo>
                          <a:pt x="1081" y="0"/>
                        </a:lnTo>
                        <a:lnTo>
                          <a:pt x="0" y="352"/>
                        </a:lnTo>
                        <a:close/>
                      </a:path>
                    </a:pathLst>
                  </a:custGeom>
                  <a:solidFill>
                    <a:srgbClr val="808080"/>
                  </a:solidFill>
                  <a:ln w="7938">
                    <a:solidFill>
                      <a:srgbClr val="000000"/>
                    </a:solidFill>
                    <a:prstDash val="solid"/>
                    <a:round/>
                    <a:headEnd/>
                    <a:tailEnd/>
                  </a:ln>
                </p:spPr>
                <p:txBody>
                  <a:bodyPr/>
                  <a:lstStyle/>
                  <a:p>
                    <a:endParaRPr lang="en-US"/>
                  </a:p>
                </p:txBody>
              </p:sp>
              <p:sp>
                <p:nvSpPr>
                  <p:cNvPr id="130085" name="Freeform 37"/>
                  <p:cNvSpPr>
                    <a:spLocks/>
                  </p:cNvSpPr>
                  <p:nvPr/>
                </p:nvSpPr>
                <p:spPr bwMode="auto">
                  <a:xfrm>
                    <a:off x="1665" y="3336"/>
                    <a:ext cx="450" cy="294"/>
                  </a:xfrm>
                  <a:custGeom>
                    <a:avLst/>
                    <a:gdLst>
                      <a:gd name="T0" fmla="*/ 32 w 901"/>
                      <a:gd name="T1" fmla="*/ 0 h 588"/>
                      <a:gd name="T2" fmla="*/ 901 w 901"/>
                      <a:gd name="T3" fmla="*/ 486 h 588"/>
                      <a:gd name="T4" fmla="*/ 875 w 901"/>
                      <a:gd name="T5" fmla="*/ 588 h 588"/>
                      <a:gd name="T6" fmla="*/ 0 w 901"/>
                      <a:gd name="T7" fmla="*/ 94 h 588"/>
                      <a:gd name="T8" fmla="*/ 32 w 901"/>
                      <a:gd name="T9" fmla="*/ 0 h 588"/>
                    </a:gdLst>
                    <a:ahLst/>
                    <a:cxnLst>
                      <a:cxn ang="0">
                        <a:pos x="T0" y="T1"/>
                      </a:cxn>
                      <a:cxn ang="0">
                        <a:pos x="T2" y="T3"/>
                      </a:cxn>
                      <a:cxn ang="0">
                        <a:pos x="T4" y="T5"/>
                      </a:cxn>
                      <a:cxn ang="0">
                        <a:pos x="T6" y="T7"/>
                      </a:cxn>
                      <a:cxn ang="0">
                        <a:pos x="T8" y="T9"/>
                      </a:cxn>
                    </a:cxnLst>
                    <a:rect l="0" t="0" r="r" b="b"/>
                    <a:pathLst>
                      <a:path w="901" h="588">
                        <a:moveTo>
                          <a:pt x="32" y="0"/>
                        </a:moveTo>
                        <a:lnTo>
                          <a:pt x="901" y="486"/>
                        </a:lnTo>
                        <a:lnTo>
                          <a:pt x="875" y="588"/>
                        </a:lnTo>
                        <a:lnTo>
                          <a:pt x="0" y="94"/>
                        </a:lnTo>
                        <a:lnTo>
                          <a:pt x="32" y="0"/>
                        </a:lnTo>
                        <a:close/>
                      </a:path>
                    </a:pathLst>
                  </a:custGeom>
                  <a:solidFill>
                    <a:srgbClr val="606060"/>
                  </a:solidFill>
                  <a:ln w="7938">
                    <a:solidFill>
                      <a:srgbClr val="000000"/>
                    </a:solidFill>
                    <a:prstDash val="solid"/>
                    <a:round/>
                    <a:headEnd/>
                    <a:tailEnd/>
                  </a:ln>
                </p:spPr>
                <p:txBody>
                  <a:bodyPr/>
                  <a:lstStyle/>
                  <a:p>
                    <a:endParaRPr lang="en-US"/>
                  </a:p>
                </p:txBody>
              </p:sp>
              <p:sp>
                <p:nvSpPr>
                  <p:cNvPr id="130086" name="Freeform 38"/>
                  <p:cNvSpPr>
                    <a:spLocks/>
                  </p:cNvSpPr>
                  <p:nvPr/>
                </p:nvSpPr>
                <p:spPr bwMode="auto">
                  <a:xfrm>
                    <a:off x="2103" y="3343"/>
                    <a:ext cx="481" cy="289"/>
                  </a:xfrm>
                  <a:custGeom>
                    <a:avLst/>
                    <a:gdLst>
                      <a:gd name="T0" fmla="*/ 0 w 962"/>
                      <a:gd name="T1" fmla="*/ 578 h 578"/>
                      <a:gd name="T2" fmla="*/ 29 w 962"/>
                      <a:gd name="T3" fmla="*/ 469 h 578"/>
                      <a:gd name="T4" fmla="*/ 962 w 962"/>
                      <a:gd name="T5" fmla="*/ 0 h 578"/>
                      <a:gd name="T6" fmla="*/ 929 w 962"/>
                      <a:gd name="T7" fmla="*/ 87 h 578"/>
                      <a:gd name="T8" fmla="*/ 0 w 962"/>
                      <a:gd name="T9" fmla="*/ 578 h 578"/>
                    </a:gdLst>
                    <a:ahLst/>
                    <a:cxnLst>
                      <a:cxn ang="0">
                        <a:pos x="T0" y="T1"/>
                      </a:cxn>
                      <a:cxn ang="0">
                        <a:pos x="T2" y="T3"/>
                      </a:cxn>
                      <a:cxn ang="0">
                        <a:pos x="T4" y="T5"/>
                      </a:cxn>
                      <a:cxn ang="0">
                        <a:pos x="T6" y="T7"/>
                      </a:cxn>
                      <a:cxn ang="0">
                        <a:pos x="T8" y="T9"/>
                      </a:cxn>
                    </a:cxnLst>
                    <a:rect l="0" t="0" r="r" b="b"/>
                    <a:pathLst>
                      <a:path w="962" h="578">
                        <a:moveTo>
                          <a:pt x="0" y="578"/>
                        </a:moveTo>
                        <a:lnTo>
                          <a:pt x="29" y="469"/>
                        </a:lnTo>
                        <a:lnTo>
                          <a:pt x="962" y="0"/>
                        </a:lnTo>
                        <a:lnTo>
                          <a:pt x="929" y="87"/>
                        </a:lnTo>
                        <a:lnTo>
                          <a:pt x="0" y="578"/>
                        </a:lnTo>
                        <a:close/>
                      </a:path>
                    </a:pathLst>
                  </a:custGeom>
                  <a:solidFill>
                    <a:srgbClr val="404040"/>
                  </a:solidFill>
                  <a:ln w="7938">
                    <a:solidFill>
                      <a:srgbClr val="000000"/>
                    </a:solidFill>
                    <a:prstDash val="solid"/>
                    <a:round/>
                    <a:headEnd/>
                    <a:tailEnd/>
                  </a:ln>
                </p:spPr>
                <p:txBody>
                  <a:bodyPr/>
                  <a:lstStyle/>
                  <a:p>
                    <a:endParaRPr lang="en-US"/>
                  </a:p>
                </p:txBody>
              </p:sp>
              <p:sp>
                <p:nvSpPr>
                  <p:cNvPr id="130087" name="Freeform 39"/>
                  <p:cNvSpPr>
                    <a:spLocks/>
                  </p:cNvSpPr>
                  <p:nvPr/>
                </p:nvSpPr>
                <p:spPr bwMode="auto">
                  <a:xfrm>
                    <a:off x="1857" y="3358"/>
                    <a:ext cx="362" cy="183"/>
                  </a:xfrm>
                  <a:custGeom>
                    <a:avLst/>
                    <a:gdLst>
                      <a:gd name="T0" fmla="*/ 0 w 724"/>
                      <a:gd name="T1" fmla="*/ 96 h 367"/>
                      <a:gd name="T2" fmla="*/ 250 w 724"/>
                      <a:gd name="T3" fmla="*/ 0 h 367"/>
                      <a:gd name="T4" fmla="*/ 724 w 724"/>
                      <a:gd name="T5" fmla="*/ 256 h 367"/>
                      <a:gd name="T6" fmla="*/ 484 w 724"/>
                      <a:gd name="T7" fmla="*/ 367 h 367"/>
                      <a:gd name="T8" fmla="*/ 0 w 724"/>
                      <a:gd name="T9" fmla="*/ 96 h 367"/>
                    </a:gdLst>
                    <a:ahLst/>
                    <a:cxnLst>
                      <a:cxn ang="0">
                        <a:pos x="T0" y="T1"/>
                      </a:cxn>
                      <a:cxn ang="0">
                        <a:pos x="T2" y="T3"/>
                      </a:cxn>
                      <a:cxn ang="0">
                        <a:pos x="T4" y="T5"/>
                      </a:cxn>
                      <a:cxn ang="0">
                        <a:pos x="T6" y="T7"/>
                      </a:cxn>
                      <a:cxn ang="0">
                        <a:pos x="T8" y="T9"/>
                      </a:cxn>
                    </a:cxnLst>
                    <a:rect l="0" t="0" r="r" b="b"/>
                    <a:pathLst>
                      <a:path w="724" h="367">
                        <a:moveTo>
                          <a:pt x="0" y="96"/>
                        </a:moveTo>
                        <a:lnTo>
                          <a:pt x="250" y="0"/>
                        </a:lnTo>
                        <a:lnTo>
                          <a:pt x="724" y="256"/>
                        </a:lnTo>
                        <a:lnTo>
                          <a:pt x="484" y="367"/>
                        </a:lnTo>
                        <a:lnTo>
                          <a:pt x="0" y="9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88" name="Freeform 40"/>
                  <p:cNvSpPr>
                    <a:spLocks/>
                  </p:cNvSpPr>
                  <p:nvPr/>
                </p:nvSpPr>
                <p:spPr bwMode="auto">
                  <a:xfrm>
                    <a:off x="2004" y="3228"/>
                    <a:ext cx="533" cy="247"/>
                  </a:xfrm>
                  <a:custGeom>
                    <a:avLst/>
                    <a:gdLst>
                      <a:gd name="T0" fmla="*/ 0 w 1066"/>
                      <a:gd name="T1" fmla="*/ 239 h 494"/>
                      <a:gd name="T2" fmla="*/ 466 w 1066"/>
                      <a:gd name="T3" fmla="*/ 494 h 494"/>
                      <a:gd name="T4" fmla="*/ 1066 w 1066"/>
                      <a:gd name="T5" fmla="*/ 211 h 494"/>
                      <a:gd name="T6" fmla="*/ 630 w 1066"/>
                      <a:gd name="T7" fmla="*/ 0 h 494"/>
                      <a:gd name="T8" fmla="*/ 0 w 1066"/>
                      <a:gd name="T9" fmla="*/ 239 h 494"/>
                    </a:gdLst>
                    <a:ahLst/>
                    <a:cxnLst>
                      <a:cxn ang="0">
                        <a:pos x="T0" y="T1"/>
                      </a:cxn>
                      <a:cxn ang="0">
                        <a:pos x="T2" y="T3"/>
                      </a:cxn>
                      <a:cxn ang="0">
                        <a:pos x="T4" y="T5"/>
                      </a:cxn>
                      <a:cxn ang="0">
                        <a:pos x="T6" y="T7"/>
                      </a:cxn>
                      <a:cxn ang="0">
                        <a:pos x="T8" y="T9"/>
                      </a:cxn>
                    </a:cxnLst>
                    <a:rect l="0" t="0" r="r" b="b"/>
                    <a:pathLst>
                      <a:path w="1066" h="494">
                        <a:moveTo>
                          <a:pt x="0" y="239"/>
                        </a:moveTo>
                        <a:lnTo>
                          <a:pt x="466" y="494"/>
                        </a:lnTo>
                        <a:lnTo>
                          <a:pt x="1066" y="211"/>
                        </a:lnTo>
                        <a:lnTo>
                          <a:pt x="630" y="0"/>
                        </a:lnTo>
                        <a:lnTo>
                          <a:pt x="0" y="23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89" name="Freeform 41"/>
                  <p:cNvSpPr>
                    <a:spLocks/>
                  </p:cNvSpPr>
                  <p:nvPr/>
                </p:nvSpPr>
                <p:spPr bwMode="auto">
                  <a:xfrm>
                    <a:off x="1724" y="3175"/>
                    <a:ext cx="588" cy="225"/>
                  </a:xfrm>
                  <a:custGeom>
                    <a:avLst/>
                    <a:gdLst>
                      <a:gd name="T0" fmla="*/ 246 w 1176"/>
                      <a:gd name="T1" fmla="*/ 450 h 450"/>
                      <a:gd name="T2" fmla="*/ 0 w 1176"/>
                      <a:gd name="T3" fmla="*/ 324 h 450"/>
                      <a:gd name="T4" fmla="*/ 986 w 1176"/>
                      <a:gd name="T5" fmla="*/ 0 h 450"/>
                      <a:gd name="T6" fmla="*/ 1176 w 1176"/>
                      <a:gd name="T7" fmla="*/ 93 h 450"/>
                      <a:gd name="T8" fmla="*/ 246 w 1176"/>
                      <a:gd name="T9" fmla="*/ 450 h 450"/>
                    </a:gdLst>
                    <a:ahLst/>
                    <a:cxnLst>
                      <a:cxn ang="0">
                        <a:pos x="T0" y="T1"/>
                      </a:cxn>
                      <a:cxn ang="0">
                        <a:pos x="T2" y="T3"/>
                      </a:cxn>
                      <a:cxn ang="0">
                        <a:pos x="T4" y="T5"/>
                      </a:cxn>
                      <a:cxn ang="0">
                        <a:pos x="T6" y="T7"/>
                      </a:cxn>
                      <a:cxn ang="0">
                        <a:pos x="T8" y="T9"/>
                      </a:cxn>
                    </a:cxnLst>
                    <a:rect l="0" t="0" r="r" b="b"/>
                    <a:pathLst>
                      <a:path w="1176" h="450">
                        <a:moveTo>
                          <a:pt x="246" y="450"/>
                        </a:moveTo>
                        <a:lnTo>
                          <a:pt x="0" y="324"/>
                        </a:lnTo>
                        <a:lnTo>
                          <a:pt x="986" y="0"/>
                        </a:lnTo>
                        <a:lnTo>
                          <a:pt x="1176" y="93"/>
                        </a:lnTo>
                        <a:lnTo>
                          <a:pt x="246" y="45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90" name="Line 42"/>
                  <p:cNvSpPr>
                    <a:spLocks noChangeShapeType="1"/>
                  </p:cNvSpPr>
                  <p:nvPr/>
                </p:nvSpPr>
                <p:spPr bwMode="auto">
                  <a:xfrm flipV="1">
                    <a:off x="1741" y="3182"/>
                    <a:ext cx="506" cy="176"/>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91" name="Line 43"/>
                  <p:cNvSpPr>
                    <a:spLocks noChangeShapeType="1"/>
                  </p:cNvSpPr>
                  <p:nvPr/>
                </p:nvSpPr>
                <p:spPr bwMode="auto">
                  <a:xfrm flipV="1">
                    <a:off x="1783" y="3194"/>
                    <a:ext cx="491" cy="179"/>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92" name="Line 44"/>
                  <p:cNvSpPr>
                    <a:spLocks noChangeShapeType="1"/>
                  </p:cNvSpPr>
                  <p:nvPr/>
                </p:nvSpPr>
                <p:spPr bwMode="auto">
                  <a:xfrm flipV="1">
                    <a:off x="1814" y="3208"/>
                    <a:ext cx="480" cy="184"/>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93" name="Line 45"/>
                  <p:cNvSpPr>
                    <a:spLocks noChangeShapeType="1"/>
                  </p:cNvSpPr>
                  <p:nvPr/>
                </p:nvSpPr>
                <p:spPr bwMode="auto">
                  <a:xfrm flipV="1">
                    <a:off x="1884" y="3240"/>
                    <a:ext cx="463" cy="188"/>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94" name="Line 46"/>
                  <p:cNvSpPr>
                    <a:spLocks noChangeShapeType="1"/>
                  </p:cNvSpPr>
                  <p:nvPr/>
                </p:nvSpPr>
                <p:spPr bwMode="auto">
                  <a:xfrm flipV="1">
                    <a:off x="1923" y="3261"/>
                    <a:ext cx="459" cy="189"/>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95" name="Line 47"/>
                  <p:cNvSpPr>
                    <a:spLocks noChangeShapeType="1"/>
                  </p:cNvSpPr>
                  <p:nvPr/>
                </p:nvSpPr>
                <p:spPr bwMode="auto">
                  <a:xfrm flipV="1">
                    <a:off x="1977" y="3287"/>
                    <a:ext cx="419" cy="180"/>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96" name="Line 48"/>
                  <p:cNvSpPr>
                    <a:spLocks noChangeShapeType="1"/>
                  </p:cNvSpPr>
                  <p:nvPr/>
                </p:nvSpPr>
                <p:spPr bwMode="auto">
                  <a:xfrm flipV="1">
                    <a:off x="2021" y="3305"/>
                    <a:ext cx="406" cy="181"/>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97" name="Line 49"/>
                  <p:cNvSpPr>
                    <a:spLocks noChangeShapeType="1"/>
                  </p:cNvSpPr>
                  <p:nvPr/>
                </p:nvSpPr>
                <p:spPr bwMode="auto">
                  <a:xfrm flipV="1">
                    <a:off x="2068" y="3328"/>
                    <a:ext cx="395" cy="179"/>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98" name="Line 50"/>
                  <p:cNvSpPr>
                    <a:spLocks noChangeShapeType="1"/>
                  </p:cNvSpPr>
                  <p:nvPr/>
                </p:nvSpPr>
                <p:spPr bwMode="auto">
                  <a:xfrm>
                    <a:off x="1898" y="3390"/>
                    <a:ext cx="244" cy="139"/>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99" name="Line 51"/>
                  <p:cNvSpPr>
                    <a:spLocks noChangeShapeType="1"/>
                  </p:cNvSpPr>
                  <p:nvPr/>
                </p:nvSpPr>
                <p:spPr bwMode="auto">
                  <a:xfrm>
                    <a:off x="1948" y="3372"/>
                    <a:ext cx="241" cy="133"/>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100" name="Line 52"/>
                  <p:cNvSpPr>
                    <a:spLocks noChangeShapeType="1"/>
                  </p:cNvSpPr>
                  <p:nvPr/>
                </p:nvSpPr>
                <p:spPr bwMode="auto">
                  <a:xfrm>
                    <a:off x="2054" y="3330"/>
                    <a:ext cx="233" cy="126"/>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101" name="Line 53"/>
                  <p:cNvSpPr>
                    <a:spLocks noChangeShapeType="1"/>
                  </p:cNvSpPr>
                  <p:nvPr/>
                </p:nvSpPr>
                <p:spPr bwMode="auto">
                  <a:xfrm>
                    <a:off x="2110" y="3310"/>
                    <a:ext cx="230" cy="125"/>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102" name="Line 54"/>
                  <p:cNvSpPr>
                    <a:spLocks noChangeShapeType="1"/>
                  </p:cNvSpPr>
                  <p:nvPr/>
                </p:nvSpPr>
                <p:spPr bwMode="auto">
                  <a:xfrm>
                    <a:off x="2165" y="3290"/>
                    <a:ext cx="224" cy="125"/>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103" name="Line 55"/>
                  <p:cNvSpPr>
                    <a:spLocks noChangeShapeType="1"/>
                  </p:cNvSpPr>
                  <p:nvPr/>
                </p:nvSpPr>
                <p:spPr bwMode="auto">
                  <a:xfrm>
                    <a:off x="2213" y="3270"/>
                    <a:ext cx="221" cy="120"/>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104" name="Line 56"/>
                  <p:cNvSpPr>
                    <a:spLocks noChangeShapeType="1"/>
                  </p:cNvSpPr>
                  <p:nvPr/>
                </p:nvSpPr>
                <p:spPr bwMode="auto">
                  <a:xfrm>
                    <a:off x="2262" y="3250"/>
                    <a:ext cx="221" cy="115"/>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105" name="Line 57"/>
                  <p:cNvSpPr>
                    <a:spLocks noChangeShapeType="1"/>
                  </p:cNvSpPr>
                  <p:nvPr/>
                </p:nvSpPr>
                <p:spPr bwMode="auto">
                  <a:xfrm>
                    <a:off x="1796" y="3312"/>
                    <a:ext cx="119" cy="62"/>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106" name="Line 58"/>
                  <p:cNvSpPr>
                    <a:spLocks noChangeShapeType="1"/>
                  </p:cNvSpPr>
                  <p:nvPr/>
                </p:nvSpPr>
                <p:spPr bwMode="auto">
                  <a:xfrm>
                    <a:off x="1872" y="3288"/>
                    <a:ext cx="112" cy="62"/>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107" name="Line 59"/>
                  <p:cNvSpPr>
                    <a:spLocks noChangeShapeType="1"/>
                  </p:cNvSpPr>
                  <p:nvPr/>
                </p:nvSpPr>
                <p:spPr bwMode="auto">
                  <a:xfrm>
                    <a:off x="1940" y="3266"/>
                    <a:ext cx="114" cy="59"/>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108" name="Line 60"/>
                  <p:cNvSpPr>
                    <a:spLocks noChangeShapeType="1"/>
                  </p:cNvSpPr>
                  <p:nvPr/>
                </p:nvSpPr>
                <p:spPr bwMode="auto">
                  <a:xfrm>
                    <a:off x="2007" y="3243"/>
                    <a:ext cx="113" cy="57"/>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109" name="Line 61"/>
                  <p:cNvSpPr>
                    <a:spLocks noChangeShapeType="1"/>
                  </p:cNvSpPr>
                  <p:nvPr/>
                </p:nvSpPr>
                <p:spPr bwMode="auto">
                  <a:xfrm>
                    <a:off x="2078" y="3220"/>
                    <a:ext cx="105" cy="56"/>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110" name="Line 62"/>
                  <p:cNvSpPr>
                    <a:spLocks noChangeShapeType="1"/>
                  </p:cNvSpPr>
                  <p:nvPr/>
                </p:nvSpPr>
                <p:spPr bwMode="auto">
                  <a:xfrm>
                    <a:off x="2154" y="3194"/>
                    <a:ext cx="102" cy="56"/>
                  </a:xfrm>
                  <a:prstGeom prst="line">
                    <a:avLst/>
                  </a:prstGeom>
                  <a:noFill/>
                  <a:ln w="142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pic>
          <p:nvPicPr>
            <p:cNvPr id="130111" name="Picture 63" descr="BD0666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1248"/>
              <a:ext cx="1008" cy="829"/>
            </a:xfrm>
            <a:prstGeom prst="rect">
              <a:avLst/>
            </a:prstGeom>
            <a:noFill/>
            <a:extLst>
              <a:ext uri="{909E8E84-426E-40DD-AFC4-6F175D3DCCD1}">
                <a14:hiddenFill xmlns:a14="http://schemas.microsoft.com/office/drawing/2010/main">
                  <a:solidFill>
                    <a:srgbClr val="FFFFFF"/>
                  </a:solidFill>
                </a14:hiddenFill>
              </a:ext>
            </a:extLst>
          </p:spPr>
        </p:pic>
        <p:pic>
          <p:nvPicPr>
            <p:cNvPr id="130112" name="Picture 64" descr="MP0064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8" y="2688"/>
              <a:ext cx="528" cy="526"/>
            </a:xfrm>
            <a:prstGeom prst="rect">
              <a:avLst/>
            </a:prstGeom>
            <a:noFill/>
            <a:extLst>
              <a:ext uri="{909E8E84-426E-40DD-AFC4-6F175D3DCCD1}">
                <a14:hiddenFill xmlns:a14="http://schemas.microsoft.com/office/drawing/2010/main">
                  <a:solidFill>
                    <a:srgbClr val="FFFFFF"/>
                  </a:solidFill>
                </a14:hiddenFill>
              </a:ext>
            </a:extLst>
          </p:spPr>
        </p:pic>
        <p:sp>
          <p:nvSpPr>
            <p:cNvPr id="130113" name="Text Box 65"/>
            <p:cNvSpPr txBox="1">
              <a:spLocks noChangeArrowheads="1"/>
            </p:cNvSpPr>
            <p:nvPr/>
          </p:nvSpPr>
          <p:spPr bwMode="auto">
            <a:xfrm>
              <a:off x="288" y="2638"/>
              <a:ext cx="192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en-US" b="1" dirty="0">
                  <a:solidFill>
                    <a:schemeClr val="tx1">
                      <a:lumMod val="95000"/>
                      <a:lumOff val="5000"/>
                    </a:schemeClr>
                  </a:solidFill>
                  <a:latin typeface="Times New Roman" panose="02020603050405020304" pitchFamily="18" charset="0"/>
                </a:rPr>
                <a:t>Editing, analysis, production</a:t>
              </a:r>
            </a:p>
          </p:txBody>
        </p:sp>
        <p:graphicFrame>
          <p:nvGraphicFramePr>
            <p:cNvPr id="130114" name="Object 66"/>
            <p:cNvGraphicFramePr>
              <a:graphicFrameLocks noChangeAspect="1"/>
            </p:cNvGraphicFramePr>
            <p:nvPr/>
          </p:nvGraphicFramePr>
          <p:xfrm>
            <a:off x="4176" y="2736"/>
            <a:ext cx="456" cy="438"/>
          </p:xfrm>
          <a:graphic>
            <a:graphicData uri="http://schemas.openxmlformats.org/presentationml/2006/ole">
              <mc:AlternateContent xmlns:mc="http://schemas.openxmlformats.org/markup-compatibility/2006">
                <mc:Choice xmlns:v="urn:schemas-microsoft-com:vml" Requires="v">
                  <p:oleObj spid="_x0000_s92207" name="Bitmap Image" r:id="rId6" imgW="724001" imgH="695238" progId="Paint.Picture">
                    <p:embed/>
                  </p:oleObj>
                </mc:Choice>
                <mc:Fallback>
                  <p:oleObj name="Bitmap Image" r:id="rId6" imgW="724001" imgH="695238"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 y="2736"/>
                          <a:ext cx="456" cy="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30116" name="Picture 68" descr="blink"/>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2819400"/>
            <a:ext cx="685800" cy="571500"/>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2"/>
          <p:cNvSpPr>
            <a:spLocks noGrp="1" noChangeArrowheads="1"/>
          </p:cNvSpPr>
          <p:nvPr>
            <p:ph type="title"/>
          </p:nvPr>
        </p:nvSpPr>
        <p:spPr>
          <a:xfrm>
            <a:off x="381000" y="381000"/>
            <a:ext cx="7772400" cy="762000"/>
          </a:xfrm>
        </p:spPr>
        <p:txBody>
          <a:bodyPr>
            <a:normAutofit/>
          </a:bodyPr>
          <a:lstStyle/>
          <a:p>
            <a:r>
              <a:rPr lang="en-US" altLang="en-US" b="1" dirty="0">
                <a:solidFill>
                  <a:schemeClr val="accent3">
                    <a:lumMod val="75000"/>
                    <a:lumOff val="25000"/>
                  </a:schemeClr>
                </a:solidFill>
              </a:rPr>
              <a:t>What is GIS?</a:t>
            </a:r>
          </a:p>
        </p:txBody>
      </p:sp>
    </p:spTree>
    <p:extLst>
      <p:ext uri="{BB962C8B-B14F-4D97-AF65-F5344CB8AC3E}">
        <p14:creationId xmlns:p14="http://schemas.microsoft.com/office/powerpoint/2010/main" val="1241850715"/>
      </p:ext>
    </p:extLst>
  </p:cSld>
  <p:clrMapOvr>
    <a:masterClrMapping/>
  </p:clrMapOvr>
  <p:transition>
    <p:pull dir="l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457200"/>
            <a:ext cx="6781800" cy="685800"/>
          </a:xfrm>
        </p:spPr>
        <p:txBody>
          <a:bodyPr>
            <a:normAutofit/>
          </a:bodyPr>
          <a:lstStyle/>
          <a:p>
            <a:r>
              <a:rPr lang="en-US" altLang="en-US" b="1" dirty="0">
                <a:solidFill>
                  <a:schemeClr val="accent3">
                    <a:lumMod val="75000"/>
                    <a:lumOff val="25000"/>
                  </a:schemeClr>
                </a:solidFill>
              </a:rPr>
              <a:t>Taxonomic classification of GIS </a:t>
            </a:r>
          </a:p>
        </p:txBody>
      </p:sp>
      <p:sp>
        <p:nvSpPr>
          <p:cNvPr id="21507" name="Rectangle 3"/>
          <p:cNvSpPr>
            <a:spLocks noGrp="1" noChangeArrowheads="1"/>
          </p:cNvSpPr>
          <p:nvPr>
            <p:ph type="body" idx="1"/>
          </p:nvPr>
        </p:nvSpPr>
        <p:spPr>
          <a:xfrm>
            <a:off x="381000" y="1676400"/>
            <a:ext cx="8382000" cy="4419600"/>
          </a:xfrm>
        </p:spPr>
        <p:txBody>
          <a:bodyPr/>
          <a:lstStyle/>
          <a:p>
            <a:pPr>
              <a:buFont typeface="Monotype Sorts" pitchFamily="2" charset="2"/>
              <a:buNone/>
            </a:pPr>
            <a:r>
              <a:rPr lang="en-US" altLang="en-US" sz="2400" b="1" dirty="0">
                <a:latin typeface="Tahoma" panose="020B0604030504040204" pitchFamily="34" charset="0"/>
              </a:rPr>
              <a:t>1. </a:t>
            </a:r>
            <a:r>
              <a:rPr lang="en-US" altLang="en-US" sz="2400" b="1" dirty="0">
                <a:latin typeface="Times New Roman" panose="02020603050405020304" pitchFamily="18" charset="0"/>
                <a:cs typeface="Times New Roman" panose="02020603050405020304" pitchFamily="18" charset="0"/>
              </a:rPr>
              <a:t>Spatial vs. </a:t>
            </a:r>
            <a:r>
              <a:rPr lang="en-US" altLang="en-US" sz="2400" b="1" dirty="0" err="1">
                <a:latin typeface="Times New Roman" panose="02020603050405020304" pitchFamily="18" charset="0"/>
                <a:cs typeface="Times New Roman" panose="02020603050405020304" pitchFamily="18" charset="0"/>
              </a:rPr>
              <a:t>nonspatial</a:t>
            </a:r>
            <a:r>
              <a:rPr lang="en-US" altLang="en-US" sz="2400" b="1" dirty="0">
                <a:latin typeface="Times New Roman" panose="02020603050405020304" pitchFamily="18" charset="0"/>
                <a:cs typeface="Times New Roman" panose="02020603050405020304" pitchFamily="18" charset="0"/>
              </a:rPr>
              <a:t> information</a:t>
            </a:r>
          </a:p>
          <a:p>
            <a:pPr lvl="1">
              <a:buFontTx/>
              <a:buNone/>
            </a:pPr>
            <a:r>
              <a:rPr lang="en-US" altLang="en-US" sz="1800" b="1" dirty="0">
                <a:latin typeface="Times New Roman" panose="02020603050405020304" pitchFamily="18" charset="0"/>
                <a:cs typeface="Times New Roman" panose="02020603050405020304" pitchFamily="18" charset="0"/>
              </a:rPr>
              <a:t>GIS is spatial</a:t>
            </a:r>
            <a:endParaRPr lang="en-US" altLang="en-US" sz="2400" b="1" dirty="0">
              <a:latin typeface="Times New Roman" panose="02020603050405020304" pitchFamily="18" charset="0"/>
              <a:cs typeface="Times New Roman" panose="02020603050405020304" pitchFamily="18" charset="0"/>
            </a:endParaRPr>
          </a:p>
          <a:p>
            <a:pPr>
              <a:buFont typeface="Monotype Sorts" pitchFamily="2" charset="2"/>
              <a:buNone/>
            </a:pPr>
            <a:r>
              <a:rPr lang="en-US" altLang="en-US" sz="2400" b="1" dirty="0">
                <a:latin typeface="Times New Roman" panose="02020603050405020304" pitchFamily="18" charset="0"/>
                <a:cs typeface="Times New Roman" panose="02020603050405020304" pitchFamily="18" charset="0"/>
              </a:rPr>
              <a:t>2. Nongeographic vs. geographic (GIS)</a:t>
            </a:r>
          </a:p>
          <a:p>
            <a:pPr lvl="1">
              <a:buFontTx/>
              <a:buNone/>
            </a:pPr>
            <a:r>
              <a:rPr lang="en-US" altLang="en-US" sz="1800" b="1" dirty="0">
                <a:latin typeface="Times New Roman" panose="02020603050405020304" pitchFamily="18" charset="0"/>
                <a:cs typeface="Times New Roman" panose="02020603050405020304" pitchFamily="18" charset="0"/>
              </a:rPr>
              <a:t>nongeographic - deals with geographic space but not geocoded </a:t>
            </a:r>
          </a:p>
          <a:p>
            <a:pPr>
              <a:buFont typeface="Monotype Sorts" pitchFamily="2" charset="2"/>
              <a:buNone/>
            </a:pPr>
            <a:r>
              <a:rPr lang="en-US" altLang="en-US" sz="2400" b="1" dirty="0">
                <a:latin typeface="Times New Roman" panose="02020603050405020304" pitchFamily="18" charset="0"/>
                <a:cs typeface="Times New Roman" panose="02020603050405020304" pitchFamily="18" charset="0"/>
              </a:rPr>
              <a:t>3. Other GIS vs. LIS</a:t>
            </a:r>
          </a:p>
          <a:p>
            <a:pPr lvl="1">
              <a:buFontTx/>
              <a:buNone/>
            </a:pPr>
            <a:r>
              <a:rPr lang="en-US" altLang="en-US" sz="1800" b="1" dirty="0">
                <a:latin typeface="Times New Roman" panose="02020603050405020304" pitchFamily="18" charset="0"/>
                <a:cs typeface="Times New Roman" panose="02020603050405020304" pitchFamily="18" charset="0"/>
              </a:rPr>
              <a:t>Other GIS - </a:t>
            </a:r>
            <a:r>
              <a:rPr lang="en-US" altLang="en-US" sz="1800" b="1" dirty="0" err="1">
                <a:latin typeface="Times New Roman" panose="02020603050405020304" pitchFamily="18" charset="0"/>
                <a:cs typeface="Times New Roman" panose="02020603050405020304" pitchFamily="18" charset="0"/>
              </a:rPr>
              <a:t>nonland</a:t>
            </a:r>
            <a:r>
              <a:rPr lang="en-US" altLang="en-US" sz="1800" b="1" dirty="0">
                <a:latin typeface="Times New Roman" panose="02020603050405020304" pitchFamily="18" charset="0"/>
                <a:cs typeface="Times New Roman" panose="02020603050405020304" pitchFamily="18" charset="0"/>
              </a:rPr>
              <a:t> - economic, housing, market analysis</a:t>
            </a:r>
          </a:p>
          <a:p>
            <a:pPr lvl="1">
              <a:buFontTx/>
              <a:buNone/>
            </a:pPr>
            <a:r>
              <a:rPr lang="en-US" altLang="en-US" sz="1800" b="1" dirty="0">
                <a:latin typeface="Times New Roman" panose="02020603050405020304" pitchFamily="18" charset="0"/>
                <a:cs typeface="Times New Roman" panose="02020603050405020304" pitchFamily="18" charset="0"/>
              </a:rPr>
              <a:t>LIS - most often used type of GIS - management and analysis of land surfaces</a:t>
            </a:r>
          </a:p>
          <a:p>
            <a:pPr>
              <a:buFont typeface="Monotype Sorts" pitchFamily="2" charset="2"/>
              <a:buNone/>
            </a:pPr>
            <a:r>
              <a:rPr lang="en-US" altLang="en-US" sz="2400" b="1" dirty="0">
                <a:latin typeface="Times New Roman" panose="02020603050405020304" pitchFamily="18" charset="0"/>
                <a:cs typeface="Times New Roman" panose="02020603050405020304" pitchFamily="18" charset="0"/>
              </a:rPr>
              <a:t>4. Non-parcel vs. parcel</a:t>
            </a:r>
          </a:p>
          <a:p>
            <a:pPr lvl="1">
              <a:buFontTx/>
              <a:buNone/>
            </a:pPr>
            <a:r>
              <a:rPr lang="en-US" altLang="en-US" sz="1800" b="1" dirty="0">
                <a:latin typeface="Times New Roman" panose="02020603050405020304" pitchFamily="18" charset="0"/>
                <a:cs typeface="Times New Roman" panose="02020603050405020304" pitchFamily="18" charset="0"/>
              </a:rPr>
              <a:t>non-parcel - natural resource management, habitat evaluation, scientific investigation</a:t>
            </a:r>
          </a:p>
          <a:p>
            <a:pPr lvl="1">
              <a:buFontTx/>
              <a:buNone/>
            </a:pPr>
            <a:r>
              <a:rPr lang="en-US" altLang="en-US" sz="1800" b="1" dirty="0">
                <a:latin typeface="Times New Roman" panose="02020603050405020304" pitchFamily="18" charset="0"/>
                <a:cs typeface="Times New Roman" panose="02020603050405020304" pitchFamily="18" charset="0"/>
              </a:rPr>
              <a:t>parcel - land ownership (cadastral)</a:t>
            </a:r>
          </a:p>
        </p:txBody>
      </p:sp>
    </p:spTree>
    <p:extLst>
      <p:ext uri="{BB962C8B-B14F-4D97-AF65-F5344CB8AC3E}">
        <p14:creationId xmlns:p14="http://schemas.microsoft.com/office/powerpoint/2010/main" val="90662864"/>
      </p:ext>
    </p:extLst>
  </p:cSld>
  <p:clrMapOvr>
    <a:masterClrMapping/>
  </p:clrMapOvr>
</p:sld>
</file>

<file path=ppt/theme/theme1.xml><?xml version="1.0" encoding="utf-8"?>
<a:theme xmlns:a="http://schemas.openxmlformats.org/drawingml/2006/main" name="uaeu_green">
  <a:themeElements>
    <a:clrScheme name="Custom 7">
      <a:dk1>
        <a:sysClr val="windowText" lastClr="000000"/>
      </a:dk1>
      <a:lt1>
        <a:sysClr val="window" lastClr="FFFFFF"/>
      </a:lt1>
      <a:dk2>
        <a:srgbClr val="510029"/>
      </a:dk2>
      <a:lt2>
        <a:srgbClr val="FFFFFF"/>
      </a:lt2>
      <a:accent1>
        <a:srgbClr val="8A8073"/>
      </a:accent1>
      <a:accent2>
        <a:srgbClr val="E8E6E3"/>
      </a:accent2>
      <a:accent3>
        <a:srgbClr val="052942"/>
      </a:accent3>
      <a:accent4>
        <a:srgbClr val="00A3E0"/>
      </a:accent4>
      <a:accent5>
        <a:srgbClr val="E0007D"/>
      </a:accent5>
      <a:accent6>
        <a:srgbClr val="510029"/>
      </a:accent6>
      <a:hlink>
        <a:srgbClr val="08426A"/>
      </a:hlink>
      <a:folHlink>
        <a:srgbClr val="08426A"/>
      </a:folHlink>
    </a:clrScheme>
    <a:fontScheme name="UAEU_fonts">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uaeu_presentation1(2)</Template>
  <TotalTime>70</TotalTime>
  <Words>2122</Words>
  <Application>Microsoft Office PowerPoint</Application>
  <PresentationFormat>On-screen Show (4:3)</PresentationFormat>
  <Paragraphs>494</Paragraphs>
  <Slides>50</Slides>
  <Notes>44</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6</vt:i4>
      </vt:variant>
      <vt:variant>
        <vt:lpstr>Slide Titles</vt:lpstr>
      </vt:variant>
      <vt:variant>
        <vt:i4>50</vt:i4>
      </vt:variant>
    </vt:vector>
  </HeadingPairs>
  <TitlesOfParts>
    <vt:vector size="64" baseType="lpstr">
      <vt:lpstr>Arial</vt:lpstr>
      <vt:lpstr>Calibri</vt:lpstr>
      <vt:lpstr>Monotype Sorts</vt:lpstr>
      <vt:lpstr>Symbol</vt:lpstr>
      <vt:lpstr>Tahoma</vt:lpstr>
      <vt:lpstr>Times New Roman</vt:lpstr>
      <vt:lpstr>Wingdings</vt:lpstr>
      <vt:lpstr>uaeu_green</vt:lpstr>
      <vt:lpstr>Bitmap Image</vt:lpstr>
      <vt:lpstr>Clip</vt:lpstr>
      <vt:lpstr>Photo Editor Photo</vt:lpstr>
      <vt:lpstr>Document</vt:lpstr>
      <vt:lpstr>VISIO</vt:lpstr>
      <vt:lpstr>Slide</vt:lpstr>
      <vt:lpstr>Geographic Information System</vt:lpstr>
      <vt:lpstr>Overview</vt:lpstr>
      <vt:lpstr>Course overview</vt:lpstr>
      <vt:lpstr>Course Description </vt:lpstr>
      <vt:lpstr>Course Description </vt:lpstr>
      <vt:lpstr>What is GIS?</vt:lpstr>
      <vt:lpstr>What is GIS?</vt:lpstr>
      <vt:lpstr>What is GIS?</vt:lpstr>
      <vt:lpstr>Taxonomic classification of GIS </vt:lpstr>
      <vt:lpstr>Information system</vt:lpstr>
      <vt:lpstr>History of GIS</vt:lpstr>
      <vt:lpstr>History of GIS</vt:lpstr>
      <vt:lpstr>GIS get use of the Data Management Development </vt:lpstr>
      <vt:lpstr>Disadvantages of the manual methods</vt:lpstr>
      <vt:lpstr>Why GIS: Advantages of GIS</vt:lpstr>
      <vt:lpstr>Context and Content</vt:lpstr>
      <vt:lpstr>GIS Centers Around the World</vt:lpstr>
      <vt:lpstr>People</vt:lpstr>
      <vt:lpstr>Interdisciplinary</vt:lpstr>
      <vt:lpstr>United Nation, 1997.Geographic Information Systems for Power Planning. New York: United Nation Publication.</vt:lpstr>
      <vt:lpstr>Hardware</vt:lpstr>
      <vt:lpstr>Hardware</vt:lpstr>
      <vt:lpstr>PowerPoint Presentation</vt:lpstr>
      <vt:lpstr>Networking</vt:lpstr>
      <vt:lpstr>Software</vt:lpstr>
      <vt:lpstr>Software integration</vt:lpstr>
      <vt:lpstr>Selection of a GIS system</vt:lpstr>
      <vt:lpstr>Information</vt:lpstr>
      <vt:lpstr>Data</vt:lpstr>
      <vt:lpstr>GIS can integrate various Data Maps, table, video, photo, etc.</vt:lpstr>
      <vt:lpstr>What is Remote Sensing?</vt:lpstr>
      <vt:lpstr>What is GPS?</vt:lpstr>
      <vt:lpstr>GPS receivers Geodetic Handheld</vt:lpstr>
      <vt:lpstr>PowerPoint Presentation</vt:lpstr>
      <vt:lpstr>PowerPoint Presentation</vt:lpstr>
      <vt:lpstr>GIS is a tool to see the whole</vt:lpstr>
      <vt:lpstr>GIS functions</vt:lpstr>
      <vt:lpstr>Data acquisition</vt:lpstr>
      <vt:lpstr>Spatial data acquisition</vt:lpstr>
      <vt:lpstr>Aspatial: Tabular Databases</vt:lpstr>
      <vt:lpstr>Data format</vt:lpstr>
      <vt:lpstr>Coordinate system</vt:lpstr>
      <vt:lpstr>Data processing</vt:lpstr>
      <vt:lpstr>Data analysis</vt:lpstr>
      <vt:lpstr>PowerPoint Presentation</vt:lpstr>
      <vt:lpstr>Data storage</vt:lpstr>
      <vt:lpstr>Data output: Visualization</vt:lpstr>
      <vt:lpstr>Impact of the Internet on GIS</vt:lpstr>
      <vt:lpstr>GIS Applications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Geographic Information System</dc:title>
  <dc:creator>Amal Al Marbouei</dc:creator>
  <cp:lastModifiedBy>Amal Al Marbouei</cp:lastModifiedBy>
  <cp:revision>46</cp:revision>
  <dcterms:created xsi:type="dcterms:W3CDTF">2015-08-12T11:22:11Z</dcterms:created>
  <dcterms:modified xsi:type="dcterms:W3CDTF">2015-08-12T12:34:22Z</dcterms:modified>
</cp:coreProperties>
</file>