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6" r:id="rId2"/>
    <p:sldId id="267" r:id="rId3"/>
    <p:sldId id="278" r:id="rId4"/>
    <p:sldId id="280" r:id="rId5"/>
    <p:sldId id="259" r:id="rId6"/>
    <p:sldId id="279" r:id="rId7"/>
    <p:sldId id="260" r:id="rId8"/>
    <p:sldId id="277" r:id="rId9"/>
    <p:sldId id="281" r:id="rId10"/>
    <p:sldId id="282" r:id="rId11"/>
    <p:sldId id="283" r:id="rId12"/>
    <p:sldId id="270" r:id="rId1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CCCCFF"/>
    <a:srgbClr val="FF5050"/>
    <a:srgbClr val="9999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9" autoAdjust="0"/>
    <p:restoredTop sz="86409" autoAdjust="0"/>
  </p:normalViewPr>
  <p:slideViewPr>
    <p:cSldViewPr>
      <p:cViewPr varScale="1">
        <p:scale>
          <a:sx n="79" d="100"/>
          <a:sy n="79" d="100"/>
        </p:scale>
        <p:origin x="7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94" y="-9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0FED2-8D0A-4995-85CB-FFA1DAD83874}" type="datetimeFigureOut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National Faculty Development Program. 2012-2013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738-BD81-42A5-8E89-3E6140BBA0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82444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5335-D95D-4541-BFA2-5241DC5A2AC7}" type="datetimeFigureOut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National Faculty Development Program. 2012-2013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EB40-76E9-463B-B501-16CA4F15CF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19510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EB40-76E9-463B-B501-16CA4F15CF9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National Faculty Development Program. 2012-2013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03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EB40-76E9-463B-B501-16CA4F15CF9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National Faculty Development Program. 2012-2013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397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National Faculty Development Program. 2012-2013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B40-76E9-463B-B501-16CA4F15CF9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590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National Faculty Development Program. 2012-2013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B40-76E9-463B-B501-16CA4F15CF9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02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D1F9605-DCB0-497D-85BC-EE8F60F3B01E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283464" y="1501254"/>
            <a:ext cx="8857397" cy="5070143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467524" y="1476375"/>
            <a:ext cx="8610599" cy="657225"/>
          </a:xfrm>
          <a:ln>
            <a:noFill/>
          </a:ln>
        </p:spPr>
        <p:txBody>
          <a:bodyPr>
            <a:normAutofit/>
          </a:bodyPr>
          <a:lstStyle>
            <a:lvl1pPr algn="l">
              <a:defRPr sz="350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67524" y="2133600"/>
            <a:ext cx="6228550" cy="457200"/>
          </a:xfrm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600" b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82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8287"/>
            <a:ext cx="5416550" cy="5014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00337"/>
            <a:ext cx="3008313" cy="3852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7391460-3CC6-4A63-877E-7C9092CA3060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603" y="1501254"/>
            <a:ext cx="8857397" cy="50701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6E202D-EE33-484D-8342-B9B1C6FADD20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57200" y="274638"/>
            <a:ext cx="6696075" cy="915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4C35CC-52E6-4CB6-84D4-2C230D21B4C8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4156" y="1524000"/>
            <a:ext cx="1768270" cy="5029200"/>
          </a:xfrm>
        </p:spPr>
        <p:txBody>
          <a:bodyPr vert="eaVert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1524000"/>
            <a:ext cx="6858000" cy="5029200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A89CBD0-ECBE-472A-80F7-61C310005BE3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6344" y="1476375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1001CF-94F5-456E-80EC-760F2970AC77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1" name="Picture 20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11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669607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E09282-90B3-4D48-B96E-BA31F67EE02E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VGI in Dubai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71575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471599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434EBE6-A58D-40AB-BD8B-EFA3C4442010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534400" cy="4876800"/>
          </a:xfrm>
        </p:spPr>
        <p:txBody>
          <a:bodyPr/>
          <a:lstStyle>
            <a:lvl1pPr marL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9EA13F-8DA6-45A6-865B-528EA24EFA7A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DF4375C-1D19-4351-A47B-24DAEED51088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4572000" y="1503430"/>
            <a:ext cx="4572000" cy="5065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3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623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6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65527A-151E-4CAA-8B76-079C2FA11A16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5F1A77C-10D9-449D-A3FB-57D77F2727CC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C3A5E7-723B-4E8C-8724-E3C2FA556FFB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0F305-B5FB-4E07-B447-EDAEB3273C52}" type="datetime1">
              <a:rPr lang="en-US" smtClean="0"/>
              <a:pPr/>
              <a:t>8/22/2015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GIS Implementation &amp; Capacity Building Within the UAE Government  &amp; GRE. Dr. Ahmad bin Touq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 descr="UAEU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91400" y="590093"/>
            <a:ext cx="1295400" cy="3782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60" r:id="rId5"/>
    <p:sldLayoutId id="214748366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11560" y="6492875"/>
            <a:ext cx="8208912" cy="365125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043608" y="2276872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GEO221: Geographic Info. Systems (1)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83768" y="4707771"/>
            <a:ext cx="42484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Dr. Ahmad </a:t>
            </a:r>
            <a:r>
              <a:rPr lang="en-US" sz="2200" b="1" dirty="0">
                <a:latin typeface="Calibri" pitchFamily="34" charset="0"/>
                <a:cs typeface="Calibri" pitchFamily="34" charset="0"/>
              </a:rPr>
              <a:t>BinTouq</a:t>
            </a:r>
          </a:p>
          <a:p>
            <a:pPr algn="ctr"/>
            <a:r>
              <a:rPr lang="en-US" sz="2200" dirty="0">
                <a:latin typeface="Calibri" pitchFamily="34" charset="0"/>
                <a:cs typeface="Calibri" pitchFamily="34" charset="0"/>
              </a:rPr>
              <a:t>Assistant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Professor</a:t>
            </a:r>
          </a:p>
          <a:p>
            <a:pPr algn="ctr"/>
            <a:r>
              <a:rPr lang="en-US" sz="2200" dirty="0" smtClean="0">
                <a:latin typeface="Calibri" pitchFamily="34" charset="0"/>
                <a:cs typeface="Calibri" pitchFamily="34" charset="0"/>
              </a:rPr>
              <a:t>Geography Department, 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200" dirty="0">
                <a:latin typeface="Calibri" pitchFamily="34" charset="0"/>
                <a:cs typeface="Calibri" pitchFamily="34" charset="0"/>
              </a:rPr>
              <a:t>UAE University,</a:t>
            </a:r>
          </a:p>
          <a:p>
            <a:pPr algn="ctr"/>
            <a:r>
              <a:rPr lang="en-US" sz="2200" dirty="0" smtClean="0">
                <a:latin typeface="Calibri" pitchFamily="34" charset="0"/>
                <a:cs typeface="Calibri" pitchFamily="34" charset="0"/>
              </a:rPr>
              <a:t>E-Mail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2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abintouq@uaeu.ac.ae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9832" y="362011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23-08-2015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72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Honor CODE 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(</a:t>
            </a:r>
            <a:r>
              <a:rPr lang="en-US" dirty="0" smtClean="0"/>
              <a:t>If you plagiarize on your projects, or cheat on an exam – you will receive </a:t>
            </a:r>
            <a:r>
              <a:rPr lang="en-US" b="1" i="1" dirty="0" smtClean="0"/>
              <a:t>at minimum a zero</a:t>
            </a:r>
            <a:r>
              <a:rPr lang="en-US" dirty="0" smtClean="0"/>
              <a:t> </a:t>
            </a:r>
            <a:r>
              <a:rPr lang="en-US" b="1" i="1" dirty="0" smtClean="0"/>
              <a:t>on that assignment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Read GIS in the UAE case study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VGI in Dubai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57200"/>
            <a:ext cx="2895600" cy="609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59632" y="2492896"/>
            <a:ext cx="65001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Ahmad BinTouq 03-713-5903</a:t>
            </a:r>
          </a:p>
          <a:p>
            <a:pPr algn="ctr"/>
            <a:r>
              <a:rPr lang="en-US" sz="2400" dirty="0">
                <a:latin typeface="Calibri" pitchFamily="34" charset="0"/>
                <a:cs typeface="Calibri" pitchFamily="34" charset="0"/>
              </a:rPr>
              <a:t>Assistant Professor</a:t>
            </a:r>
          </a:p>
          <a:p>
            <a:pPr algn="ctr"/>
            <a:r>
              <a:rPr lang="en-US" sz="2400" dirty="0" smtClean="0">
                <a:latin typeface="Calibri" pitchFamily="34" charset="0"/>
                <a:cs typeface="Calibri" pitchFamily="34" charset="0"/>
              </a:rPr>
              <a:t>UAE University, Al-Ain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,</a:t>
            </a:r>
          </a:p>
          <a:p>
            <a:pPr algn="ctr"/>
            <a:r>
              <a:rPr lang="en-US" sz="2400" dirty="0">
                <a:latin typeface="Calibri" pitchFamily="34" charset="0"/>
                <a:cs typeface="Calibri" pitchFamily="34" charset="0"/>
              </a:rPr>
              <a:t>United Arab Emirates</a:t>
            </a:r>
          </a:p>
          <a:p>
            <a:pPr algn="ctr"/>
            <a:r>
              <a:rPr lang="en-US" sz="2400" dirty="0" smtClean="0">
                <a:latin typeface="Calibri" pitchFamily="34" charset="0"/>
                <a:cs typeface="Calibri" pitchFamily="34" charset="0"/>
              </a:rPr>
              <a:t>E-Mail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400" u="sng" dirty="0">
                <a:solidFill>
                  <a:schemeClr val="accent5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abintouq@uaeu.ac.ae</a:t>
            </a:r>
          </a:p>
        </p:txBody>
      </p:sp>
    </p:spTree>
    <p:extLst>
      <p:ext uri="{BB962C8B-B14F-4D97-AF65-F5344CB8AC3E}">
        <p14:creationId xmlns:p14="http://schemas.microsoft.com/office/powerpoint/2010/main" val="282246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534400" cy="4781128"/>
          </a:xfrm>
        </p:spPr>
        <p:txBody>
          <a:bodyPr>
            <a:normAutofit fontScale="47500" lnSpcReduction="20000"/>
          </a:bodyPr>
          <a:lstStyle/>
          <a:p>
            <a:pPr marL="3429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Purpose of GIS 101? In UAEU it’s called GEO221.</a:t>
            </a:r>
          </a:p>
          <a:p>
            <a:pPr marL="3429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Read and take names out loud</a:t>
            </a:r>
          </a:p>
          <a:p>
            <a:pPr marL="3429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Get to know students</a:t>
            </a:r>
          </a:p>
          <a:p>
            <a:pPr marL="3429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Nature and Scope of the courses (read syllabus)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>
              <a:lnSpc>
                <a:spcPct val="200000"/>
              </a:lnSpc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332656"/>
            <a:ext cx="3175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342900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95536" y="6492875"/>
            <a:ext cx="8496944" cy="3651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GEO 221-01: Class 11:00 am-12:15 pm: H1 0004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29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Course Description: 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534400" cy="5040560"/>
          </a:xfrm>
        </p:spPr>
        <p:txBody>
          <a:bodyPr>
            <a:normAutofit/>
          </a:bodyPr>
          <a:lstStyle/>
          <a:p>
            <a:pPr marL="342900" algn="just">
              <a:buFont typeface="Wingdings" pitchFamily="2" charset="2"/>
              <a:buChar char="§"/>
            </a:pPr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342900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course exposes students to the principles of GIS (hardware, software, people, data, and methods) and its environmental applications. The course includes hands-on GIS state-of-the-art software.</a:t>
            </a: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09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Purpose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develop an understanding of GIS (hardware, software, data, people, methodology)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7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96075" cy="915987"/>
          </a:xfrm>
        </p:spPr>
        <p:txBody>
          <a:bodyPr>
            <a:normAutofit/>
          </a:bodyPr>
          <a:lstStyle/>
          <a:p>
            <a:pPr indent="-342900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Introduction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71612"/>
            <a:ext cx="8424936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What are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Course outcomes:</a:t>
            </a:r>
          </a:p>
          <a:p>
            <a:pPr algn="just">
              <a:buFont typeface="Wingdings" pitchFamily="2" charset="2"/>
              <a:buChar char="Ø"/>
            </a:pP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By the end of the course a student will be able to integrate, evaluate and demonstrate ability in using GIS software to build database, perform spatial analysis, and prepare maps, reports, and charts for presentation of results.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Course Grading and Assessment: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Quizzes	every week after reading		</a:t>
            </a:r>
            <a:r>
              <a:rPr lang="en-US" sz="2400" dirty="0" smtClean="0">
                <a:solidFill>
                  <a:srgbClr val="FF0000"/>
                </a:solidFill>
              </a:rPr>
              <a:t>5%Weekly</a:t>
            </a:r>
          </a:p>
          <a:p>
            <a:pPr algn="just"/>
            <a:r>
              <a:rPr lang="en-US" sz="2400" dirty="0" smtClean="0"/>
              <a:t>Poster Report  Due last month of the term </a:t>
            </a:r>
            <a:r>
              <a:rPr lang="en-US" sz="2400" dirty="0" smtClean="0">
                <a:solidFill>
                  <a:srgbClr val="FF0000"/>
                </a:solidFill>
              </a:rPr>
              <a:t>12/2015</a:t>
            </a:r>
          </a:p>
          <a:p>
            <a:pPr algn="just"/>
            <a:r>
              <a:rPr lang="en-US" sz="2400" dirty="0" smtClean="0"/>
              <a:t>Presentation    each month got one of your presentation</a:t>
            </a:r>
          </a:p>
          <a:p>
            <a:pPr algn="just"/>
            <a:r>
              <a:rPr lang="en-US" sz="2400" dirty="0" smtClean="0"/>
              <a:t>Course work(Labs)                  20%	 every other Week</a:t>
            </a:r>
          </a:p>
          <a:p>
            <a:pPr algn="just"/>
            <a:r>
              <a:rPr lang="en-US" sz="2400" dirty="0" smtClean="0"/>
              <a:t>Mid Term Exam        25% 	</a:t>
            </a:r>
            <a:r>
              <a:rPr lang="en-US" sz="2400" dirty="0" smtClean="0">
                <a:solidFill>
                  <a:srgbClr val="FF0000"/>
                </a:solidFill>
              </a:rPr>
              <a:t>13October2015</a:t>
            </a:r>
            <a:r>
              <a:rPr lang="en-US" sz="2400" dirty="0" smtClean="0"/>
              <a:t>	</a:t>
            </a:r>
          </a:p>
          <a:p>
            <a:pPr algn="just"/>
            <a:r>
              <a:rPr lang="en-US" sz="2400" dirty="0" smtClean="0"/>
              <a:t>Final Exam              30%         8Dec. 	Final month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65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6753225" cy="915987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Course Organization: GROUND rules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Course material consists of </a:t>
            </a:r>
          </a:p>
          <a:p>
            <a:pPr marL="342900" algn="just"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(1) class lectures and discussions</a:t>
            </a:r>
          </a:p>
          <a:p>
            <a:pPr marL="342900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(2) textbook, online and handout readings, and </a:t>
            </a:r>
          </a:p>
          <a:p>
            <a:pPr marL="342900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(3) labs assignments.  </a:t>
            </a:r>
          </a:p>
          <a:p>
            <a:pPr marL="342900" algn="just"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algn="just"/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Course Requirements: 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Students are required to attend scheduled class meetings, participate in class discussions, and complete lab assignments on time. 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222530"/>
            <a:ext cx="4392488" cy="13451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5229200"/>
            <a:ext cx="4499991" cy="1366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6753225" cy="915987"/>
          </a:xfrm>
        </p:spPr>
        <p:txBody>
          <a:bodyPr/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Student Bios and Info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2060849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 smtClean="0"/>
              <a:t>(index card and name and hometown, heroes, hobbies, skills and talents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6156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u="sng" dirty="0" smtClean="0"/>
              <a:t>Myself and I </a:t>
            </a:r>
            <a:r>
              <a:rPr lang="en-US" sz="2400" b="1" dirty="0" smtClean="0"/>
              <a:t>education background and research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aeu_presentation4">
  <a:themeElements>
    <a:clrScheme name="Custom 18">
      <a:dk1>
        <a:sysClr val="windowText" lastClr="000000"/>
      </a:dk1>
      <a:lt1>
        <a:sysClr val="window" lastClr="FFFFFF"/>
      </a:lt1>
      <a:dk2>
        <a:srgbClr val="8A8073"/>
      </a:dk2>
      <a:lt2>
        <a:srgbClr val="E8E6E3"/>
      </a:lt2>
      <a:accent1>
        <a:srgbClr val="FFFFFF"/>
      </a:accent1>
      <a:accent2>
        <a:srgbClr val="005170"/>
      </a:accent2>
      <a:accent3>
        <a:srgbClr val="411E00"/>
      </a:accent3>
      <a:accent4>
        <a:srgbClr val="F29300"/>
      </a:accent4>
      <a:accent5>
        <a:srgbClr val="052942"/>
      </a:accent5>
      <a:accent6>
        <a:srgbClr val="00A3E0"/>
      </a:accent6>
      <a:hlink>
        <a:srgbClr val="A8BA00"/>
      </a:hlink>
      <a:folHlink>
        <a:srgbClr val="000000"/>
      </a:folHlink>
    </a:clrScheme>
    <a:fontScheme name="UAEU_fonts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uaeu_presentation4</Template>
  <TotalTime>1270</TotalTime>
  <Words>345</Words>
  <Application>Microsoft Office PowerPoint</Application>
  <PresentationFormat>On-screen Show (4:3)</PresentationFormat>
  <Paragraphs>65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Wingdings</vt:lpstr>
      <vt:lpstr>uaeu_presentation4</vt:lpstr>
      <vt:lpstr>PowerPoint Presentation</vt:lpstr>
      <vt:lpstr>PowerPoint Presentation</vt:lpstr>
      <vt:lpstr>Course Description: </vt:lpstr>
      <vt:lpstr>Purpose</vt:lpstr>
      <vt:lpstr>Introduction</vt:lpstr>
      <vt:lpstr> Course Grading and Assessment:</vt:lpstr>
      <vt:lpstr>Course Organization: GROUND rules</vt:lpstr>
      <vt:lpstr>Student Bios and Info</vt:lpstr>
      <vt:lpstr>Myself and I education background and research</vt:lpstr>
      <vt:lpstr>PowerPoint Presentation</vt:lpstr>
      <vt:lpstr>Next class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Title</dc:title>
  <dc:creator>Administrator</dc:creator>
  <cp:lastModifiedBy>Amal Al Marbouei</cp:lastModifiedBy>
  <cp:revision>123</cp:revision>
  <cp:lastPrinted>2013-01-13T07:36:05Z</cp:lastPrinted>
  <dcterms:created xsi:type="dcterms:W3CDTF">2013-01-06T12:38:21Z</dcterms:created>
  <dcterms:modified xsi:type="dcterms:W3CDTF">2015-08-22T12:47:52Z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1936924346</vt:i4>
  </property>
  <property fmtid="{D5CDD505-2E9C-101B-9397-08002B2CF9AE}" pid="3" name="_NewReviewCycle">
    <vt:lpwstr/>
  </property>
  <property fmtid="{D5CDD505-2E9C-101B-9397-08002B2CF9AE}" pid="4" name="_EmailSubject">
    <vt:lpwstr>AGU 24 first day power points both classes</vt:lpwstr>
  </property>
  <property fmtid="{D5CDD505-2E9C-101B-9397-08002B2CF9AE}" pid="5" name="_AuthorEmail">
    <vt:lpwstr>ABintouq@uaeu.ac.ae</vt:lpwstr>
  </property>
  <property fmtid="{D5CDD505-2E9C-101B-9397-08002B2CF9AE}" pid="6" name="_AuthorEmailDisplayName">
    <vt:lpwstr>Ahmad BinTouq</vt:lpwstr>
  </property>
</Properties>
</file>