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xls" ContentType="application/vnd.ms-exce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  <p:sldMasterId id="2147483700" r:id="rId5"/>
  </p:sldMasterIdLst>
  <p:notesMasterIdLst>
    <p:notesMasterId r:id="rId41"/>
  </p:notesMasterIdLst>
  <p:handoutMasterIdLst>
    <p:handoutMasterId r:id="rId42"/>
  </p:handoutMasterIdLst>
  <p:sldIdLst>
    <p:sldId id="265" r:id="rId6"/>
    <p:sldId id="259" r:id="rId7"/>
    <p:sldId id="266" r:id="rId8"/>
    <p:sldId id="267" r:id="rId9"/>
    <p:sldId id="268" r:id="rId10"/>
    <p:sldId id="269" r:id="rId11"/>
    <p:sldId id="270" r:id="rId12"/>
    <p:sldId id="298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301" r:id="rId28"/>
    <p:sldId id="286" r:id="rId29"/>
    <p:sldId id="287" r:id="rId30"/>
    <p:sldId id="288" r:id="rId31"/>
    <p:sldId id="289" r:id="rId32"/>
    <p:sldId id="290" r:id="rId33"/>
    <p:sldId id="300" r:id="rId34"/>
    <p:sldId id="292" r:id="rId35"/>
    <p:sldId id="302" r:id="rId36"/>
    <p:sldId id="294" r:id="rId37"/>
    <p:sldId id="295" r:id="rId38"/>
    <p:sldId id="303" r:id="rId39"/>
    <p:sldId id="29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704" autoAdjust="0"/>
  </p:normalViewPr>
  <p:slideViewPr>
    <p:cSldViewPr>
      <p:cViewPr varScale="1">
        <p:scale>
          <a:sx n="92" d="100"/>
          <a:sy n="92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0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FED2-8D0A-4995-85CB-FFA1DAD83874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738-BD81-42A5-8E89-3E6140BBA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5335-D95D-4541-BFA2-5241DC5A2AC7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EB40-76E9-463B-B501-16CA4F15C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20F733-7534-459A-8FBB-0B1E29BAA74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725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296177-F69F-4ABF-BFA6-17DAA80FEA2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128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77460-76EF-40FB-A52B-D7089288946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938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E79286-288A-460F-B028-965DD4E1FA7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1766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7D3928-B66A-4419-8415-E4131636EF2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018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98961-1B69-4503-8307-40A30F891D2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472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577DB8-83A2-4E00-8D81-156693CE46F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1853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33630-EF76-4E82-A6A7-CFB7D9BA5830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2636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B6BFBC-CFBA-40E8-8FA0-0F6A155C0CF7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064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784545-6231-4A69-91F8-52558A91AE97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97371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CE67A-C9AA-49E4-8D4D-7EBC0955707B}" type="slidenum">
              <a:rPr lang="en-US" altLang="en-US">
                <a:solidFill>
                  <a:srgbClr val="000000"/>
                </a:solidFill>
              </a:rPr>
              <a:pPr/>
              <a:t>31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26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7C0A76-D786-48E8-A618-EBC0B88C400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3899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24677-9686-448C-996D-48CFDCE7A6EB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7197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EB4C7-9791-4CDA-A048-F73F0E823260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4576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F6B173-B108-431A-978B-180B1A5886BA}" type="slidenum">
              <a:rPr lang="en-US" altLang="en-US">
                <a:solidFill>
                  <a:srgbClr val="000000"/>
                </a:solidFill>
              </a:rPr>
              <a:pPr/>
              <a:t>34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5980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389B5-C599-42FE-A9F1-3EBADCA1E705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715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FF788E-B534-43DD-8664-E59F85E07C6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304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17529-A2D6-4E22-AF6F-F058B4DD17E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253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1735B-2067-4043-BDD9-6481B5E66B6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180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663980-CA31-42E9-9BD5-06F03001161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571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754B77-8178-458C-B221-8196D533D9E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830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FA761C-73D2-46DA-92F7-6A5E456138D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048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9EF81-0BFD-41EB-B011-FA4B98CF845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4850"/>
            <a:ext cx="4619625" cy="3465513"/>
          </a:xfrm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14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66344" y="2130552"/>
            <a:ext cx="5957777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6305107" y="2929719"/>
            <a:ext cx="2840480" cy="17526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1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6305107" y="4819672"/>
            <a:ext cx="2840480" cy="17526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2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3321915" y="4819672"/>
            <a:ext cx="2840480" cy="17526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pic>
        <p:nvPicPr>
          <p:cNvPr id="13" name="Picture 12" descr="chss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90" y="523494"/>
            <a:ext cx="3454402" cy="4572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2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7"/>
            <a:ext cx="5416550" cy="5014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00337"/>
            <a:ext cx="30083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603" y="1501254"/>
            <a:ext cx="8857397" cy="50701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274638"/>
            <a:ext cx="6696075" cy="915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156" y="1524000"/>
            <a:ext cx="1768270" cy="5029200"/>
          </a:xfrm>
        </p:spPr>
        <p:txBody>
          <a:bodyPr vert="eaVert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1524000"/>
            <a:ext cx="6858000" cy="5029200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54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82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2255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1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1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11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004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6470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4036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8600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438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115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50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59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09152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2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669607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29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552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3804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82887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4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071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491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994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085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154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71575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471599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34400" cy="4876800"/>
          </a:xfrm>
        </p:spPr>
        <p:txBody>
          <a:bodyPr/>
          <a:lstStyle>
            <a:lvl1pPr marL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082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091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348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844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457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21751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067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60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230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9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63541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655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614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163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73468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00194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1442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481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3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4572000" y="1503430"/>
            <a:ext cx="4572000" cy="5065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3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6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 descr="UAEU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91400" y="590093"/>
            <a:ext cx="1295400" cy="3782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60" r:id="rId5"/>
    <p:sldLayoutId id="214748366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18525" y="63547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D8D6216-FDF0-45F1-9627-9548CC18AE72}" type="slidenum">
              <a:rPr lang="en-US" altLang="en-US" sz="2000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2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7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18525" y="63547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D8D6216-FDF0-45F1-9627-9548CC18AE72}" type="slidenum">
              <a:rPr lang="en-US" altLang="en-US" sz="2000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2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76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18525" y="63547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D8D6216-FDF0-45F1-9627-9548CC18AE72}" type="slidenum">
              <a:rPr lang="en-US" altLang="en-US" sz="2000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2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3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18525" y="63547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D8D6216-FDF0-45F1-9627-9548CC18AE72}" type="slidenum">
              <a:rPr lang="en-US" altLang="en-US" sz="2000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2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58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uaeu.ac.ae/~abintouq" TargetMode="External"/><Relationship Id="rId2" Type="http://schemas.openxmlformats.org/officeDocument/2006/relationships/hyperlink" Target="mailto:abintouq@uaeu.ac.a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3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613648" cy="65836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2">
                    <a:lumMod val="95000"/>
                  </a:schemeClr>
                </a:solidFill>
              </a:rPr>
              <a:t>Data Sources and Conversion </a:t>
            </a:r>
            <a:r>
              <a:rPr lang="en-US" sz="3200" dirty="0" smtClean="0">
                <a:solidFill>
                  <a:schemeClr val="bg2">
                    <a:lumMod val="95000"/>
                  </a:schemeClr>
                </a:solidFill>
              </a:rPr>
              <a:t>Feeding </a:t>
            </a:r>
            <a:r>
              <a:rPr lang="en-US" sz="3200" dirty="0">
                <a:solidFill>
                  <a:schemeClr val="bg2">
                    <a:lumMod val="95000"/>
                  </a:schemeClr>
                </a:solidFill>
              </a:rPr>
              <a:t>the </a:t>
            </a:r>
            <a:r>
              <a:rPr lang="en-US" sz="3200" dirty="0" smtClean="0">
                <a:solidFill>
                  <a:schemeClr val="bg2">
                    <a:lumMod val="95000"/>
                  </a:schemeClr>
                </a:solidFill>
              </a:rPr>
              <a:t>GIS</a:t>
            </a:r>
            <a:endParaRPr lang="en-US" sz="3200" dirty="0">
              <a:solidFill>
                <a:schemeClr val="bg2">
                  <a:lumMod val="95000"/>
                </a:schemeClr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133600" y="5257800"/>
            <a:ext cx="5334000" cy="1295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0" kern="120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5000"/>
                  </a:schemeClr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Dr. Ahmad Bin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5000"/>
                  </a:schemeClr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95000"/>
                  </a:schemeClr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95000"/>
                </a:schemeClr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5000"/>
                  </a:schemeClr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hlinkClick r:id="rId2"/>
              </a:rPr>
              <a:t>abintouq@uaeu.ac.ae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95000"/>
                </a:schemeClr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5000"/>
                  </a:schemeClr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hlinkClick r:id="rId3"/>
              </a:rPr>
              <a:t>http://faculty.uaeu.ac.ae/~abintouq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95000"/>
                </a:schemeClr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5000"/>
                  </a:schemeClr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GEO 440: GIS for Urban &amp; Regional Planning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5000"/>
                </a:schemeClr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830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56" y="304800"/>
            <a:ext cx="6279572" cy="609600"/>
          </a:xfrm>
        </p:spPr>
        <p:txBody>
          <a:bodyPr>
            <a:normAutofit fontScale="90000"/>
          </a:bodyPr>
          <a:lstStyle/>
          <a:p>
            <a:r>
              <a:rPr lang="en-US" altLang="en-US" sz="3600" dirty="0"/>
              <a:t>Data Conversion: </a:t>
            </a:r>
            <a:r>
              <a:rPr lang="en-US" altLang="en-US" sz="3600" i="1" dirty="0"/>
              <a:t>hints on the process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2064" y="1600200"/>
            <a:ext cx="3962400" cy="5029200"/>
          </a:xfrm>
        </p:spPr>
        <p:txBody>
          <a:bodyPr/>
          <a:lstStyle/>
          <a:p>
            <a:r>
              <a:rPr lang="en-US" altLang="en-US" sz="2000" b="1" dirty="0"/>
              <a:t>NEVER CONVERT  ON THE ORIGINAL FILE ALWAYS A COPY</a:t>
            </a:r>
            <a:r>
              <a:rPr lang="en-US" altLang="en-US" sz="2000" dirty="0"/>
              <a:t>.</a:t>
            </a:r>
          </a:p>
          <a:p>
            <a:r>
              <a:rPr lang="en-US" altLang="en-US" sz="2000" b="1" dirty="0"/>
              <a:t>ALWAYS</a:t>
            </a:r>
            <a:r>
              <a:rPr lang="en-US" altLang="en-US" sz="2000" dirty="0"/>
              <a:t> convert in an unrelated sub-directory</a:t>
            </a:r>
          </a:p>
          <a:p>
            <a:r>
              <a:rPr lang="en-US" altLang="en-US" sz="2000" dirty="0"/>
              <a:t>Document each new file that is made in the conversion process.</a:t>
            </a:r>
          </a:p>
          <a:p>
            <a:r>
              <a:rPr lang="en-US" altLang="en-US" sz="2000" dirty="0"/>
              <a:t>Archive the original files on a readily available media</a:t>
            </a:r>
          </a:p>
          <a:p>
            <a:r>
              <a:rPr lang="en-US" altLang="en-US" sz="2000" dirty="0"/>
              <a:t>Automate as many processes as possible</a:t>
            </a:r>
            <a:endParaRPr lang="en-US" altLang="en-US" sz="2400" dirty="0"/>
          </a:p>
          <a:p>
            <a:pPr lvl="1"/>
            <a:r>
              <a:rPr lang="en-US" altLang="en-US" sz="1800" dirty="0"/>
              <a:t>Projections</a:t>
            </a:r>
          </a:p>
          <a:p>
            <a:pPr lvl="1"/>
            <a:r>
              <a:rPr lang="en-US" altLang="en-US" sz="1800" dirty="0"/>
              <a:t>Many like files</a:t>
            </a:r>
          </a:p>
          <a:p>
            <a:pPr lvl="1"/>
            <a:r>
              <a:rPr lang="en-US" altLang="en-US" sz="1800" dirty="0"/>
              <a:t>Replication of data for output</a:t>
            </a:r>
          </a:p>
          <a:p>
            <a:endParaRPr lang="en-US" altLang="en-US" sz="2000" dirty="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59828" y="1614055"/>
            <a:ext cx="4800600" cy="2743200"/>
          </a:xfrm>
        </p:spPr>
        <p:txBody>
          <a:bodyPr/>
          <a:lstStyle/>
          <a:p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Record all your steps while converting data formats, in a journal or notebook.  You WILL use that same conversion sometime in the future</a:t>
            </a:r>
          </a:p>
        </p:txBody>
      </p:sp>
      <p:graphicFrame>
        <p:nvGraphicFramePr>
          <p:cNvPr id="59397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11149"/>
              </p:ext>
            </p:extLst>
          </p:nvPr>
        </p:nvGraphicFramePr>
        <p:xfrm>
          <a:off x="5486400" y="4419600"/>
          <a:ext cx="2514600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Clip" r:id="rId3" imgW="3657600" imgH="3078000" progId="MS_ClipArt_Gallery.2">
                  <p:embed/>
                </p:oleObj>
              </mc:Choice>
              <mc:Fallback>
                <p:oleObj name="Clip" r:id="rId3" imgW="3657600" imgH="3078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19600"/>
                        <a:ext cx="2514600" cy="207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588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8150"/>
            <a:ext cx="7772400" cy="609600"/>
          </a:xfrm>
        </p:spPr>
        <p:txBody>
          <a:bodyPr/>
          <a:lstStyle/>
          <a:p>
            <a:r>
              <a:rPr lang="en-US" altLang="en-US" sz="3200" dirty="0"/>
              <a:t>Data Sources: </a:t>
            </a:r>
            <a:r>
              <a:rPr lang="en-US" altLang="en-US" sz="3200" i="1" dirty="0"/>
              <a:t>Table of Contents</a:t>
            </a:r>
            <a:endParaRPr lang="en-US" alt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14500"/>
            <a:ext cx="7315200" cy="4114800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en-US" altLang="en-US" sz="2400" b="1" dirty="0"/>
              <a:t>Overview</a:t>
            </a:r>
            <a:endParaRPr lang="en-US" altLang="en-US" sz="2000" dirty="0"/>
          </a:p>
          <a:p>
            <a:r>
              <a:rPr lang="en-US" altLang="en-US" sz="2000" dirty="0"/>
              <a:t>Federal Data Sources: </a:t>
            </a:r>
            <a:r>
              <a:rPr lang="en-US" altLang="en-US" sz="2000" i="1" dirty="0"/>
              <a:t>Spatial</a:t>
            </a:r>
            <a:r>
              <a:rPr lang="en-US" altLang="en-US" sz="2000" dirty="0"/>
              <a:t> Data</a:t>
            </a:r>
          </a:p>
          <a:p>
            <a:r>
              <a:rPr lang="en-US" altLang="en-US" sz="2000" dirty="0"/>
              <a:t>Federal &amp; Non-profit Data Sources: </a:t>
            </a:r>
            <a:r>
              <a:rPr lang="en-US" altLang="en-US" sz="2000" i="1" dirty="0"/>
              <a:t>Attribute </a:t>
            </a:r>
            <a:r>
              <a:rPr lang="en-US" altLang="en-US" sz="2000" dirty="0"/>
              <a:t>data</a:t>
            </a:r>
          </a:p>
          <a:p>
            <a:r>
              <a:rPr lang="en-US" altLang="en-US" sz="2000" dirty="0"/>
              <a:t>Private Sector Data Resources</a:t>
            </a:r>
            <a:r>
              <a:rPr lang="en-US" altLang="en-US" sz="1600" dirty="0"/>
              <a:t>:</a:t>
            </a:r>
            <a:r>
              <a:rPr lang="en-US" altLang="en-US" sz="2400" dirty="0"/>
              <a:t> </a:t>
            </a:r>
            <a:r>
              <a:rPr lang="en-US" altLang="en-US" sz="2000" i="1" dirty="0"/>
              <a:t>Spatial and Attribute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b="1" dirty="0"/>
              <a:t>Selected Sources in Detail</a:t>
            </a:r>
            <a:r>
              <a:rPr lang="en-US" altLang="en-US" sz="2400" dirty="0"/>
              <a:t> </a:t>
            </a:r>
          </a:p>
          <a:p>
            <a:r>
              <a:rPr lang="en-US" altLang="en-US" sz="2000" dirty="0"/>
              <a:t>DIME</a:t>
            </a:r>
          </a:p>
          <a:p>
            <a:r>
              <a:rPr lang="en-US" altLang="en-US" sz="2000" dirty="0"/>
              <a:t>TIGER</a:t>
            </a:r>
          </a:p>
          <a:p>
            <a:r>
              <a:rPr lang="en-US" altLang="en-US" sz="2000" dirty="0"/>
              <a:t>USGS: Overview</a:t>
            </a:r>
          </a:p>
          <a:p>
            <a:pPr lvl="1"/>
            <a:r>
              <a:rPr lang="en-US" altLang="en-US" sz="1800" dirty="0"/>
              <a:t>DEM detail</a:t>
            </a:r>
          </a:p>
          <a:p>
            <a:pPr lvl="1"/>
            <a:r>
              <a:rPr lang="en-US" altLang="en-US" sz="1800" dirty="0"/>
              <a:t>DLG Detail</a:t>
            </a:r>
          </a:p>
          <a:p>
            <a:pPr lvl="1"/>
            <a:r>
              <a:rPr lang="en-US" altLang="en-US" sz="1800" dirty="0"/>
              <a:t>DOQs and DLGs</a:t>
            </a:r>
          </a:p>
          <a:p>
            <a:r>
              <a:rPr lang="en-US" altLang="en-US" sz="2000" dirty="0"/>
              <a:t>Digital Chart of the World</a:t>
            </a:r>
          </a:p>
          <a:p>
            <a:r>
              <a:rPr lang="en-US" altLang="en-US" sz="2000" dirty="0"/>
              <a:t>NAVSTAR: </a:t>
            </a:r>
            <a:r>
              <a:rPr lang="en-US" altLang="en-US" sz="2000" dirty="0" err="1"/>
              <a:t>gps</a:t>
            </a:r>
            <a:endParaRPr lang="en-US" altLang="en-US" sz="2000" dirty="0"/>
          </a:p>
          <a:p>
            <a:r>
              <a:rPr lang="en-US" altLang="en-US" sz="2000" dirty="0"/>
              <a:t>Remote Sensing</a:t>
            </a:r>
          </a:p>
          <a:p>
            <a:r>
              <a:rPr lang="en-US" altLang="en-US" sz="2000" dirty="0"/>
              <a:t>US Census Bureau Attribute Data</a:t>
            </a:r>
          </a:p>
          <a:p>
            <a:r>
              <a:rPr lang="en-US" altLang="en-US" sz="2000" dirty="0"/>
              <a:t>Primary Data Collection: Some Issues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4191000" y="3048000"/>
            <a:ext cx="4648200" cy="182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As of Fall, 1999, single best web index to available data is: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http://cast.uark.edu/local/hunt/index.html</a:t>
            </a:r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4191000" y="3048000"/>
            <a:ext cx="4648200" cy="1447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0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772400" cy="8382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sz="3200" dirty="0"/>
              <a:t>Federal Data Sources: Spatial Data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endParaRPr lang="en-US" altLang="en-US" sz="2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4191000" cy="41148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sz="1800" i="1" dirty="0"/>
              <a:t>Federal Data Agencies:</a:t>
            </a:r>
            <a:endParaRPr lang="en-US" altLang="en-US" sz="1800" dirty="0"/>
          </a:p>
          <a:p>
            <a:r>
              <a:rPr lang="en-US" altLang="en-US" sz="2000" dirty="0"/>
              <a:t>USGS  (Geological Survey, National Mapping Div.--Interior) </a:t>
            </a:r>
          </a:p>
          <a:p>
            <a:pPr lvl="1"/>
            <a:r>
              <a:rPr lang="en-US" altLang="en-US" sz="1800" dirty="0"/>
              <a:t>all kinds of  mapping, not just geology!</a:t>
            </a:r>
          </a:p>
          <a:p>
            <a:r>
              <a:rPr lang="en-US" altLang="en-US" sz="2000" dirty="0"/>
              <a:t>NGS (National Geodetic Service-- Commerce, part of NOAA)</a:t>
            </a:r>
          </a:p>
          <a:p>
            <a:pPr lvl="1"/>
            <a:r>
              <a:rPr lang="en-US" altLang="en-US" sz="1800" dirty="0"/>
              <a:t>geodetic surveying</a:t>
            </a:r>
          </a:p>
          <a:p>
            <a:pPr>
              <a:buFontTx/>
              <a:buNone/>
            </a:pPr>
            <a:r>
              <a:rPr lang="en-US" altLang="en-US" sz="2000" dirty="0"/>
              <a:t>[Ordnance Survey (in U.K.) combines both functions.]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sz="1800" i="1" dirty="0"/>
              <a:t>Federal Mission Agencies</a:t>
            </a:r>
            <a:endParaRPr lang="en-US" altLang="en-US" sz="1800" dirty="0"/>
          </a:p>
          <a:p>
            <a:r>
              <a:rPr lang="en-US" altLang="en-US" sz="1800" dirty="0"/>
              <a:t>USDA (Agriculture)</a:t>
            </a:r>
          </a:p>
          <a:p>
            <a:pPr lvl="1"/>
            <a:r>
              <a:rPr lang="en-US" altLang="en-US" sz="1600" dirty="0"/>
              <a:t>Resource Conservation Service (formerly Soil Conservation Service)</a:t>
            </a:r>
            <a:endParaRPr lang="en-US" altLang="en-US" sz="1400" dirty="0"/>
          </a:p>
          <a:p>
            <a:pPr lvl="1"/>
            <a:r>
              <a:rPr lang="en-US" altLang="en-US" sz="1600" dirty="0"/>
              <a:t>US Forestry Service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676400"/>
            <a:ext cx="4953000" cy="4114800"/>
          </a:xfrm>
          <a:noFill/>
          <a:ln/>
        </p:spPr>
        <p:txBody>
          <a:bodyPr>
            <a:normAutofit fontScale="85000" lnSpcReduction="20000"/>
          </a:bodyPr>
          <a:lstStyle/>
          <a:p>
            <a:r>
              <a:rPr lang="en-US" altLang="en-US" sz="1800" dirty="0" err="1"/>
              <a:t>DoD</a:t>
            </a:r>
            <a:r>
              <a:rPr lang="en-US" altLang="en-US" sz="1800" dirty="0"/>
              <a:t> (Defense)</a:t>
            </a:r>
          </a:p>
          <a:p>
            <a:pPr lvl="1"/>
            <a:r>
              <a:rPr lang="en-US" altLang="en-US" sz="1600" dirty="0"/>
              <a:t>National Imagery and Mapping Agency (NIMA)</a:t>
            </a:r>
          </a:p>
          <a:p>
            <a:pPr lvl="2"/>
            <a:r>
              <a:rPr lang="en-US" altLang="en-US" sz="1400" dirty="0"/>
              <a:t>originally Defense Mapping Agency (DMA) </a:t>
            </a:r>
          </a:p>
          <a:p>
            <a:pPr lvl="2"/>
            <a:r>
              <a:rPr lang="en-US" altLang="en-US" sz="1400" dirty="0"/>
              <a:t>US and world terrain mappings</a:t>
            </a:r>
          </a:p>
          <a:p>
            <a:pPr lvl="1"/>
            <a:r>
              <a:rPr lang="en-US" altLang="en-US" sz="1800" dirty="0"/>
              <a:t>NAVSTAR: </a:t>
            </a:r>
            <a:r>
              <a:rPr lang="en-US" altLang="en-US" sz="1800" dirty="0" err="1"/>
              <a:t>gps</a:t>
            </a:r>
            <a:r>
              <a:rPr lang="en-US" altLang="en-US" sz="1800" dirty="0"/>
              <a:t> satellites</a:t>
            </a:r>
            <a:endParaRPr lang="en-US" altLang="en-US" dirty="0"/>
          </a:p>
          <a:p>
            <a:pPr lvl="1"/>
            <a:r>
              <a:rPr lang="en-US" altLang="en-US" sz="1600" dirty="0"/>
              <a:t>US Army Corp. of Eng.: flood control</a:t>
            </a:r>
            <a:endParaRPr lang="en-US" altLang="en-US" sz="1400" dirty="0"/>
          </a:p>
          <a:p>
            <a:r>
              <a:rPr lang="en-US" altLang="en-US" sz="1800" dirty="0"/>
              <a:t>Interior</a:t>
            </a:r>
          </a:p>
          <a:p>
            <a:pPr lvl="1"/>
            <a:r>
              <a:rPr lang="en-US" altLang="en-US" sz="1600" dirty="0"/>
              <a:t>US Fish and Wildlife: wetlands</a:t>
            </a:r>
            <a:endParaRPr lang="en-US" altLang="en-US" sz="1400" dirty="0"/>
          </a:p>
          <a:p>
            <a:pPr lvl="1"/>
            <a:r>
              <a:rPr lang="en-US" altLang="en-US" sz="1600" dirty="0"/>
              <a:t>Bureau of Land Management</a:t>
            </a:r>
            <a:endParaRPr lang="en-US" altLang="en-US" sz="1400" dirty="0"/>
          </a:p>
          <a:p>
            <a:r>
              <a:rPr lang="en-US" altLang="en-US" sz="1800" dirty="0"/>
              <a:t> NASA (National Aeronautics and Space Administration</a:t>
            </a:r>
          </a:p>
          <a:p>
            <a:pPr lvl="1"/>
            <a:r>
              <a:rPr lang="en-US" altLang="en-US" sz="1600" dirty="0"/>
              <a:t>LANDSAT satellites</a:t>
            </a:r>
          </a:p>
          <a:p>
            <a:r>
              <a:rPr lang="en-US" altLang="en-US" sz="1800" dirty="0"/>
              <a:t>Commerce</a:t>
            </a:r>
          </a:p>
          <a:p>
            <a:pPr lvl="1"/>
            <a:r>
              <a:rPr lang="en-US" altLang="en-US" sz="1600" dirty="0"/>
              <a:t>Census Bureau: DIME &amp; TIGER files</a:t>
            </a:r>
            <a:endParaRPr lang="en-US" altLang="en-US" sz="1400" dirty="0"/>
          </a:p>
          <a:p>
            <a:pPr lvl="1"/>
            <a:r>
              <a:rPr lang="en-US" altLang="en-US" sz="1600" dirty="0"/>
              <a:t>NOAA (National Oceanic and Atmospheric Administration)</a:t>
            </a:r>
          </a:p>
          <a:p>
            <a:pPr lvl="2"/>
            <a:r>
              <a:rPr lang="en-US" altLang="en-US" sz="1600" dirty="0"/>
              <a:t>AVHRR (Advanced Very High Resolution Radiometer) weather satellites</a:t>
            </a:r>
          </a:p>
        </p:txBody>
      </p:sp>
    </p:spTree>
    <p:extLst>
      <p:ext uri="{BB962C8B-B14F-4D97-AF65-F5344CB8AC3E}">
        <p14:creationId xmlns:p14="http://schemas.microsoft.com/office/powerpoint/2010/main" val="8845691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2845"/>
            <a:ext cx="77724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sz="3200" dirty="0"/>
              <a:t>Federal &amp; Non-profit Data Sources: </a:t>
            </a:r>
            <a:br>
              <a:rPr lang="en-US" altLang="en-US" sz="3200" dirty="0"/>
            </a:br>
            <a:r>
              <a:rPr lang="en-US" altLang="en-US" sz="3200" i="1" dirty="0"/>
              <a:t>Attribute </a:t>
            </a:r>
            <a:r>
              <a:rPr lang="en-US" altLang="en-US" sz="3200" dirty="0"/>
              <a:t>data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76400"/>
            <a:ext cx="4267200" cy="48006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1800" b="1" dirty="0"/>
              <a:t>Federal Data Agencies</a:t>
            </a:r>
          </a:p>
          <a:p>
            <a:r>
              <a:rPr lang="en-US" altLang="en-US" sz="1600" dirty="0"/>
              <a:t>CB (Census Bureau-- </a:t>
            </a:r>
            <a:r>
              <a:rPr lang="en-US" altLang="en-US" sz="1600" dirty="0" err="1"/>
              <a:t>Dept</a:t>
            </a:r>
            <a:r>
              <a:rPr lang="en-US" altLang="en-US" sz="1600" dirty="0"/>
              <a:t> of Commerce)</a:t>
            </a:r>
          </a:p>
          <a:p>
            <a:pPr lvl="1"/>
            <a:r>
              <a:rPr lang="en-US" altLang="en-US" sz="1400" dirty="0"/>
              <a:t>population and industry data from surveys</a:t>
            </a:r>
          </a:p>
          <a:p>
            <a:r>
              <a:rPr lang="en-US" altLang="en-US" sz="1600" dirty="0"/>
              <a:t>BEA (Bureau of Economic Analysis-- Dept. of  Commerce)</a:t>
            </a:r>
          </a:p>
          <a:p>
            <a:pPr lvl="1"/>
            <a:r>
              <a:rPr lang="en-US" altLang="en-US" sz="1400" dirty="0"/>
              <a:t>STAT-US:  national accounts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sz="1800" b="1" dirty="0"/>
              <a:t>Federal Mission Agencies</a:t>
            </a:r>
            <a:endParaRPr lang="en-US" altLang="en-US" sz="1800" i="1" dirty="0"/>
          </a:p>
          <a:p>
            <a:pPr>
              <a:buFontTx/>
              <a:buNone/>
            </a:pPr>
            <a:r>
              <a:rPr lang="en-US" altLang="en-US" sz="1800" dirty="0"/>
              <a:t>Most federal agencies now have a stat. </a:t>
            </a:r>
            <a:r>
              <a:rPr lang="en-US" altLang="en-US" sz="1800" dirty="0" err="1"/>
              <a:t>dept</a:t>
            </a:r>
            <a:endParaRPr lang="en-US" altLang="en-US" sz="1800" dirty="0"/>
          </a:p>
          <a:p>
            <a:pPr lvl="1"/>
            <a:r>
              <a:rPr lang="en-US" altLang="en-US" sz="1600" dirty="0"/>
              <a:t>Bureau of Labor Statistics</a:t>
            </a:r>
          </a:p>
          <a:p>
            <a:pPr lvl="1"/>
            <a:r>
              <a:rPr lang="en-US" altLang="en-US" sz="1600" dirty="0"/>
              <a:t>National Center for Health Statistics</a:t>
            </a:r>
          </a:p>
          <a:p>
            <a:pPr lvl="1"/>
            <a:r>
              <a:rPr lang="en-US" altLang="en-US" sz="1600" dirty="0"/>
              <a:t>National Center for Education Statistics</a:t>
            </a:r>
          </a:p>
          <a:p>
            <a:pPr lvl="1"/>
            <a:r>
              <a:rPr lang="en-US" altLang="en-US" sz="1600" dirty="0"/>
              <a:t>National Center for Criminal Justice Statistics</a:t>
            </a:r>
          </a:p>
          <a:p>
            <a:pPr lvl="1"/>
            <a:r>
              <a:rPr lang="en-US" altLang="en-US" sz="1600" dirty="0"/>
              <a:t>National Center for Transportation Statistics</a:t>
            </a:r>
          </a:p>
          <a:p>
            <a:pPr lvl="1"/>
            <a:r>
              <a:rPr lang="en-US" altLang="en-US" sz="1600" dirty="0"/>
              <a:t>Interstate Commerce Commission</a:t>
            </a:r>
          </a:p>
          <a:p>
            <a:pPr lvl="1"/>
            <a:r>
              <a:rPr lang="en-US" altLang="en-US" sz="1600" dirty="0"/>
              <a:t>Internal Revenue Service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752600"/>
            <a:ext cx="4191000" cy="47244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2000" b="1" dirty="0"/>
              <a:t>Non-profit interest groups:</a:t>
            </a:r>
          </a:p>
          <a:p>
            <a:pPr lvl="1"/>
            <a:r>
              <a:rPr lang="en-US" altLang="en-US" sz="1800" dirty="0"/>
              <a:t>Urban and Regional Information Systems Association (URISA)</a:t>
            </a:r>
          </a:p>
          <a:p>
            <a:pPr lvl="1"/>
            <a:r>
              <a:rPr lang="en-US" altLang="en-US" sz="1800" dirty="0"/>
              <a:t>National League of Cities</a:t>
            </a:r>
          </a:p>
          <a:p>
            <a:pPr lvl="1"/>
            <a:r>
              <a:rPr lang="en-US" altLang="en-US" sz="1800" dirty="0"/>
              <a:t>Population Reference Bureau</a:t>
            </a:r>
          </a:p>
          <a:p>
            <a:pPr lvl="1"/>
            <a:r>
              <a:rPr lang="en-US" altLang="en-US" sz="1800" dirty="0"/>
              <a:t>Transportation Assoc. of America</a:t>
            </a:r>
          </a:p>
          <a:p>
            <a:pPr>
              <a:buFontTx/>
              <a:buNone/>
            </a:pPr>
            <a:r>
              <a:rPr lang="en-US" altLang="en-US" sz="2000" b="1" dirty="0"/>
              <a:t>Trade Associations:</a:t>
            </a:r>
          </a:p>
          <a:p>
            <a:pPr lvl="1"/>
            <a:r>
              <a:rPr lang="en-US" altLang="en-US" sz="1800" dirty="0"/>
              <a:t>American Public Transit Assoc.</a:t>
            </a:r>
          </a:p>
          <a:p>
            <a:pPr lvl="1"/>
            <a:r>
              <a:rPr lang="en-US" altLang="en-US" sz="1800" dirty="0"/>
              <a:t>see </a:t>
            </a:r>
            <a:r>
              <a:rPr lang="en-US" altLang="en-US" sz="1800" i="1" dirty="0"/>
              <a:t>Encyclopedia of Associations</a:t>
            </a:r>
          </a:p>
          <a:p>
            <a:pPr>
              <a:buFontTx/>
              <a:buNone/>
            </a:pPr>
            <a:r>
              <a:rPr lang="en-US" altLang="en-US" sz="2000" b="1" dirty="0"/>
              <a:t>Trade Publications</a:t>
            </a:r>
          </a:p>
          <a:p>
            <a:pPr lvl="1"/>
            <a:r>
              <a:rPr lang="en-US" altLang="en-US" sz="1800" dirty="0"/>
              <a:t>Progressive Grocer</a:t>
            </a:r>
          </a:p>
          <a:p>
            <a:pPr lvl="1"/>
            <a:r>
              <a:rPr lang="en-US" altLang="en-US" sz="1800" dirty="0"/>
              <a:t>see </a:t>
            </a:r>
            <a:r>
              <a:rPr lang="en-US" altLang="en-US" sz="1800" i="1" dirty="0"/>
              <a:t>Business Periodicals Index</a:t>
            </a:r>
          </a:p>
          <a:p>
            <a:pPr>
              <a:buFontTx/>
              <a:buNone/>
            </a:pPr>
            <a:r>
              <a:rPr lang="en-US" altLang="en-US" sz="2000" b="1" dirty="0"/>
              <a:t>University Research Centers</a:t>
            </a:r>
            <a:endParaRPr lang="en-US" altLang="en-US" sz="2000" dirty="0"/>
          </a:p>
          <a:p>
            <a:pPr lvl="1"/>
            <a:r>
              <a:rPr lang="en-US" altLang="en-US" sz="1800" dirty="0"/>
              <a:t>University of Michigan, National Institute for Social Research</a:t>
            </a:r>
          </a:p>
        </p:txBody>
      </p:sp>
    </p:spTree>
    <p:extLst>
      <p:ext uri="{BB962C8B-B14F-4D97-AF65-F5344CB8AC3E}">
        <p14:creationId xmlns:p14="http://schemas.microsoft.com/office/powerpoint/2010/main" val="3315198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 dirty="0"/>
              <a:t>Private Sector Data Resources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4419600" cy="5036127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i="1" dirty="0"/>
              <a:t>Spatial data</a:t>
            </a:r>
          </a:p>
          <a:p>
            <a:r>
              <a:rPr lang="en-US" altLang="en-US" sz="2000" dirty="0"/>
              <a:t>GIS </a:t>
            </a:r>
            <a:r>
              <a:rPr lang="en-US" altLang="en-US" sz="1800" dirty="0"/>
              <a:t>software vendors</a:t>
            </a:r>
          </a:p>
          <a:p>
            <a:pPr lvl="1"/>
            <a:r>
              <a:rPr lang="en-US" altLang="en-US" sz="1600" dirty="0"/>
              <a:t>e.g. </a:t>
            </a:r>
            <a:r>
              <a:rPr lang="en-US" altLang="en-US" sz="1600" i="1" dirty="0" err="1"/>
              <a:t>ArcData</a:t>
            </a:r>
            <a:r>
              <a:rPr lang="en-US" altLang="en-US" sz="1600" i="1" dirty="0"/>
              <a:t> Catalog</a:t>
            </a:r>
          </a:p>
          <a:p>
            <a:r>
              <a:rPr lang="en-US" altLang="en-US" sz="1800" dirty="0"/>
              <a:t>Satellite Data Sellers</a:t>
            </a:r>
          </a:p>
          <a:p>
            <a:pPr lvl="1"/>
            <a:r>
              <a:rPr lang="en-US" altLang="en-US" sz="1600" dirty="0"/>
              <a:t>SPOT (French satellite)</a:t>
            </a:r>
          </a:p>
          <a:p>
            <a:pPr lvl="1"/>
            <a:r>
              <a:rPr lang="en-US" altLang="en-US" sz="1600" dirty="0"/>
              <a:t>EOSAT (LANDSAT Thematic Mapper data)</a:t>
            </a:r>
          </a:p>
          <a:p>
            <a:r>
              <a:rPr lang="en-US" altLang="en-US" sz="1800" dirty="0"/>
              <a:t>Topological data (street networks and boundaries)</a:t>
            </a:r>
          </a:p>
          <a:p>
            <a:pPr lvl="1"/>
            <a:r>
              <a:rPr lang="en-US" altLang="en-US" sz="1600" dirty="0" err="1"/>
              <a:t>Etak</a:t>
            </a:r>
            <a:r>
              <a:rPr lang="en-US" altLang="en-US" sz="1600" dirty="0"/>
              <a:t> </a:t>
            </a:r>
          </a:p>
          <a:p>
            <a:pPr lvl="1"/>
            <a:r>
              <a:rPr lang="en-US" altLang="en-US" sz="1600" dirty="0" err="1"/>
              <a:t>DeLorme</a:t>
            </a:r>
            <a:endParaRPr lang="en-US" altLang="en-US" sz="1600" dirty="0"/>
          </a:p>
          <a:p>
            <a:pPr lvl="1"/>
            <a:r>
              <a:rPr lang="en-US" altLang="en-US" sz="1600" dirty="0"/>
              <a:t>Geographic Data Technology</a:t>
            </a:r>
          </a:p>
          <a:p>
            <a:r>
              <a:rPr lang="en-US" altLang="en-US" sz="1800" dirty="0"/>
              <a:t>Environmental</a:t>
            </a:r>
          </a:p>
          <a:p>
            <a:pPr lvl="1"/>
            <a:r>
              <a:rPr lang="en-US" altLang="en-US" sz="1600" dirty="0" err="1"/>
              <a:t>Earthinfo</a:t>
            </a:r>
            <a:endParaRPr lang="en-US" altLang="en-US" sz="1600" dirty="0"/>
          </a:p>
          <a:p>
            <a:pPr lvl="1"/>
            <a:r>
              <a:rPr lang="en-US" altLang="en-US" sz="1600" dirty="0"/>
              <a:t>Hydrosphere</a:t>
            </a:r>
          </a:p>
          <a:p>
            <a:r>
              <a:rPr lang="en-US" altLang="en-US" sz="1800" dirty="0"/>
              <a:t>Aerial Surveying/ Engineers/Consultants </a:t>
            </a:r>
          </a:p>
          <a:p>
            <a:pPr lvl="1"/>
            <a:r>
              <a:rPr lang="en-US" altLang="en-US" sz="1600" dirty="0"/>
              <a:t>legions of them</a:t>
            </a:r>
          </a:p>
          <a:p>
            <a:pPr lvl="1"/>
            <a:r>
              <a:rPr lang="en-US" altLang="en-US" sz="1600" dirty="0"/>
              <a:t>primary data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7864" y="1503218"/>
            <a:ext cx="4267200" cy="49530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2800" i="1" dirty="0"/>
              <a:t>Attribute Data</a:t>
            </a:r>
          </a:p>
          <a:p>
            <a:pPr>
              <a:buFontTx/>
              <a:buNone/>
            </a:pPr>
            <a:r>
              <a:rPr lang="en-US" altLang="en-US" sz="1800" dirty="0"/>
              <a:t>Wide array of companies and services.</a:t>
            </a:r>
          </a:p>
          <a:p>
            <a:pPr lvl="1"/>
            <a:r>
              <a:rPr lang="en-US" altLang="en-US" sz="1600" dirty="0"/>
              <a:t>pollsters and market </a:t>
            </a:r>
            <a:r>
              <a:rPr lang="en-US" altLang="en-US" sz="1600" dirty="0" err="1"/>
              <a:t>surveyers</a:t>
            </a:r>
            <a:endParaRPr lang="en-US" altLang="en-US" sz="1600" dirty="0"/>
          </a:p>
          <a:p>
            <a:pPr lvl="1"/>
            <a:r>
              <a:rPr lang="en-US" altLang="en-US" sz="1600" dirty="0" err="1"/>
              <a:t>remarketeers</a:t>
            </a:r>
            <a:r>
              <a:rPr lang="en-US" altLang="en-US" sz="1600" dirty="0"/>
              <a:t>/updaters of federal  gov. data (census data, TIGER files, etc..)</a:t>
            </a:r>
          </a:p>
          <a:p>
            <a:pPr lvl="1"/>
            <a:r>
              <a:rPr lang="en-US" altLang="en-US" sz="1600" dirty="0"/>
              <a:t>data aggregators: collect admin. data from state and local gov. (e.g. building permits)</a:t>
            </a:r>
          </a:p>
          <a:p>
            <a:pPr lvl="1"/>
            <a:r>
              <a:rPr lang="en-US" altLang="en-US" sz="1600" dirty="0"/>
              <a:t>gap fillers in government offerings</a:t>
            </a:r>
          </a:p>
          <a:p>
            <a:pPr>
              <a:buFontTx/>
              <a:buNone/>
            </a:pPr>
            <a:r>
              <a:rPr lang="en-US" altLang="en-US" sz="1800" dirty="0"/>
              <a:t>Larger providers include:</a:t>
            </a:r>
          </a:p>
          <a:p>
            <a:pPr lvl="1"/>
            <a:r>
              <a:rPr lang="en-US" altLang="en-US" sz="1600" dirty="0" err="1"/>
              <a:t>Claritas</a:t>
            </a:r>
            <a:r>
              <a:rPr lang="en-US" altLang="en-US" sz="1600" dirty="0"/>
              <a:t>/National Planning Data Corporation</a:t>
            </a:r>
          </a:p>
          <a:p>
            <a:pPr lvl="1"/>
            <a:r>
              <a:rPr lang="en-US" altLang="en-US" sz="1600" dirty="0"/>
              <a:t>Equifax/National Decision Systems</a:t>
            </a:r>
          </a:p>
          <a:p>
            <a:pPr lvl="1"/>
            <a:r>
              <a:rPr lang="en-US" altLang="en-US" sz="1600" dirty="0"/>
              <a:t>Blackburn/Urban Decision Systems</a:t>
            </a:r>
          </a:p>
          <a:p>
            <a:pPr lvl="1"/>
            <a:r>
              <a:rPr lang="en-US" altLang="en-US" sz="1600" dirty="0"/>
              <a:t>SMI/Donnelly Marketing</a:t>
            </a:r>
          </a:p>
          <a:p>
            <a:pPr>
              <a:buFontTx/>
              <a:buNone/>
            </a:pPr>
            <a:r>
              <a:rPr lang="en-US" altLang="en-US" sz="1800" dirty="0"/>
              <a:t>Specialized providers include:</a:t>
            </a:r>
          </a:p>
          <a:p>
            <a:pPr lvl="1"/>
            <a:r>
              <a:rPr lang="en-US" altLang="en-US" sz="1600" dirty="0"/>
              <a:t>Dun and Bradstreet (firms)</a:t>
            </a:r>
          </a:p>
          <a:p>
            <a:pPr lvl="1"/>
            <a:r>
              <a:rPr lang="en-US" altLang="en-US" sz="1600" dirty="0"/>
              <a:t>TRW-REDI (property data)</a:t>
            </a:r>
          </a:p>
        </p:txBody>
      </p:sp>
    </p:spTree>
    <p:extLst>
      <p:ext uri="{BB962C8B-B14F-4D97-AF65-F5344CB8AC3E}">
        <p14:creationId xmlns:p14="http://schemas.microsoft.com/office/powerpoint/2010/main" val="2804569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772400" cy="1143000"/>
          </a:xfrm>
          <a:noFill/>
          <a:ln/>
        </p:spPr>
        <p:txBody>
          <a:bodyPr>
            <a:normAutofit/>
          </a:bodyPr>
          <a:lstStyle/>
          <a:p>
            <a:r>
              <a:rPr lang="en-US" altLang="en-US" sz="2800" dirty="0"/>
              <a:t>Vector Data Implementations: </a:t>
            </a:r>
            <a:r>
              <a:rPr lang="en-US" altLang="en-US" sz="2800" b="1" dirty="0"/>
              <a:t>DIME file</a:t>
            </a:r>
            <a:br>
              <a:rPr lang="en-US" altLang="en-US" sz="2800" b="1" dirty="0"/>
            </a:br>
            <a:r>
              <a:rPr lang="en-US" altLang="en-US" sz="2800" b="1" dirty="0"/>
              <a:t> </a:t>
            </a:r>
            <a:r>
              <a:rPr lang="en-US" altLang="en-US" sz="3200" dirty="0"/>
              <a:t>(</a:t>
            </a:r>
            <a:r>
              <a:rPr lang="en-US" altLang="en-US" sz="2400" dirty="0">
                <a:solidFill>
                  <a:schemeClr val="tx1"/>
                </a:solidFill>
              </a:rPr>
              <a:t>Dual Independent Map Encoding)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763000" cy="48006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altLang="en-US" sz="1800" dirty="0"/>
              <a:t>introduced for the 1970 US Census and used again in 1980; replaced by TIGER in 1990</a:t>
            </a:r>
          </a:p>
          <a:p>
            <a:r>
              <a:rPr lang="en-US" altLang="en-US" sz="1800" dirty="0"/>
              <a:t>pioneering early  example of  topological structure</a:t>
            </a:r>
          </a:p>
          <a:p>
            <a:r>
              <a:rPr lang="en-US" altLang="en-US" sz="1800" dirty="0"/>
              <a:t>basic record was a  </a:t>
            </a:r>
            <a:r>
              <a:rPr lang="en-US" altLang="en-US" sz="1800" i="1" dirty="0"/>
              <a:t>line </a:t>
            </a:r>
            <a:r>
              <a:rPr lang="en-US" altLang="en-US" sz="1800" dirty="0"/>
              <a:t>segment</a:t>
            </a:r>
          </a:p>
          <a:p>
            <a:r>
              <a:rPr lang="en-US" altLang="en-US" sz="1800" dirty="0"/>
              <a:t> </a:t>
            </a:r>
            <a:r>
              <a:rPr lang="en-US" altLang="en-US" sz="1800" i="1" dirty="0"/>
              <a:t>flat file </a:t>
            </a:r>
            <a:r>
              <a:rPr lang="en-US" altLang="en-US" sz="1800" dirty="0"/>
              <a:t>structure with all info in one record (Star and Estes misleading)</a:t>
            </a:r>
          </a:p>
          <a:p>
            <a:r>
              <a:rPr lang="en-US" altLang="en-US" sz="1800" dirty="0"/>
              <a:t>segments defined between every intersection for all linear features in landscape (streets, railroads, </a:t>
            </a:r>
            <a:r>
              <a:rPr lang="en-US" altLang="en-US" sz="1800" dirty="0" err="1"/>
              <a:t>etc</a:t>
            </a:r>
            <a:r>
              <a:rPr lang="en-US" altLang="en-US" sz="1800" dirty="0"/>
              <a:t>)</a:t>
            </a:r>
          </a:p>
          <a:p>
            <a:r>
              <a:rPr lang="en-US" altLang="en-US" sz="1800" dirty="0"/>
              <a:t> each segment record contained items such as:</a:t>
            </a:r>
          </a:p>
          <a:p>
            <a:pPr lvl="1"/>
            <a:r>
              <a:rPr lang="en-US" altLang="en-US" sz="1600" dirty="0"/>
              <a:t>segment ID               Segment type      </a:t>
            </a:r>
          </a:p>
          <a:p>
            <a:pPr lvl="1"/>
            <a:r>
              <a:rPr lang="en-US" altLang="en-US" sz="1600" dirty="0"/>
              <a:t>from node ID            to node ID              from node </a:t>
            </a:r>
            <a:r>
              <a:rPr lang="en-US" altLang="en-US" sz="1600" dirty="0" err="1"/>
              <a:t>x,y</a:t>
            </a:r>
            <a:r>
              <a:rPr lang="en-US" altLang="en-US" sz="1600" dirty="0"/>
              <a:t>      to node </a:t>
            </a:r>
            <a:r>
              <a:rPr lang="en-US" altLang="en-US" sz="1600" dirty="0" err="1"/>
              <a:t>x,y</a:t>
            </a:r>
            <a:r>
              <a:rPr lang="en-US" altLang="en-US" sz="1600" dirty="0"/>
              <a:t>       </a:t>
            </a:r>
          </a:p>
          <a:p>
            <a:pPr lvl="1"/>
            <a:r>
              <a:rPr lang="en-US" altLang="en-US" sz="1600" dirty="0"/>
              <a:t>address range left       address range right</a:t>
            </a:r>
          </a:p>
          <a:p>
            <a:pPr lvl="1"/>
            <a:r>
              <a:rPr lang="en-US" altLang="en-US" sz="1600" dirty="0"/>
              <a:t>city left                     city right                tract left               tract right  </a:t>
            </a:r>
          </a:p>
          <a:p>
            <a:pPr lvl="1"/>
            <a:r>
              <a:rPr lang="en-US" altLang="en-US" sz="1600" dirty="0"/>
              <a:t>other left/right polygon ID info as needed e.g.  county,  block,</a:t>
            </a:r>
          </a:p>
          <a:p>
            <a:r>
              <a:rPr lang="en-US" altLang="en-US" sz="1800" dirty="0"/>
              <a:t>prepared only for </a:t>
            </a:r>
            <a:r>
              <a:rPr lang="en-US" altLang="en-US" sz="1800" dirty="0" err="1"/>
              <a:t>metroplitan</a:t>
            </a:r>
            <a:r>
              <a:rPr lang="en-US" altLang="en-US" sz="1800" dirty="0"/>
              <a:t> areas (278 files covering about 2% of nation) </a:t>
            </a:r>
            <a:endParaRPr lang="en-US" altLang="en-US" sz="3600" dirty="0"/>
          </a:p>
          <a:p>
            <a:r>
              <a:rPr lang="en-US" altLang="en-US" sz="1800" dirty="0"/>
              <a:t>some cities (very few) maintained and expanded  (</a:t>
            </a:r>
            <a:r>
              <a:rPr lang="en-US" altLang="en-US" sz="1800" dirty="0" err="1"/>
              <a:t>e.g</a:t>
            </a:r>
            <a:r>
              <a:rPr lang="en-US" altLang="en-US" sz="1800" dirty="0"/>
              <a:t> add zoning) them after  Census </a:t>
            </a:r>
          </a:p>
          <a:p>
            <a:r>
              <a:rPr lang="en-US" altLang="en-US" sz="1800" dirty="0"/>
              <a:t> inconsistent with </a:t>
            </a:r>
            <a:r>
              <a:rPr lang="en-US" altLang="en-US" sz="1800" i="1" dirty="0" err="1"/>
              <a:t>Metroplitan</a:t>
            </a:r>
            <a:r>
              <a:rPr lang="en-US" altLang="en-US" sz="1800" i="1" dirty="0"/>
              <a:t> Map Series</a:t>
            </a:r>
            <a:r>
              <a:rPr lang="en-US" altLang="en-US" sz="1800" dirty="0"/>
              <a:t> paper maps published for each census </a:t>
            </a:r>
          </a:p>
          <a:p>
            <a:r>
              <a:rPr lang="en-US" altLang="en-US" sz="1800" dirty="0"/>
              <a:t>very compute intensive to process into continuous streets or polygons</a:t>
            </a:r>
          </a:p>
        </p:txBody>
      </p:sp>
    </p:spTree>
    <p:extLst>
      <p:ext uri="{BB962C8B-B14F-4D97-AF65-F5344CB8AC3E}">
        <p14:creationId xmlns:p14="http://schemas.microsoft.com/office/powerpoint/2010/main" val="2978202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162800" cy="990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sz="3200" dirty="0"/>
              <a:t>Vector Data Implementation: </a:t>
            </a:r>
            <a:r>
              <a:rPr lang="en-US" altLang="en-US" sz="3200" b="1" dirty="0"/>
              <a:t>TIGER File</a:t>
            </a:r>
            <a:br>
              <a:rPr lang="en-US" altLang="en-US" sz="3200" b="1" dirty="0"/>
            </a:br>
            <a:r>
              <a:rPr lang="en-US" altLang="en-US" sz="2400" b="1" dirty="0"/>
              <a:t>(</a:t>
            </a:r>
            <a:r>
              <a:rPr lang="en-US" altLang="en-US" sz="2000" dirty="0">
                <a:solidFill>
                  <a:schemeClr val="tx1"/>
                </a:solidFill>
              </a:rPr>
              <a:t>Topologically Integrated Geographic Encoding and Referencing file)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572000" cy="48006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1600" dirty="0"/>
              <a:t>introduced for 1990 Census to eliminate inconsistencies between census products</a:t>
            </a:r>
          </a:p>
          <a:p>
            <a:pPr>
              <a:lnSpc>
                <a:spcPct val="90000"/>
              </a:lnSpc>
            </a:pPr>
            <a:r>
              <a:rPr lang="en-US" altLang="en-US" sz="1600" dirty="0"/>
              <a:t>cover entire country, and released by county</a:t>
            </a:r>
          </a:p>
          <a:p>
            <a:pPr>
              <a:lnSpc>
                <a:spcPct val="90000"/>
              </a:lnSpc>
            </a:pPr>
            <a:r>
              <a:rPr lang="en-US" altLang="en-US" sz="1600" dirty="0"/>
              <a:t>include hydrography, roads, railroads, etc.</a:t>
            </a:r>
          </a:p>
          <a:p>
            <a:pPr>
              <a:lnSpc>
                <a:spcPct val="90000"/>
              </a:lnSpc>
            </a:pPr>
            <a:r>
              <a:rPr lang="en-US" altLang="en-US" sz="1600" dirty="0"/>
              <a:t>uses relational data base model </a:t>
            </a:r>
          </a:p>
          <a:p>
            <a:pPr>
              <a:lnSpc>
                <a:spcPct val="90000"/>
              </a:lnSpc>
            </a:pPr>
            <a:r>
              <a:rPr lang="en-US" altLang="en-US" sz="1600" dirty="0"/>
              <a:t>data derived from 3 sources: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/>
              <a:t>scanned USGS 1:100,000 Map Series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/>
              <a:t>addresses ranges from DIME file, originally updated to 1986/7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/>
              <a:t>geographic area relationship files used by CB to process 1980 census </a:t>
            </a:r>
            <a:endParaRPr lang="en-US" altLang="en-US" sz="1400" dirty="0"/>
          </a:p>
          <a:p>
            <a:pPr>
              <a:lnSpc>
                <a:spcPct val="90000"/>
              </a:lnSpc>
            </a:pPr>
            <a:r>
              <a:rPr lang="en-US" altLang="en-US" sz="1600" dirty="0"/>
              <a:t>problems with TIGER</a:t>
            </a:r>
            <a:endParaRPr lang="en-US" altLang="en-US" sz="1400" dirty="0"/>
          </a:p>
          <a:p>
            <a:pPr lvl="1">
              <a:lnSpc>
                <a:spcPct val="90000"/>
              </a:lnSpc>
            </a:pPr>
            <a:r>
              <a:rPr lang="en-US" altLang="en-US" sz="1600" dirty="0"/>
              <a:t>accuracy  limited by USGS base map and processing (100m horizontal)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/>
              <a:t>one time only; many segments missing.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/>
              <a:t>many local gov. records better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/>
              <a:t>data only:  requires software to process.</a:t>
            </a:r>
          </a:p>
          <a:p>
            <a:pPr>
              <a:lnSpc>
                <a:spcPct val="90000"/>
              </a:lnSpc>
            </a:pPr>
            <a:r>
              <a:rPr lang="en-US" altLang="en-US" sz="1600" dirty="0"/>
              <a:t>First version was Tiger/1992</a:t>
            </a:r>
          </a:p>
          <a:p>
            <a:pPr>
              <a:lnSpc>
                <a:spcPct val="90000"/>
              </a:lnSpc>
            </a:pPr>
            <a:r>
              <a:rPr lang="en-US" altLang="en-US" sz="1600" dirty="0"/>
              <a:t>Latest is TIGER/Line 1998, issued July, 1999</a:t>
            </a:r>
            <a:r>
              <a:rPr lang="en-US" altLang="en-US" sz="2800" dirty="0"/>
              <a:t> 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596736"/>
            <a:ext cx="4191000" cy="45720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1800" dirty="0"/>
              <a:t>comprises 6 record types (tables)</a:t>
            </a:r>
          </a:p>
          <a:p>
            <a:pPr lvl="1">
              <a:lnSpc>
                <a:spcPct val="90000"/>
              </a:lnSpc>
            </a:pPr>
            <a:r>
              <a:rPr lang="en-US" altLang="en-US" sz="1600" b="1" dirty="0"/>
              <a:t>basic data record </a:t>
            </a:r>
            <a:r>
              <a:rPr lang="en-US" altLang="en-US" sz="1600" dirty="0"/>
              <a:t>(type 1): line segment records similar to DIME file</a:t>
            </a:r>
          </a:p>
          <a:p>
            <a:pPr lvl="1">
              <a:lnSpc>
                <a:spcPct val="90000"/>
              </a:lnSpc>
            </a:pPr>
            <a:r>
              <a:rPr lang="en-US" altLang="en-US" sz="1600" b="1" dirty="0"/>
              <a:t>shape coordinates </a:t>
            </a:r>
            <a:r>
              <a:rPr lang="en-US" altLang="en-US" sz="1600" dirty="0"/>
              <a:t>(type 2): extra </a:t>
            </a:r>
            <a:r>
              <a:rPr lang="en-US" altLang="en-US" sz="1600" dirty="0" err="1"/>
              <a:t>coords</a:t>
            </a:r>
            <a:r>
              <a:rPr lang="en-US" altLang="en-US" sz="1600" dirty="0"/>
              <a:t> to define curved line segments</a:t>
            </a:r>
          </a:p>
          <a:p>
            <a:pPr lvl="1">
              <a:lnSpc>
                <a:spcPct val="90000"/>
              </a:lnSpc>
            </a:pPr>
            <a:r>
              <a:rPr lang="en-US" altLang="en-US" sz="1600" b="1" dirty="0"/>
              <a:t>area codes </a:t>
            </a:r>
            <a:r>
              <a:rPr lang="en-US" altLang="en-US" sz="1600" dirty="0"/>
              <a:t>(type 3): block records giving higher order </a:t>
            </a:r>
            <a:r>
              <a:rPr lang="en-US" altLang="en-US" sz="1600" dirty="0" err="1"/>
              <a:t>geog</a:t>
            </a:r>
            <a:r>
              <a:rPr lang="en-US" altLang="en-US" sz="1600" dirty="0"/>
              <a:t> (tract, city, </a:t>
            </a:r>
            <a:r>
              <a:rPr lang="en-US" altLang="en-US" sz="1600" dirty="0" err="1"/>
              <a:t>etc</a:t>
            </a:r>
            <a:r>
              <a:rPr lang="en-US" altLang="en-US" sz="16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1600" b="1" dirty="0"/>
              <a:t>feature name index </a:t>
            </a:r>
            <a:r>
              <a:rPr lang="en-US" altLang="en-US" sz="1600" dirty="0"/>
              <a:t>(type 4): line segment records with code  for alternative names</a:t>
            </a:r>
            <a:br>
              <a:rPr lang="en-US" altLang="en-US" sz="1600" dirty="0"/>
            </a:br>
            <a:r>
              <a:rPr lang="en-US" altLang="en-US" sz="1600" dirty="0"/>
              <a:t>(used when a segment has two or more </a:t>
            </a:r>
            <a:r>
              <a:rPr lang="en-US" altLang="en-US" sz="1600" dirty="0" err="1"/>
              <a:t>charateristics</a:t>
            </a:r>
            <a:r>
              <a:rPr lang="en-US" altLang="en-US" sz="1600" dirty="0"/>
              <a:t> (</a:t>
            </a:r>
            <a:r>
              <a:rPr lang="en-US" altLang="en-US" sz="1600" dirty="0" err="1"/>
              <a:t>e.g</a:t>
            </a:r>
            <a:r>
              <a:rPr lang="en-US" altLang="en-US" sz="1600" dirty="0"/>
              <a:t> both Main St and US 66)  </a:t>
            </a:r>
          </a:p>
          <a:p>
            <a:pPr lvl="1">
              <a:lnSpc>
                <a:spcPct val="90000"/>
              </a:lnSpc>
            </a:pPr>
            <a:r>
              <a:rPr lang="en-US" altLang="en-US" sz="1600" b="1" dirty="0"/>
              <a:t>feature name list </a:t>
            </a:r>
            <a:r>
              <a:rPr lang="en-US" altLang="en-US" sz="1600" dirty="0"/>
              <a:t>(type 5): names associated with codes n Type 4  </a:t>
            </a:r>
          </a:p>
          <a:p>
            <a:pPr lvl="1">
              <a:lnSpc>
                <a:spcPct val="90000"/>
              </a:lnSpc>
            </a:pPr>
            <a:r>
              <a:rPr lang="en-US" altLang="en-US" sz="1600" b="1" dirty="0"/>
              <a:t>special addresses ranges </a:t>
            </a:r>
            <a:r>
              <a:rPr lang="en-US" altLang="en-US" sz="1600" dirty="0"/>
              <a:t>(type 6): additional address ranges (</a:t>
            </a:r>
            <a:r>
              <a:rPr lang="en-US" altLang="en-US" sz="1600" dirty="0" err="1"/>
              <a:t>e.g</a:t>
            </a:r>
            <a:r>
              <a:rPr lang="en-US" altLang="en-US" sz="1600" dirty="0"/>
              <a:t> if zip code boundary splits a line segment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Minor differences exist in layout of various versions of TIGER which can lead to reading problems</a:t>
            </a:r>
          </a:p>
        </p:txBody>
      </p:sp>
    </p:spTree>
    <p:extLst>
      <p:ext uri="{BB962C8B-B14F-4D97-AF65-F5344CB8AC3E}">
        <p14:creationId xmlns:p14="http://schemas.microsoft.com/office/powerpoint/2010/main" val="2454694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772400" cy="1143000"/>
          </a:xfrm>
          <a:noFill/>
          <a:ln/>
        </p:spPr>
        <p:txBody>
          <a:bodyPr>
            <a:normAutofit/>
          </a:bodyPr>
          <a:lstStyle/>
          <a:p>
            <a:r>
              <a:rPr lang="en-US" altLang="en-US" sz="2400" dirty="0"/>
              <a:t>Vector/Raster  Data Implementation: USGS</a:t>
            </a:r>
            <a:br>
              <a:rPr lang="en-US" altLang="en-US" sz="2400" dirty="0"/>
            </a:br>
            <a:r>
              <a:rPr lang="en-US" altLang="en-US" sz="2400" dirty="0"/>
              <a:t>(</a:t>
            </a:r>
            <a:r>
              <a:rPr lang="en-US" altLang="en-US" sz="1800" dirty="0"/>
              <a:t>United States Geological Survey Digital Data)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91525" cy="4846638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altLang="en-US" sz="1800" dirty="0"/>
              <a:t>Digital Elevation Model  (DEM) data:</a:t>
            </a:r>
          </a:p>
          <a:p>
            <a:pPr lvl="1"/>
            <a:r>
              <a:rPr lang="en-US" altLang="en-US" sz="1800" dirty="0"/>
              <a:t>Raster elevation data</a:t>
            </a:r>
          </a:p>
          <a:p>
            <a:pPr lvl="1"/>
            <a:r>
              <a:rPr lang="en-US" altLang="en-US" sz="1800" dirty="0"/>
              <a:t>available at 30m, 2 arc second,  and 3 arc second spacing  (1 sec. of </a:t>
            </a:r>
            <a:r>
              <a:rPr lang="en-US" altLang="en-US" sz="1800" dirty="0" err="1"/>
              <a:t>lat</a:t>
            </a:r>
            <a:r>
              <a:rPr lang="en-US" altLang="en-US" sz="1800" dirty="0"/>
              <a:t> ~100ft)</a:t>
            </a:r>
            <a:endParaRPr lang="en-US" altLang="en-US" sz="4000" dirty="0"/>
          </a:p>
          <a:p>
            <a:r>
              <a:rPr lang="en-US" altLang="en-US" sz="1800" dirty="0"/>
              <a:t>Digital Line Graph Data (DLG) data</a:t>
            </a:r>
          </a:p>
          <a:p>
            <a:pPr lvl="1"/>
            <a:r>
              <a:rPr lang="en-US" altLang="en-US" sz="1800" dirty="0"/>
              <a:t>digital representations of the cartographic line info. on main USGS map series.</a:t>
            </a:r>
            <a:endParaRPr lang="en-US" altLang="en-US" sz="1600" dirty="0"/>
          </a:p>
          <a:p>
            <a:pPr lvl="1"/>
            <a:r>
              <a:rPr lang="en-US" altLang="en-US" sz="1600" dirty="0"/>
              <a:t>Vector </a:t>
            </a:r>
            <a:r>
              <a:rPr lang="en-US" altLang="en-US" sz="1600" dirty="0" err="1"/>
              <a:t>planimetric</a:t>
            </a:r>
            <a:r>
              <a:rPr lang="en-US" altLang="en-US" sz="1600" dirty="0"/>
              <a:t> data provided in full node/arc/polygon format</a:t>
            </a:r>
          </a:p>
          <a:p>
            <a:r>
              <a:rPr lang="en-US" altLang="en-US" sz="1800" dirty="0"/>
              <a:t>Land Use and Land Cover (LULC) data</a:t>
            </a:r>
          </a:p>
          <a:p>
            <a:pPr lvl="1"/>
            <a:r>
              <a:rPr lang="en-US" altLang="en-US" sz="1600" dirty="0"/>
              <a:t>Land use and land cover data from 1:100,000 and 1:250,000 sheets</a:t>
            </a:r>
            <a:endParaRPr lang="en-US" altLang="en-US" sz="4000" dirty="0"/>
          </a:p>
          <a:p>
            <a:pPr lvl="1"/>
            <a:r>
              <a:rPr lang="en-US" altLang="en-US" sz="1600" dirty="0"/>
              <a:t> Available in </a:t>
            </a:r>
            <a:r>
              <a:rPr lang="en-US" altLang="en-US" sz="1600" i="1" dirty="0"/>
              <a:t>both </a:t>
            </a:r>
            <a:r>
              <a:rPr lang="en-US" altLang="en-US" sz="1600" dirty="0"/>
              <a:t>raster format (4 </a:t>
            </a:r>
            <a:r>
              <a:rPr lang="en-US" altLang="en-US" sz="1600" dirty="0" err="1"/>
              <a:t>hetare</a:t>
            </a:r>
            <a:r>
              <a:rPr lang="en-US" altLang="en-US" sz="1600" dirty="0"/>
              <a:t> [10 acre] cells) </a:t>
            </a:r>
            <a:r>
              <a:rPr lang="en-US" altLang="en-US" sz="1600" i="1" dirty="0"/>
              <a:t>and</a:t>
            </a:r>
            <a:r>
              <a:rPr lang="en-US" altLang="en-US" sz="1600" dirty="0"/>
              <a:t> vector polygon format </a:t>
            </a:r>
          </a:p>
          <a:p>
            <a:r>
              <a:rPr lang="en-US" altLang="en-US" sz="1800" dirty="0"/>
              <a:t>Geographic Name Information System (GNIS) Data</a:t>
            </a:r>
          </a:p>
          <a:p>
            <a:pPr lvl="1"/>
            <a:r>
              <a:rPr lang="en-US" altLang="en-US" sz="1800" dirty="0" err="1"/>
              <a:t>standardised</a:t>
            </a:r>
            <a:r>
              <a:rPr lang="en-US" altLang="en-US" sz="1800" dirty="0"/>
              <a:t> place names and feature classification</a:t>
            </a:r>
          </a:p>
          <a:p>
            <a:r>
              <a:rPr lang="en-US" altLang="en-US" sz="2000" dirty="0"/>
              <a:t>Digital </a:t>
            </a:r>
            <a:r>
              <a:rPr lang="en-US" altLang="en-US" sz="2000" dirty="0" err="1"/>
              <a:t>Orthoquads</a:t>
            </a:r>
            <a:r>
              <a:rPr lang="en-US" altLang="en-US" sz="2000" dirty="0"/>
              <a:t> and Digital Raster Graphs</a:t>
            </a:r>
          </a:p>
          <a:p>
            <a:pPr lvl="1"/>
            <a:r>
              <a:rPr lang="en-US" altLang="en-US" sz="2000" dirty="0"/>
              <a:t>raster data related to USGS 7.5 minute quads</a:t>
            </a:r>
            <a:endParaRPr lang="en-US" altLang="en-US" sz="3200" dirty="0"/>
          </a:p>
          <a:p>
            <a:pPr>
              <a:buFontTx/>
              <a:buNone/>
            </a:pPr>
            <a:r>
              <a:rPr lang="en-US" altLang="en-US" sz="1800" dirty="0" err="1"/>
              <a:t>Distibution</a:t>
            </a:r>
            <a:r>
              <a:rPr lang="en-US" altLang="en-US" sz="1800" dirty="0"/>
              <a:t> of digital data by USGS began in the early 1980s. For details see:</a:t>
            </a:r>
          </a:p>
          <a:p>
            <a:pPr>
              <a:buFontTx/>
              <a:buNone/>
            </a:pPr>
            <a:r>
              <a:rPr lang="en-US" altLang="en-US" sz="1800" dirty="0"/>
              <a:t>  	USGS National Mapping Program </a:t>
            </a:r>
            <a:r>
              <a:rPr lang="en-US" altLang="en-US" sz="1800" i="1" dirty="0"/>
              <a:t>USGS Digital Cartographic Data Standards</a:t>
            </a:r>
            <a:r>
              <a:rPr lang="en-US" altLang="en-US" sz="1800" dirty="0"/>
              <a:t>, Washington, D.C.: Geological Survey Circular 895A thru G, 1983.</a:t>
            </a:r>
          </a:p>
        </p:txBody>
      </p:sp>
    </p:spTree>
    <p:extLst>
      <p:ext uri="{BB962C8B-B14F-4D97-AF65-F5344CB8AC3E}">
        <p14:creationId xmlns:p14="http://schemas.microsoft.com/office/powerpoint/2010/main" val="2004964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964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 sz="3200" dirty="0"/>
              <a:t>USGS: DEM Data Detail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2400" dirty="0"/>
              <a:t>(</a:t>
            </a:r>
            <a:r>
              <a:rPr lang="en-US" altLang="en-US" sz="2800" dirty="0"/>
              <a:t>Digital Elevation Model)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343400" cy="4953000"/>
          </a:xfrm>
          <a:noFill/>
          <a:ln/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altLang="en-US" sz="2000" b="1" dirty="0"/>
              <a:t>Raster elevation data. </a:t>
            </a:r>
            <a:endParaRPr lang="en-US" altLang="en-US" sz="1800" dirty="0"/>
          </a:p>
          <a:p>
            <a:r>
              <a:rPr lang="en-US" altLang="en-US" sz="1800" dirty="0"/>
              <a:t>7.5 minute, 1:24,000 USGS quads  </a:t>
            </a:r>
            <a:br>
              <a:rPr lang="en-US" altLang="en-US" sz="1800" dirty="0"/>
            </a:br>
            <a:r>
              <a:rPr lang="en-US" altLang="en-US" sz="1800" dirty="0"/>
              <a:t>      (15 minutes in Alaska)</a:t>
            </a:r>
          </a:p>
          <a:p>
            <a:pPr lvl="1"/>
            <a:r>
              <a:rPr lang="en-US" altLang="en-US" sz="1600" dirty="0"/>
              <a:t>elevations at 30 meter spacing</a:t>
            </a:r>
          </a:p>
          <a:p>
            <a:pPr lvl="1"/>
            <a:r>
              <a:rPr lang="en-US" altLang="en-US" sz="1600" dirty="0"/>
              <a:t>UTM </a:t>
            </a:r>
            <a:r>
              <a:rPr lang="en-US" altLang="en-US" sz="1600" dirty="0" err="1"/>
              <a:t>coords</a:t>
            </a:r>
            <a:r>
              <a:rPr lang="en-US" altLang="en-US" sz="1600" dirty="0"/>
              <a:t>, NAD27 datum</a:t>
            </a:r>
          </a:p>
          <a:p>
            <a:pPr lvl="1"/>
            <a:r>
              <a:rPr lang="en-US" altLang="en-US" sz="1600" dirty="0"/>
              <a:t> </a:t>
            </a:r>
            <a:r>
              <a:rPr lang="en-US" altLang="en-US" sz="1600" dirty="0" err="1"/>
              <a:t>accuarcy</a:t>
            </a:r>
            <a:r>
              <a:rPr lang="en-US" altLang="en-US" sz="1600" dirty="0"/>
              <a:t>: &lt;15m RMSE (some &lt;7)</a:t>
            </a:r>
            <a:br>
              <a:rPr lang="en-US" altLang="en-US" sz="1600" dirty="0"/>
            </a:br>
            <a:r>
              <a:rPr lang="en-US" altLang="en-US" sz="1600" dirty="0"/>
              <a:t>(horizontal: 15m)</a:t>
            </a:r>
          </a:p>
          <a:p>
            <a:r>
              <a:rPr lang="en-US" altLang="en-US" sz="1800" dirty="0"/>
              <a:t>30 minute, 1:100,000 USGS topo sheet </a:t>
            </a:r>
          </a:p>
          <a:p>
            <a:pPr lvl="1"/>
            <a:r>
              <a:rPr lang="en-US" altLang="en-US" sz="1600" dirty="0"/>
              <a:t>2 arc second spacing</a:t>
            </a:r>
          </a:p>
          <a:p>
            <a:pPr lvl="1"/>
            <a:r>
              <a:rPr lang="en-US" altLang="en-US" sz="1600" dirty="0"/>
              <a:t>NAD27 datum</a:t>
            </a:r>
          </a:p>
          <a:p>
            <a:pPr lvl="1"/>
            <a:r>
              <a:rPr lang="en-US" altLang="en-US" sz="1600" dirty="0"/>
              <a:t>accuracy: 5-25m--1/2 map  contour int.</a:t>
            </a:r>
            <a:br>
              <a:rPr lang="en-US" altLang="en-US" sz="1600" dirty="0"/>
            </a:br>
            <a:r>
              <a:rPr lang="en-US" altLang="en-US" sz="1600" dirty="0"/>
              <a:t>(horizontal: 50m)</a:t>
            </a:r>
          </a:p>
          <a:p>
            <a:r>
              <a:rPr lang="en-US" altLang="en-US" sz="1800" dirty="0"/>
              <a:t>1 by 2 degree,  1:250,000 USGS sheets</a:t>
            </a:r>
          </a:p>
          <a:p>
            <a:pPr lvl="1"/>
            <a:r>
              <a:rPr lang="en-US" altLang="en-US" sz="1600" dirty="0"/>
              <a:t>from  Defense Mapping Agency (DMA)</a:t>
            </a:r>
          </a:p>
          <a:p>
            <a:pPr lvl="1"/>
            <a:r>
              <a:rPr lang="en-US" altLang="en-US" sz="1600" dirty="0"/>
              <a:t>3 arc second spacing</a:t>
            </a:r>
          </a:p>
          <a:p>
            <a:pPr lvl="1"/>
            <a:r>
              <a:rPr lang="en-US" altLang="en-US" sz="1600" dirty="0"/>
              <a:t>WGS72 datum</a:t>
            </a:r>
          </a:p>
          <a:p>
            <a:pPr lvl="1"/>
            <a:r>
              <a:rPr lang="en-US" altLang="en-US" sz="1600" dirty="0"/>
              <a:t>variable:  30-75m (horizontal: 100m)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343400" cy="4876800"/>
          </a:xfrm>
          <a:noFill/>
          <a:ln/>
        </p:spPr>
        <p:txBody>
          <a:bodyPr/>
          <a:lstStyle/>
          <a:p>
            <a:r>
              <a:rPr lang="en-US" altLang="en-US" sz="2000" dirty="0"/>
              <a:t>Each file has three records:</a:t>
            </a:r>
          </a:p>
          <a:p>
            <a:pPr lvl="1"/>
            <a:r>
              <a:rPr lang="en-US" altLang="en-US" sz="1800" dirty="0"/>
              <a:t>Record A: descriptive information</a:t>
            </a:r>
          </a:p>
          <a:p>
            <a:pPr lvl="1"/>
            <a:r>
              <a:rPr lang="en-US" altLang="en-US" sz="1800" dirty="0"/>
              <a:t>Record B: elevation data</a:t>
            </a:r>
          </a:p>
          <a:p>
            <a:pPr lvl="1"/>
            <a:r>
              <a:rPr lang="en-US" altLang="en-US" sz="1800" dirty="0"/>
              <a:t>Record C: accuracy statistics</a:t>
            </a:r>
          </a:p>
          <a:p>
            <a:r>
              <a:rPr lang="en-US" altLang="en-US" sz="2000" dirty="0"/>
              <a:t>Files classified into one of three levels depending on editing, </a:t>
            </a:r>
            <a:r>
              <a:rPr lang="en-US" altLang="en-US" sz="2000" dirty="0" err="1"/>
              <a:t>etc</a:t>
            </a:r>
            <a:endParaRPr lang="en-US" altLang="en-US" sz="2000" dirty="0"/>
          </a:p>
          <a:p>
            <a:pPr lvl="1"/>
            <a:r>
              <a:rPr lang="en-US" altLang="en-US" sz="1800" dirty="0"/>
              <a:t>Level 1: raw elevation data; only ‘gross blunders’ corrected. </a:t>
            </a:r>
          </a:p>
          <a:p>
            <a:pPr lvl="1"/>
            <a:r>
              <a:rPr lang="en-US" altLang="en-US" sz="1800" dirty="0"/>
              <a:t>Level 2: data edited and smoothed for consistency. </a:t>
            </a:r>
          </a:p>
          <a:p>
            <a:pPr lvl="1"/>
            <a:r>
              <a:rPr lang="en-US" altLang="en-US" sz="1800" dirty="0"/>
              <a:t>Level 3: data modified for consistency with </a:t>
            </a:r>
            <a:r>
              <a:rPr lang="en-US" altLang="en-US" sz="1800" dirty="0" err="1"/>
              <a:t>planimetric</a:t>
            </a:r>
            <a:r>
              <a:rPr lang="en-US" altLang="en-US" sz="1800" dirty="0"/>
              <a:t> data  such as hydrography and trans. </a:t>
            </a:r>
          </a:p>
        </p:txBody>
      </p:sp>
    </p:spTree>
    <p:extLst>
      <p:ext uri="{BB962C8B-B14F-4D97-AF65-F5344CB8AC3E}">
        <p14:creationId xmlns:p14="http://schemas.microsoft.com/office/powerpoint/2010/main" val="2008684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7724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sz="3600" dirty="0"/>
              <a:t>USGS DLG Data Detail</a:t>
            </a:r>
            <a:br>
              <a:rPr lang="en-US" altLang="en-US" sz="3600" dirty="0"/>
            </a:br>
            <a:r>
              <a:rPr lang="en-US" altLang="en-US" sz="3600" dirty="0"/>
              <a:t>(Digital Line Graph)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714500"/>
            <a:ext cx="4267200" cy="41148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sz="1800" b="1" dirty="0"/>
              <a:t>Three products</a:t>
            </a:r>
            <a:r>
              <a:rPr lang="en-US" altLang="en-US" sz="1800" dirty="0"/>
              <a:t>:  </a:t>
            </a:r>
          </a:p>
          <a:p>
            <a:r>
              <a:rPr lang="en-US" altLang="en-US" sz="1800" dirty="0"/>
              <a:t>Large Scale (</a:t>
            </a:r>
            <a:r>
              <a:rPr lang="en-US" altLang="en-US" sz="1800" dirty="0" err="1"/>
              <a:t>ls</a:t>
            </a:r>
            <a:r>
              <a:rPr lang="en-US" altLang="en-US" sz="1800" dirty="0"/>
              <a:t>) -- generally 1:24,000</a:t>
            </a:r>
          </a:p>
          <a:p>
            <a:pPr lvl="1"/>
            <a:r>
              <a:rPr lang="en-US" altLang="en-US" sz="1600" dirty="0"/>
              <a:t>7.5 minutes per file</a:t>
            </a:r>
          </a:p>
          <a:p>
            <a:r>
              <a:rPr lang="en-US" altLang="en-US" sz="1800" dirty="0"/>
              <a:t>Medium Scale  (</a:t>
            </a:r>
            <a:r>
              <a:rPr lang="en-US" altLang="en-US" sz="1800" dirty="0" err="1"/>
              <a:t>ms</a:t>
            </a:r>
            <a:r>
              <a:rPr lang="en-US" altLang="en-US" sz="1800" dirty="0"/>
              <a:t>) -- 1:100,000 </a:t>
            </a:r>
          </a:p>
          <a:p>
            <a:pPr lvl="1"/>
            <a:r>
              <a:rPr lang="en-US" altLang="en-US" sz="1600" dirty="0"/>
              <a:t>30x30 minute files (half a map sheet) </a:t>
            </a:r>
          </a:p>
          <a:p>
            <a:r>
              <a:rPr lang="en-US" altLang="en-US" sz="1800" dirty="0"/>
              <a:t>Small Scale (</a:t>
            </a:r>
            <a:r>
              <a:rPr lang="en-US" altLang="en-US" sz="1800" dirty="0" err="1"/>
              <a:t>ss</a:t>
            </a:r>
            <a:r>
              <a:rPr lang="en-US" altLang="en-US" sz="1800" dirty="0"/>
              <a:t>) --1:2,000,000</a:t>
            </a:r>
          </a:p>
          <a:p>
            <a:pPr lvl="1"/>
            <a:r>
              <a:rPr lang="en-US" altLang="en-US" sz="1600" dirty="0"/>
              <a:t>21 files for nation (one CD-ROM)</a:t>
            </a:r>
          </a:p>
          <a:p>
            <a:pPr>
              <a:buFontTx/>
              <a:buNone/>
            </a:pPr>
            <a:r>
              <a:rPr lang="en-US" altLang="en-US" sz="2000" b="1" dirty="0"/>
              <a:t>Three formats:</a:t>
            </a:r>
            <a:endParaRPr lang="en-US" altLang="en-US" sz="1800" dirty="0"/>
          </a:p>
          <a:p>
            <a:r>
              <a:rPr lang="en-US" altLang="en-US" sz="1600" dirty="0"/>
              <a:t>Standard (no longer available)</a:t>
            </a:r>
          </a:p>
          <a:p>
            <a:pPr lvl="1"/>
            <a:r>
              <a:rPr lang="en-US" altLang="en-US" sz="1400" dirty="0"/>
              <a:t>internal </a:t>
            </a:r>
            <a:r>
              <a:rPr lang="en-US" altLang="en-US" sz="1400" dirty="0" err="1"/>
              <a:t>cartesian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coords</a:t>
            </a:r>
            <a:r>
              <a:rPr lang="en-US" altLang="en-US" sz="1400" dirty="0"/>
              <a:t> (saves storage)</a:t>
            </a:r>
          </a:p>
          <a:p>
            <a:pPr lvl="1"/>
            <a:r>
              <a:rPr lang="en-US" altLang="en-US" sz="1400" dirty="0"/>
              <a:t>limited topological info; </a:t>
            </a:r>
          </a:p>
          <a:p>
            <a:r>
              <a:rPr lang="en-US" altLang="en-US" sz="1600" dirty="0"/>
              <a:t>Optional (DLG-3) (use for GIS):</a:t>
            </a:r>
          </a:p>
          <a:p>
            <a:pPr lvl="1"/>
            <a:r>
              <a:rPr lang="en-US" altLang="en-US" sz="1400" dirty="0"/>
              <a:t>UTM metric   (Albers Equal Area Polyconic for small scale)</a:t>
            </a:r>
          </a:p>
          <a:p>
            <a:pPr lvl="1"/>
            <a:r>
              <a:rPr lang="en-US" altLang="en-US" sz="1400" dirty="0"/>
              <a:t>full topological info</a:t>
            </a:r>
          </a:p>
          <a:p>
            <a:r>
              <a:rPr lang="en-US" altLang="en-US" sz="1600" dirty="0"/>
              <a:t>Graphic  (small scale only)</a:t>
            </a:r>
            <a:endParaRPr lang="en-US" altLang="en-US" sz="1400" dirty="0"/>
          </a:p>
          <a:p>
            <a:pPr lvl="1"/>
            <a:r>
              <a:rPr lang="en-US" altLang="en-US" sz="1400" dirty="0"/>
              <a:t>GS-CAM compatible; no topological info.</a:t>
            </a:r>
          </a:p>
          <a:p>
            <a:pPr lvl="1"/>
            <a:r>
              <a:rPr lang="en-US" altLang="en-US" sz="1400" dirty="0"/>
              <a:t>OK for display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03173" y="1600200"/>
            <a:ext cx="4191000" cy="5105400"/>
          </a:xfrm>
          <a:noFill/>
          <a:ln/>
        </p:spPr>
        <p:txBody>
          <a:bodyPr>
            <a:normAutofit fontScale="92500"/>
          </a:bodyPr>
          <a:lstStyle/>
          <a:p>
            <a:r>
              <a:rPr lang="en-US" altLang="en-US" sz="1800" b="1" dirty="0" err="1"/>
              <a:t>Coverages</a:t>
            </a:r>
            <a:r>
              <a:rPr lang="en-US" altLang="en-US" sz="1800" b="1" dirty="0"/>
              <a:t> (up to 9)</a:t>
            </a:r>
          </a:p>
          <a:p>
            <a:pPr lvl="1"/>
            <a:r>
              <a:rPr lang="en-US" altLang="en-US" sz="1600" dirty="0"/>
              <a:t>Hydrography: all flowing and standing water, and wetlands</a:t>
            </a:r>
          </a:p>
          <a:p>
            <a:pPr lvl="1"/>
            <a:r>
              <a:rPr lang="en-US" altLang="en-US" sz="1600" dirty="0"/>
              <a:t>Hypsography: contours and elevation</a:t>
            </a:r>
          </a:p>
          <a:p>
            <a:pPr lvl="1"/>
            <a:r>
              <a:rPr lang="en-US" altLang="en-US" sz="1600" dirty="0"/>
              <a:t>Transportation: roads, trails, railroads, pipelines, transmission lines</a:t>
            </a:r>
          </a:p>
          <a:p>
            <a:pPr lvl="1"/>
            <a:r>
              <a:rPr lang="en-US" altLang="en-US" sz="1600" dirty="0"/>
              <a:t>Boundaries: political &amp; administrative</a:t>
            </a:r>
          </a:p>
          <a:p>
            <a:pPr lvl="1"/>
            <a:r>
              <a:rPr lang="en-US" altLang="en-US" sz="1600" dirty="0"/>
              <a:t>Public Land Survey System (PLSS): township, range, section (not </a:t>
            </a:r>
            <a:r>
              <a:rPr lang="en-US" altLang="en-US" sz="1600" dirty="0" err="1"/>
              <a:t>ss</a:t>
            </a:r>
            <a:r>
              <a:rPr lang="en-US" altLang="en-US" sz="1600" dirty="0"/>
              <a:t>)</a:t>
            </a:r>
            <a:endParaRPr lang="en-US" altLang="en-US" dirty="0"/>
          </a:p>
          <a:p>
            <a:pPr lvl="1"/>
            <a:r>
              <a:rPr lang="en-US" altLang="en-US" sz="1600" dirty="0"/>
              <a:t>Vegetative surfaces (</a:t>
            </a:r>
            <a:r>
              <a:rPr lang="en-US" altLang="en-US" sz="1600" dirty="0" err="1"/>
              <a:t>ls</a:t>
            </a:r>
            <a:r>
              <a:rPr lang="en-US" altLang="en-US" sz="1600" dirty="0"/>
              <a:t> only)</a:t>
            </a:r>
          </a:p>
          <a:p>
            <a:pPr lvl="1"/>
            <a:r>
              <a:rPr lang="en-US" altLang="en-US" sz="1600" dirty="0"/>
              <a:t>Non-veg surfaces (e.g.  sand) (</a:t>
            </a:r>
            <a:r>
              <a:rPr lang="en-US" altLang="en-US" sz="1600" dirty="0" err="1"/>
              <a:t>ls</a:t>
            </a:r>
            <a:r>
              <a:rPr lang="en-US" altLang="en-US" sz="1600" dirty="0"/>
              <a:t>)</a:t>
            </a:r>
          </a:p>
          <a:p>
            <a:pPr lvl="1"/>
            <a:r>
              <a:rPr lang="en-US" altLang="en-US" sz="1600" dirty="0"/>
              <a:t>survey control and markers (</a:t>
            </a:r>
            <a:r>
              <a:rPr lang="en-US" altLang="en-US" sz="1600" dirty="0" err="1"/>
              <a:t>ls</a:t>
            </a:r>
            <a:r>
              <a:rPr lang="en-US" altLang="en-US" sz="1600" dirty="0"/>
              <a:t>)</a:t>
            </a:r>
          </a:p>
          <a:p>
            <a:pPr lvl="1"/>
            <a:r>
              <a:rPr lang="en-US" altLang="en-US" sz="1600" dirty="0"/>
              <a:t>manmade features (e.g. buildings)(</a:t>
            </a:r>
            <a:r>
              <a:rPr lang="en-US" altLang="en-US" sz="1600" dirty="0" err="1"/>
              <a:t>ls</a:t>
            </a:r>
            <a:r>
              <a:rPr lang="en-US" altLang="en-US" sz="1600" dirty="0"/>
              <a:t>)</a:t>
            </a:r>
          </a:p>
          <a:p>
            <a:r>
              <a:rPr lang="en-US" altLang="en-US" sz="2000" b="1" dirty="0"/>
              <a:t>Horizontal Accuracy:</a:t>
            </a:r>
          </a:p>
          <a:p>
            <a:pPr lvl="1"/>
            <a:r>
              <a:rPr lang="en-US" altLang="en-US" sz="1600" dirty="0"/>
              <a:t>large scale (7.5min.): 12-50m</a:t>
            </a:r>
          </a:p>
          <a:p>
            <a:pPr lvl="1"/>
            <a:r>
              <a:rPr lang="en-US" altLang="en-US" sz="1600" dirty="0"/>
              <a:t>medium (1:100,000): 50m</a:t>
            </a:r>
          </a:p>
          <a:p>
            <a:pPr lvl="1"/>
            <a:r>
              <a:rPr lang="en-US" altLang="en-US" sz="1600" dirty="0"/>
              <a:t>small :  ??</a:t>
            </a:r>
          </a:p>
        </p:txBody>
      </p:sp>
    </p:spTree>
    <p:extLst>
      <p:ext uri="{BB962C8B-B14F-4D97-AF65-F5344CB8AC3E}">
        <p14:creationId xmlns:p14="http://schemas.microsoft.com/office/powerpoint/2010/main" val="629130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Sources and Conversion </a:t>
            </a:r>
            <a:br>
              <a:rPr lang="en-US" dirty="0"/>
            </a:br>
            <a:r>
              <a:rPr lang="en-US" dirty="0"/>
              <a:t> Feeding the GIS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2438400"/>
            <a:ext cx="8610600" cy="25908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dirty="0" smtClean="0"/>
              <a:t>Discussion here focuses more on projects than organization-wide implementation. </a:t>
            </a:r>
          </a:p>
          <a:p>
            <a:pPr marL="0" indent="0" algn="ctr">
              <a:buNone/>
            </a:pPr>
            <a:r>
              <a:rPr lang="en-US" altLang="en-US" dirty="0" smtClean="0"/>
              <a:t>       Like a teenager, a GIS can consume more than data you ever imagined! </a:t>
            </a:r>
          </a:p>
          <a:p>
            <a:pPr marL="0" indent="0" algn="ctr">
              <a:buNone/>
            </a:pPr>
            <a:r>
              <a:rPr lang="en-US" altLang="en-US" dirty="0" smtClean="0"/>
              <a:t> Often, data collection is an end in itself. Almost invariably, it’s the costliest element of any project-- &gt; 80%.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63682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 dirty="0"/>
              <a:t>USGS  New Products</a:t>
            </a:r>
            <a:br>
              <a:rPr lang="en-US" altLang="en-US" dirty="0"/>
            </a:br>
            <a:r>
              <a:rPr lang="en-US" altLang="en-US" b="1" i="1" dirty="0"/>
              <a:t>DOQs</a:t>
            </a:r>
            <a:r>
              <a:rPr lang="en-US" altLang="en-US" dirty="0"/>
              <a:t> and </a:t>
            </a:r>
            <a:r>
              <a:rPr lang="en-US" altLang="en-US" b="1" i="1" dirty="0"/>
              <a:t>DRGs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86800" cy="45720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sz="2400" b="1" dirty="0"/>
              <a:t>Digital Ortho Quads</a:t>
            </a:r>
            <a:r>
              <a:rPr lang="en-US" altLang="en-US" sz="2000" b="1" dirty="0"/>
              <a:t> </a:t>
            </a:r>
            <a:r>
              <a:rPr lang="en-US" altLang="en-US" sz="2000" dirty="0"/>
              <a:t>(still in progress--depends on state/local cooperation)</a:t>
            </a:r>
          </a:p>
          <a:p>
            <a:pPr>
              <a:buFontTx/>
              <a:buNone/>
            </a:pPr>
            <a:r>
              <a:rPr lang="en-US" altLang="en-US" sz="2000" dirty="0"/>
              <a:t>Digital image of an aerial photo in which displacement caused by camera lens, airplane’s position, and the terrain have been removed-- </a:t>
            </a:r>
            <a:r>
              <a:rPr lang="en-US" altLang="en-US" sz="2000" i="1" dirty="0"/>
              <a:t>image characteristics of a photo and geometric properties of a map.</a:t>
            </a:r>
          </a:p>
          <a:p>
            <a:r>
              <a:rPr lang="en-US" altLang="en-US" sz="2000" dirty="0"/>
              <a:t>1:12,000 scale; UTM </a:t>
            </a:r>
            <a:r>
              <a:rPr lang="en-US" altLang="en-US" sz="2000" dirty="0" err="1"/>
              <a:t>coords</a:t>
            </a:r>
            <a:r>
              <a:rPr lang="en-US" altLang="en-US" sz="2000" dirty="0"/>
              <a:t>, NAD83 datum</a:t>
            </a:r>
          </a:p>
          <a:p>
            <a:r>
              <a:rPr lang="en-US" altLang="en-US" sz="2000" dirty="0"/>
              <a:t>1 meter resolution; 33 feet (10m) positional accuracy (national map stand.)</a:t>
            </a:r>
          </a:p>
          <a:p>
            <a:r>
              <a:rPr lang="en-US" altLang="en-US" sz="2000" dirty="0"/>
              <a:t>associated DEM (digital elevation model) 7m vertical accuracy </a:t>
            </a:r>
          </a:p>
          <a:p>
            <a:r>
              <a:rPr lang="en-US" altLang="en-US" sz="2000" dirty="0"/>
              <a:t>quarter quadrangle coverage: 3.75 by 3.75 minutes</a:t>
            </a:r>
          </a:p>
          <a:p>
            <a:r>
              <a:rPr lang="en-US" altLang="en-US" sz="2000" dirty="0"/>
              <a:t>use as base for  topo and </a:t>
            </a:r>
            <a:r>
              <a:rPr lang="en-US" altLang="en-US" sz="2000" dirty="0" err="1"/>
              <a:t>planimetric</a:t>
            </a:r>
            <a:r>
              <a:rPr lang="en-US" altLang="en-US" sz="2000" dirty="0"/>
              <a:t> maps (if accuracy is sufficient)</a:t>
            </a:r>
          </a:p>
          <a:p>
            <a:pPr>
              <a:buFontTx/>
              <a:buNone/>
            </a:pPr>
            <a:r>
              <a:rPr lang="en-US" altLang="en-US" sz="2400" b="1" dirty="0"/>
              <a:t>Digital Raster Graphics</a:t>
            </a: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000" dirty="0"/>
              <a:t>Scanned image of USGS topo map, recast in some cases to UTM.</a:t>
            </a:r>
          </a:p>
          <a:p>
            <a:r>
              <a:rPr lang="en-US" altLang="en-US" sz="2000" dirty="0"/>
              <a:t>1:24,000/7.5 quads current; 1:100,000 &amp; 1:250,000 future</a:t>
            </a:r>
          </a:p>
          <a:p>
            <a:r>
              <a:rPr lang="en-US" altLang="en-US" sz="2000" dirty="0"/>
              <a:t>250dpi; 8-bit color; TIFF file; 64 per CD-ROM</a:t>
            </a:r>
          </a:p>
          <a:p>
            <a:r>
              <a:rPr lang="en-US" altLang="en-US" sz="2000" dirty="0"/>
              <a:t>use as backdrop/validation for other digital data </a:t>
            </a:r>
          </a:p>
        </p:txBody>
      </p:sp>
    </p:spTree>
    <p:extLst>
      <p:ext uri="{BB962C8B-B14F-4D97-AF65-F5344CB8AC3E}">
        <p14:creationId xmlns:p14="http://schemas.microsoft.com/office/powerpoint/2010/main" val="26405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  <a:ln/>
        </p:spPr>
        <p:txBody>
          <a:bodyPr/>
          <a:lstStyle/>
          <a:p>
            <a:r>
              <a:rPr lang="en-US" altLang="en-US" sz="4000"/>
              <a:t>Digital Chart of the World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9875" y="1524000"/>
            <a:ext cx="6096000" cy="5008418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altLang="en-US" sz="1800" dirty="0"/>
              <a:t>spatial data base of the world.; 1st released </a:t>
            </a:r>
            <a:r>
              <a:rPr lang="en-US" altLang="en-US" sz="1800" dirty="0" err="1"/>
              <a:t>cerca</a:t>
            </a:r>
            <a:r>
              <a:rPr lang="en-US" altLang="en-US" sz="1800" dirty="0"/>
              <a:t> 1992</a:t>
            </a:r>
          </a:p>
          <a:p>
            <a:r>
              <a:rPr lang="en-US" altLang="en-US" sz="1800" dirty="0"/>
              <a:t>1:1 million target mapping scale</a:t>
            </a:r>
          </a:p>
          <a:p>
            <a:r>
              <a:rPr lang="en-US" altLang="en-US" sz="1800" dirty="0"/>
              <a:t>US </a:t>
            </a:r>
            <a:r>
              <a:rPr lang="en-US" altLang="en-US" sz="1800" dirty="0" err="1"/>
              <a:t>DoD</a:t>
            </a:r>
            <a:r>
              <a:rPr lang="en-US" altLang="en-US" sz="1800" dirty="0"/>
              <a:t> project in coop. with Canada, Australia, and UK</a:t>
            </a:r>
          </a:p>
          <a:p>
            <a:r>
              <a:rPr lang="en-US" altLang="en-US" sz="1800" dirty="0"/>
              <a:t>1.7GB of data on 4 CD-ROMs (North America,   Europe/Northern Asia,  South America/Africa/Antarctica,   </a:t>
            </a:r>
            <a:r>
              <a:rPr lang="en-US" altLang="en-US" sz="1800" dirty="0" err="1"/>
              <a:t>SouthernAsia</a:t>
            </a:r>
            <a:r>
              <a:rPr lang="en-US" altLang="en-US" sz="1800" dirty="0"/>
              <a:t>/Australia).  $200 cost </a:t>
            </a:r>
          </a:p>
          <a:p>
            <a:r>
              <a:rPr lang="en-US" altLang="en-US" sz="1800" dirty="0"/>
              <a:t>derived from  DMA's 1:1 million scale Operational Navigational Chart (ONC) base maps</a:t>
            </a:r>
          </a:p>
          <a:p>
            <a:r>
              <a:rPr lang="en-US" altLang="en-US" sz="1800" dirty="0"/>
              <a:t>in Vector Product Format (VPF), but also available in most GIS vendor formats, and ASCII</a:t>
            </a:r>
          </a:p>
          <a:p>
            <a:r>
              <a:rPr lang="en-US" altLang="en-US" sz="1800" dirty="0"/>
              <a:t>The VPFVIEW 1.1 freeware for DOS and SUN OS available to view VPF</a:t>
            </a:r>
          </a:p>
          <a:p>
            <a:r>
              <a:rPr lang="en-US" altLang="en-US" sz="1800" dirty="0"/>
              <a:t>World Geodetic System 84 datum</a:t>
            </a:r>
          </a:p>
          <a:p>
            <a:r>
              <a:rPr lang="en-US" altLang="en-US" sz="1800" dirty="0"/>
              <a:t>Airports, boundaries, coastal, contours, elevation, geographic names, international boundaries, land cover, ports, railroads, roads, surface and manmade features, topography, transmission lines, waterway</a:t>
            </a:r>
          </a:p>
          <a:p>
            <a:r>
              <a:rPr lang="en-US" altLang="en-US" sz="1800" dirty="0"/>
              <a:t>1,000 </a:t>
            </a:r>
            <a:r>
              <a:rPr lang="en-US" altLang="en-US" sz="1800" dirty="0" err="1"/>
              <a:t>ft</a:t>
            </a:r>
            <a:r>
              <a:rPr lang="en-US" altLang="en-US" sz="1800" dirty="0"/>
              <a:t> contours with 250ft supplements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65875" y="1524000"/>
            <a:ext cx="3006725" cy="4876800"/>
          </a:xfrm>
          <a:noFill/>
          <a:ln/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1400" dirty="0"/>
              <a:t>17 layers with 31 feature classes</a:t>
            </a:r>
          </a:p>
          <a:p>
            <a:pPr>
              <a:buFontTx/>
              <a:buNone/>
            </a:pPr>
            <a:r>
              <a:rPr lang="en-US" altLang="en-US" sz="1400" dirty="0"/>
              <a:t>   * Aeronautical Information</a:t>
            </a:r>
          </a:p>
          <a:p>
            <a:pPr>
              <a:buFontTx/>
              <a:buNone/>
            </a:pPr>
            <a:r>
              <a:rPr lang="en-US" altLang="en-US" sz="1400" dirty="0"/>
              <a:t>   * Cultural</a:t>
            </a:r>
          </a:p>
          <a:p>
            <a:pPr>
              <a:buFontTx/>
              <a:buNone/>
            </a:pPr>
            <a:r>
              <a:rPr lang="en-US" altLang="en-US" sz="1400" dirty="0"/>
              <a:t>   * Landmarks</a:t>
            </a:r>
          </a:p>
          <a:p>
            <a:pPr>
              <a:buFontTx/>
              <a:buNone/>
            </a:pPr>
            <a:r>
              <a:rPr lang="en-US" altLang="en-US" sz="1400" dirty="0"/>
              <a:t>   * Data Quality</a:t>
            </a:r>
          </a:p>
          <a:p>
            <a:pPr>
              <a:buFontTx/>
              <a:buNone/>
            </a:pPr>
            <a:r>
              <a:rPr lang="en-US" altLang="en-US" sz="1400" dirty="0"/>
              <a:t>   * Drainage</a:t>
            </a:r>
          </a:p>
          <a:p>
            <a:pPr>
              <a:buFontTx/>
              <a:buNone/>
            </a:pPr>
            <a:r>
              <a:rPr lang="en-US" altLang="en-US" sz="1400" dirty="0"/>
              <a:t>   * Supplemental Drainage</a:t>
            </a:r>
          </a:p>
          <a:p>
            <a:pPr>
              <a:buFontTx/>
              <a:buNone/>
            </a:pPr>
            <a:r>
              <a:rPr lang="en-US" altLang="en-US" sz="1400" dirty="0"/>
              <a:t>   * Utilities</a:t>
            </a:r>
          </a:p>
          <a:p>
            <a:pPr>
              <a:buFontTx/>
              <a:buNone/>
            </a:pPr>
            <a:r>
              <a:rPr lang="en-US" altLang="en-US" sz="1400" dirty="0"/>
              <a:t>   * Vegetation</a:t>
            </a:r>
          </a:p>
          <a:p>
            <a:pPr>
              <a:buFontTx/>
              <a:buNone/>
            </a:pPr>
            <a:r>
              <a:rPr lang="en-US" altLang="en-US" sz="1400" dirty="0"/>
              <a:t>   * </a:t>
            </a:r>
            <a:r>
              <a:rPr lang="en-US" altLang="en-US" sz="1400" dirty="0" smtClean="0"/>
              <a:t>Supplemental Hypsography</a:t>
            </a:r>
            <a:endParaRPr lang="en-US" altLang="en-US" sz="1400" dirty="0"/>
          </a:p>
          <a:p>
            <a:pPr>
              <a:buFontTx/>
              <a:buNone/>
            </a:pPr>
            <a:r>
              <a:rPr lang="en-US" altLang="en-US" sz="1400" dirty="0"/>
              <a:t>   * Land Cover</a:t>
            </a:r>
          </a:p>
          <a:p>
            <a:pPr>
              <a:buFontTx/>
              <a:buNone/>
            </a:pPr>
            <a:r>
              <a:rPr lang="en-US" altLang="en-US" sz="1400" dirty="0"/>
              <a:t>   * Ocean Features</a:t>
            </a:r>
          </a:p>
          <a:p>
            <a:pPr>
              <a:buFontTx/>
              <a:buNone/>
            </a:pPr>
            <a:r>
              <a:rPr lang="en-US" altLang="en-US" sz="1400" dirty="0"/>
              <a:t>   * Physiography</a:t>
            </a:r>
          </a:p>
          <a:p>
            <a:pPr>
              <a:buFontTx/>
              <a:buNone/>
            </a:pPr>
            <a:r>
              <a:rPr lang="en-US" altLang="en-US" sz="1400" dirty="0"/>
              <a:t>   * Political</a:t>
            </a:r>
          </a:p>
          <a:p>
            <a:pPr>
              <a:buFontTx/>
              <a:buNone/>
            </a:pPr>
            <a:r>
              <a:rPr lang="en-US" altLang="en-US" sz="1400" dirty="0"/>
              <a:t>   * Populated Places</a:t>
            </a:r>
          </a:p>
          <a:p>
            <a:pPr>
              <a:buFontTx/>
              <a:buNone/>
            </a:pPr>
            <a:r>
              <a:rPr lang="en-US" altLang="en-US" sz="1400" dirty="0"/>
              <a:t>   * Railroads</a:t>
            </a:r>
          </a:p>
          <a:p>
            <a:pPr>
              <a:buFontTx/>
              <a:buNone/>
            </a:pPr>
            <a:r>
              <a:rPr lang="en-US" altLang="en-US" sz="1400" dirty="0"/>
              <a:t>   * Roads</a:t>
            </a:r>
          </a:p>
          <a:p>
            <a:pPr>
              <a:buFontTx/>
              <a:buNone/>
            </a:pPr>
            <a:r>
              <a:rPr lang="en-US" altLang="en-US" sz="1400" dirty="0"/>
              <a:t>   * Transportation Structures</a:t>
            </a:r>
          </a:p>
          <a:p>
            <a:pPr>
              <a:buFontTx/>
              <a:buNone/>
            </a:pPr>
            <a:r>
              <a:rPr lang="en-US" altLang="en-US" sz="1400" dirty="0"/>
              <a:t> worldwide index with 100,000 place name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365875" y="1524001"/>
            <a:ext cx="2691823" cy="500841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73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315200" cy="8382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sz="3600" dirty="0"/>
              <a:t>NAVSTAR Global Positioning System (</a:t>
            </a:r>
            <a:r>
              <a:rPr lang="en-US" altLang="en-US" sz="3600" dirty="0" err="1"/>
              <a:t>gps</a:t>
            </a:r>
            <a:r>
              <a:rPr lang="en-US" altLang="en-US" sz="3600" dirty="0"/>
              <a:t>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31373"/>
            <a:ext cx="4876800" cy="48006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sz="2000" b="1" dirty="0"/>
              <a:t>NAVSTAR  Satellite Program </a:t>
            </a:r>
            <a:endParaRPr lang="en-US" altLang="en-US" sz="2000" dirty="0"/>
          </a:p>
          <a:p>
            <a:r>
              <a:rPr lang="en-US" altLang="en-US" sz="1800" dirty="0"/>
              <a:t>25 (</a:t>
            </a:r>
            <a:r>
              <a:rPr lang="en-US" altLang="en-US" sz="1800" b="1" dirty="0" err="1"/>
              <a:t>NAV</a:t>
            </a:r>
            <a:r>
              <a:rPr lang="en-US" altLang="en-US" sz="1800" dirty="0" err="1"/>
              <a:t>igation</a:t>
            </a:r>
            <a:r>
              <a:rPr lang="en-US" altLang="en-US" sz="1800" dirty="0"/>
              <a:t> Satellite Time and Ranging) satellites in 11,00 mile orbit provide 24 hour coverage worldwide</a:t>
            </a:r>
          </a:p>
          <a:p>
            <a:r>
              <a:rPr lang="en-US" altLang="en-US" sz="1800" dirty="0"/>
              <a:t>first launched 1978; full system operational December 1993.</a:t>
            </a:r>
          </a:p>
          <a:p>
            <a:r>
              <a:rPr lang="en-US" altLang="en-US" sz="1800" dirty="0" err="1"/>
              <a:t>gps</a:t>
            </a:r>
            <a:r>
              <a:rPr lang="en-US" altLang="en-US" sz="1800" dirty="0"/>
              <a:t> receiver computes locations/elevations via signals from 3-5 simultaneously visible satellites</a:t>
            </a:r>
          </a:p>
          <a:p>
            <a:r>
              <a:rPr lang="en-US" altLang="en-US" sz="1800" dirty="0"/>
              <a:t> Selective Availability (SA) security system</a:t>
            </a:r>
          </a:p>
          <a:p>
            <a:pPr lvl="1"/>
            <a:r>
              <a:rPr lang="en-US" altLang="en-US" sz="1600" dirty="0"/>
              <a:t>100m accuracy with single receiver,  if active</a:t>
            </a:r>
          </a:p>
          <a:p>
            <a:pPr lvl="1"/>
            <a:r>
              <a:rPr lang="en-US" altLang="en-US" sz="1600" dirty="0"/>
              <a:t>10-15m accuracy if inactive</a:t>
            </a:r>
          </a:p>
          <a:p>
            <a:pPr lvl="1"/>
            <a:r>
              <a:rPr lang="en-US" altLang="en-US" sz="1600" dirty="0" err="1"/>
              <a:t>mutiple</a:t>
            </a:r>
            <a:r>
              <a:rPr lang="en-US" altLang="en-US" sz="1600" dirty="0"/>
              <a:t> receivers &amp;/or correction info. (from multiple sources) counteract SA</a:t>
            </a:r>
          </a:p>
          <a:p>
            <a:pPr lvl="1"/>
            <a:r>
              <a:rPr lang="en-US" altLang="en-US" sz="1600" dirty="0"/>
              <a:t>to be turned off in year 2000</a:t>
            </a:r>
          </a:p>
          <a:p>
            <a:r>
              <a:rPr lang="en-US" altLang="en-US" sz="2000" dirty="0"/>
              <a:t>USCG broadcasts correction signal!</a:t>
            </a:r>
          </a:p>
          <a:p>
            <a:r>
              <a:rPr lang="en-US" altLang="en-US" sz="2000" dirty="0"/>
              <a:t>Russia’s 21-satellite GLONASS (Global Navigation Satellite System) also available.</a:t>
            </a:r>
            <a:r>
              <a:rPr lang="en-US" altLang="en-US" sz="2800" dirty="0"/>
              <a:t> 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752600"/>
            <a:ext cx="3962401" cy="4876800"/>
          </a:xfrm>
          <a:noFill/>
          <a:ln/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en-US" altLang="en-US" sz="1800" b="1" dirty="0"/>
              <a:t>Types of Ground Collection</a:t>
            </a:r>
            <a:endParaRPr lang="en-US" altLang="en-US" sz="1600" dirty="0"/>
          </a:p>
          <a:p>
            <a:pPr lvl="1">
              <a:buFontTx/>
              <a:buNone/>
            </a:pPr>
            <a:r>
              <a:rPr lang="en-US" altLang="en-US" sz="1800" b="1" dirty="0"/>
              <a:t>kinematic: </a:t>
            </a:r>
          </a:p>
          <a:p>
            <a:pPr lvl="1"/>
            <a:r>
              <a:rPr lang="en-US" altLang="en-US" sz="1400" dirty="0"/>
              <a:t>high accuracy engineering (within </a:t>
            </a:r>
            <a:r>
              <a:rPr lang="en-US" altLang="en-US" sz="1400" dirty="0" err="1"/>
              <a:t>cms</a:t>
            </a:r>
            <a:r>
              <a:rPr lang="en-US" altLang="en-US" sz="1400" dirty="0"/>
              <a:t>); </a:t>
            </a:r>
          </a:p>
          <a:p>
            <a:pPr lvl="1"/>
            <a:r>
              <a:rPr lang="en-US" altLang="en-US" sz="1400" dirty="0"/>
              <a:t>two receivers (</a:t>
            </a:r>
            <a:r>
              <a:rPr lang="en-US" altLang="en-US" sz="1400" i="1" dirty="0"/>
              <a:t>base station </a:t>
            </a:r>
            <a:r>
              <a:rPr lang="en-US" altLang="en-US" sz="1400" dirty="0"/>
              <a:t>and </a:t>
            </a:r>
            <a:r>
              <a:rPr lang="en-US" altLang="en-US" sz="1400" i="1" dirty="0"/>
              <a:t>rover</a:t>
            </a:r>
          </a:p>
          <a:p>
            <a:pPr lvl="1"/>
            <a:r>
              <a:rPr lang="en-US" altLang="en-US" sz="1400" dirty="0"/>
              <a:t>must </a:t>
            </a:r>
            <a:r>
              <a:rPr lang="en-US" altLang="en-US" sz="1400" i="1" dirty="0"/>
              <a:t>lock-on</a:t>
            </a:r>
            <a:r>
              <a:rPr lang="en-US" altLang="en-US" sz="1400" dirty="0"/>
              <a:t> to satellites</a:t>
            </a:r>
          </a:p>
          <a:p>
            <a:pPr lvl="1"/>
            <a:r>
              <a:rPr lang="en-US" altLang="en-US" sz="1400" dirty="0"/>
              <a:t>equipment $18-35K per station</a:t>
            </a:r>
          </a:p>
          <a:p>
            <a:pPr lvl="1">
              <a:buFontTx/>
              <a:buNone/>
            </a:pPr>
            <a:r>
              <a:rPr lang="en-US" altLang="en-US" sz="1800" b="1" dirty="0"/>
              <a:t>differential</a:t>
            </a:r>
          </a:p>
          <a:p>
            <a:pPr lvl="1"/>
            <a:r>
              <a:rPr lang="en-US" altLang="en-US" sz="1400" dirty="0"/>
              <a:t>surveying  </a:t>
            </a:r>
            <a:r>
              <a:rPr lang="en-US" altLang="en-US" sz="1400" dirty="0" err="1"/>
              <a:t>accuarcy</a:t>
            </a:r>
            <a:r>
              <a:rPr lang="en-US" altLang="en-US" sz="1400" dirty="0"/>
              <a:t> (1-5m)</a:t>
            </a:r>
          </a:p>
          <a:p>
            <a:pPr lvl="1"/>
            <a:r>
              <a:rPr lang="en-US" altLang="en-US" sz="1400" dirty="0"/>
              <a:t>no lock required</a:t>
            </a:r>
          </a:p>
          <a:p>
            <a:pPr lvl="1"/>
            <a:r>
              <a:rPr lang="en-US" altLang="en-US" sz="1400" dirty="0"/>
              <a:t>equipment $1,500-$15,000 per receiver</a:t>
            </a:r>
          </a:p>
          <a:p>
            <a:pPr lvl="1"/>
            <a:r>
              <a:rPr lang="en-US" altLang="en-US" sz="1400" dirty="0"/>
              <a:t>correct for SA and other errors via</a:t>
            </a:r>
          </a:p>
          <a:p>
            <a:pPr lvl="2"/>
            <a:r>
              <a:rPr lang="en-US" altLang="en-US" sz="1600" dirty="0"/>
              <a:t>real time correction signal </a:t>
            </a:r>
          </a:p>
          <a:p>
            <a:pPr lvl="2"/>
            <a:r>
              <a:rPr lang="en-US" altLang="en-US" sz="1600" dirty="0"/>
              <a:t>post process with data from Internet </a:t>
            </a:r>
          </a:p>
          <a:p>
            <a:pPr lvl="1"/>
            <a:r>
              <a:rPr lang="en-US" altLang="en-US" sz="1400" dirty="0"/>
              <a:t>connect to laptop PC for direct data input and entry of attribute info.</a:t>
            </a:r>
          </a:p>
          <a:p>
            <a:pPr lvl="1"/>
            <a:r>
              <a:rPr lang="en-US" altLang="en-US" sz="1400" dirty="0"/>
              <a:t>use to collect </a:t>
            </a:r>
            <a:r>
              <a:rPr lang="en-US" altLang="en-US" sz="1400" i="1" dirty="0"/>
              <a:t>ground control </a:t>
            </a:r>
            <a:r>
              <a:rPr lang="en-US" altLang="en-US" sz="1400" dirty="0"/>
              <a:t>for digital </a:t>
            </a:r>
            <a:r>
              <a:rPr lang="en-US" altLang="en-US" sz="1400" dirty="0" err="1"/>
              <a:t>orthos</a:t>
            </a:r>
            <a:r>
              <a:rPr lang="en-US" altLang="en-US" sz="1400" dirty="0"/>
              <a:t>, or for point/line  data collection (manholes, roads, </a:t>
            </a:r>
            <a:r>
              <a:rPr lang="en-US" altLang="en-US" sz="1400" dirty="0" err="1"/>
              <a:t>etc</a:t>
            </a:r>
            <a:r>
              <a:rPr lang="en-US" altLang="en-US" sz="1400" dirty="0"/>
              <a:t>)</a:t>
            </a:r>
          </a:p>
          <a:p>
            <a:pPr lvl="1"/>
            <a:r>
              <a:rPr lang="en-US" altLang="en-US" sz="1400" dirty="0"/>
              <a:t>cost  now $10-25 per point ( $100 a few  years ago) </a:t>
            </a:r>
          </a:p>
          <a:p>
            <a:pPr lvl="1">
              <a:buFontTx/>
              <a:buNone/>
            </a:pPr>
            <a:r>
              <a:rPr lang="en-US" altLang="en-US" sz="1800" b="1" dirty="0"/>
              <a:t>autonomous (navigational/recreational)</a:t>
            </a:r>
          </a:p>
          <a:p>
            <a:pPr lvl="1"/>
            <a:r>
              <a:rPr lang="en-US" altLang="en-US" sz="1400" dirty="0"/>
              <a:t>100m accuracy generally (10m without SA)</a:t>
            </a:r>
          </a:p>
          <a:p>
            <a:pPr lvl="1"/>
            <a:r>
              <a:rPr lang="en-US" altLang="en-US" sz="1400" dirty="0"/>
              <a:t>single, hand-held unit</a:t>
            </a:r>
          </a:p>
          <a:p>
            <a:pPr lvl="1"/>
            <a:r>
              <a:rPr lang="en-US" altLang="en-US" sz="1400" dirty="0"/>
              <a:t>$150-$1,500 per unit</a:t>
            </a:r>
          </a:p>
        </p:txBody>
      </p:sp>
    </p:spTree>
    <p:extLst>
      <p:ext uri="{BB962C8B-B14F-4D97-AF65-F5344CB8AC3E}">
        <p14:creationId xmlns:p14="http://schemas.microsoft.com/office/powerpoint/2010/main" val="1261225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/>
          </p:cNvGraphicFramePr>
          <p:nvPr/>
        </p:nvGraphicFramePr>
        <p:xfrm>
          <a:off x="4421188" y="153988"/>
          <a:ext cx="3233737" cy="220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Chart" r:id="rId3" imgW="8677080" imgH="5933880" progId="Excel.Chart.8">
                  <p:embed followColorScheme="full"/>
                </p:oleObj>
              </mc:Choice>
              <mc:Fallback>
                <p:oleObj name="Chart" r:id="rId3" imgW="8677080" imgH="5933880" progId="Excel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8" y="153988"/>
                        <a:ext cx="3233737" cy="220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/>
          </p:cNvGraphicFramePr>
          <p:nvPr/>
        </p:nvGraphicFramePr>
        <p:xfrm>
          <a:off x="4497388" y="4191000"/>
          <a:ext cx="3124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Chart" r:id="rId5" imgW="8677080" imgH="5933880" progId="Excel.Chart.8">
                  <p:embed followColorScheme="full"/>
                </p:oleObj>
              </mc:Choice>
              <mc:Fallback>
                <p:oleObj name="Chart" r:id="rId5" imgW="8677080" imgH="5933880" progId="Excel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7388" y="4191000"/>
                        <a:ext cx="3124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/>
          </p:cNvGraphicFramePr>
          <p:nvPr/>
        </p:nvGraphicFramePr>
        <p:xfrm>
          <a:off x="4465638" y="1981200"/>
          <a:ext cx="325913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Chart" r:id="rId7" imgW="8677080" imgH="5933880" progId="Excel.Chart.8">
                  <p:embed followColorScheme="full"/>
                </p:oleObj>
              </mc:Choice>
              <mc:Fallback>
                <p:oleObj name="Chart" r:id="rId7" imgW="8677080" imgH="5933880" progId="Excel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5638" y="1981200"/>
                        <a:ext cx="3259137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4403725" y="6156325"/>
            <a:ext cx="4054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Longitude (secs. from 96°</a:t>
            </a:r>
            <a:r>
              <a:rPr lang="en-US" altLang="en-US" sz="3200" smtClean="0">
                <a:solidFill>
                  <a:srgbClr val="000000"/>
                </a:solidFill>
              </a:rPr>
              <a:t> </a:t>
            </a:r>
            <a:r>
              <a:rPr lang="en-US" altLang="en-US" sz="2400" smtClean="0">
                <a:solidFill>
                  <a:srgbClr val="000000"/>
                </a:solidFill>
              </a:rPr>
              <a:t>43’)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 rot="16200000">
            <a:off x="2193925" y="3032125"/>
            <a:ext cx="407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Latitude (secs. from N 32° 56’)</a:t>
            </a:r>
            <a:r>
              <a:rPr lang="en-US" altLang="en-US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228600" y="268288"/>
            <a:ext cx="3429000" cy="618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plots of  positions collected by  Garmin 38 GPS receiver at same location on three successive occasions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approximately 200 points per plot.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one point collected per 2 seconds.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smtClean="0">
                <a:solidFill>
                  <a:srgbClr val="000000"/>
                </a:solidFill>
              </a:rPr>
              <a:t>1 second of latitude approx. 30m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smtClean="0">
                <a:solidFill>
                  <a:srgbClr val="000000"/>
                </a:solidFill>
              </a:rPr>
              <a:t>1 second of longitude approx. 25m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0000"/>
                </a:solidFill>
              </a:rPr>
              <a:t>(location: 524 Highland Blvd, Richardson, TX)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7605713" y="4479925"/>
            <a:ext cx="1454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 smtClean="0">
                <a:solidFill>
                  <a:srgbClr val="000000"/>
                </a:solidFill>
              </a:rPr>
              <a:t>(satellite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 smtClean="0">
                <a:solidFill>
                  <a:srgbClr val="000000"/>
                </a:solidFill>
              </a:rPr>
              <a:t>view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 smtClean="0">
                <a:solidFill>
                  <a:srgbClr val="000000"/>
                </a:solidFill>
              </a:rPr>
              <a:t>restricted)</a:t>
            </a:r>
          </a:p>
        </p:txBody>
      </p:sp>
    </p:spTree>
    <p:extLst>
      <p:ext uri="{BB962C8B-B14F-4D97-AF65-F5344CB8AC3E}">
        <p14:creationId xmlns:p14="http://schemas.microsoft.com/office/powerpoint/2010/main" val="4302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04800" y="5943600"/>
            <a:ext cx="5492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i="1" dirty="0"/>
              <a:t>1 second of latitude is approx. 30 meters.</a:t>
            </a:r>
          </a:p>
          <a:p>
            <a:r>
              <a:rPr lang="en-US" altLang="en-US" i="1" dirty="0"/>
              <a:t>1 second of longitude (@32N) is 25 meters.</a:t>
            </a:r>
          </a:p>
        </p:txBody>
      </p:sp>
      <p:graphicFrame>
        <p:nvGraphicFramePr>
          <p:cNvPr id="37891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212882"/>
              </p:ext>
            </p:extLst>
          </p:nvPr>
        </p:nvGraphicFramePr>
        <p:xfrm>
          <a:off x="457200" y="1524000"/>
          <a:ext cx="7608888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Worksheet" r:id="rId3" imgW="4162320" imgH="3409920" progId="Excel.Sheet.8">
                  <p:embed/>
                </p:oleObj>
              </mc:Choice>
              <mc:Fallback>
                <p:oleObj name="Worksheet" r:id="rId3" imgW="4162320" imgH="340992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24000"/>
                        <a:ext cx="7608888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0" y="6156324"/>
            <a:ext cx="2730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000" dirty="0"/>
              <a:t>* satellite view restricted</a:t>
            </a:r>
          </a:p>
        </p:txBody>
      </p:sp>
    </p:spTree>
    <p:extLst>
      <p:ext uri="{BB962C8B-B14F-4D97-AF65-F5344CB8AC3E}">
        <p14:creationId xmlns:p14="http://schemas.microsoft.com/office/powerpoint/2010/main" val="340882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914400"/>
          </a:xfrm>
          <a:noFill/>
          <a:ln/>
        </p:spPr>
        <p:txBody>
          <a:bodyPr/>
          <a:lstStyle/>
          <a:p>
            <a:r>
              <a:rPr lang="en-US" altLang="en-US" dirty="0"/>
              <a:t>Factors Affecting GPS Accuracy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24001"/>
            <a:ext cx="8610600" cy="5347854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altLang="en-US" sz="2800" dirty="0"/>
              <a:t>ionosphere </a:t>
            </a:r>
          </a:p>
          <a:p>
            <a:pPr lvl="1"/>
            <a:r>
              <a:rPr lang="en-US" altLang="en-US" sz="2400" dirty="0"/>
              <a:t>worst in evening at low altitudes (but </a:t>
            </a:r>
            <a:r>
              <a:rPr lang="en-US" altLang="en-US" sz="2400" dirty="0" err="1"/>
              <a:t>ephemerous</a:t>
            </a:r>
            <a:r>
              <a:rPr lang="en-US" altLang="en-US" sz="2400" dirty="0"/>
              <a:t> best there)</a:t>
            </a:r>
          </a:p>
          <a:p>
            <a:r>
              <a:rPr lang="en-US" altLang="en-US" sz="2800" dirty="0" err="1"/>
              <a:t>troposhere</a:t>
            </a:r>
            <a:endParaRPr lang="en-US" altLang="en-US" sz="2800" dirty="0"/>
          </a:p>
          <a:p>
            <a:pPr lvl="1"/>
            <a:r>
              <a:rPr lang="en-US" altLang="en-US" sz="2400" dirty="0"/>
              <a:t>especially water vapor which slows signal</a:t>
            </a:r>
          </a:p>
          <a:p>
            <a:r>
              <a:rPr lang="en-US" altLang="en-US" sz="2800" dirty="0"/>
              <a:t>multipath</a:t>
            </a:r>
          </a:p>
          <a:p>
            <a:pPr lvl="1"/>
            <a:r>
              <a:rPr lang="en-US" altLang="en-US" sz="2400" dirty="0"/>
              <a:t>reflected signals from buildings, cliffs, </a:t>
            </a:r>
            <a:r>
              <a:rPr lang="en-US" altLang="en-US" sz="2400" dirty="0" err="1"/>
              <a:t>etc</a:t>
            </a:r>
            <a:endParaRPr lang="en-US" altLang="en-US" sz="2400" dirty="0"/>
          </a:p>
          <a:p>
            <a:r>
              <a:rPr lang="en-US" altLang="en-US" sz="2800" dirty="0" err="1"/>
              <a:t>ephemerous</a:t>
            </a:r>
            <a:endParaRPr lang="en-US" altLang="en-US" sz="2800" dirty="0"/>
          </a:p>
          <a:p>
            <a:pPr lvl="1"/>
            <a:r>
              <a:rPr lang="en-US" altLang="en-US" sz="2400" dirty="0"/>
              <a:t>position and number of satellites in sky</a:t>
            </a:r>
          </a:p>
          <a:p>
            <a:pPr lvl="1"/>
            <a:r>
              <a:rPr lang="en-US" altLang="en-US" sz="2400" dirty="0"/>
              <a:t>4 required for 3D (</a:t>
            </a:r>
            <a:r>
              <a:rPr lang="en-US" altLang="en-US" sz="2400" dirty="0" err="1"/>
              <a:t>horiz</a:t>
            </a:r>
            <a:r>
              <a:rPr lang="en-US" altLang="en-US" sz="2400" dirty="0"/>
              <a:t>. and vertical), 3 for 2D (no elevation)</a:t>
            </a:r>
          </a:p>
          <a:p>
            <a:pPr lvl="1"/>
            <a:r>
              <a:rPr lang="en-US" altLang="en-US" sz="2400" dirty="0" err="1"/>
              <a:t>ideallly</a:t>
            </a:r>
            <a:r>
              <a:rPr lang="en-US" altLang="en-US" sz="2400" dirty="0"/>
              <a:t>, 3 every 120°  horizon. with 20°  elev., 1 directly above</a:t>
            </a:r>
          </a:p>
          <a:p>
            <a:r>
              <a:rPr lang="en-US" altLang="en-US" sz="2800" dirty="0"/>
              <a:t>blockage (of satellite signal)</a:t>
            </a:r>
          </a:p>
          <a:p>
            <a:pPr lvl="1"/>
            <a:r>
              <a:rPr lang="en-US" altLang="en-US" sz="2400" dirty="0"/>
              <a:t>by foliage, buildings, cliffs, etc.</a:t>
            </a:r>
          </a:p>
        </p:txBody>
      </p:sp>
    </p:spTree>
    <p:extLst>
      <p:ext uri="{BB962C8B-B14F-4D97-AF65-F5344CB8AC3E}">
        <p14:creationId xmlns:p14="http://schemas.microsoft.com/office/powerpoint/2010/main" val="29224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0218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 dirty="0"/>
              <a:t>GPS Receiver Characteristics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763000" cy="4114800"/>
          </a:xfrm>
          <a:noFill/>
          <a:ln/>
        </p:spPr>
        <p:txBody>
          <a:bodyPr>
            <a:normAutofit fontScale="85000" lnSpcReduction="10000"/>
          </a:bodyPr>
          <a:lstStyle/>
          <a:p>
            <a:r>
              <a:rPr lang="en-US" altLang="en-US" sz="2000" dirty="0"/>
              <a:t>Irrespective of cost ($150 to $50,000) all have same accuracy in autonomous mode!</a:t>
            </a:r>
          </a:p>
          <a:p>
            <a:r>
              <a:rPr lang="en-US" altLang="en-US" sz="2000" dirty="0"/>
              <a:t>processing speed &amp; channel capacity (# of satellite data streams simultaneously processed)</a:t>
            </a:r>
          </a:p>
          <a:p>
            <a:r>
              <a:rPr lang="en-US" altLang="en-US" sz="2000" dirty="0"/>
              <a:t>storage capability: internal &amp; PCM/CIA cards</a:t>
            </a:r>
          </a:p>
          <a:p>
            <a:r>
              <a:rPr lang="en-US" altLang="en-US" sz="2000" dirty="0"/>
              <a:t>codes it can process (L1, L2;  code, carrier phase, etc.)</a:t>
            </a:r>
          </a:p>
          <a:p>
            <a:r>
              <a:rPr lang="en-US" altLang="en-US" sz="2000" dirty="0"/>
              <a:t>antenna type and remote connection support </a:t>
            </a:r>
          </a:p>
          <a:p>
            <a:r>
              <a:rPr lang="en-US" altLang="en-US" sz="2000" dirty="0"/>
              <a:t>interface capabilities</a:t>
            </a:r>
          </a:p>
          <a:p>
            <a:pPr lvl="1"/>
            <a:r>
              <a:rPr lang="en-US" altLang="en-US" sz="1800" dirty="0"/>
              <a:t>RTCM: standard for </a:t>
            </a:r>
            <a:r>
              <a:rPr lang="en-US" altLang="en-US" sz="1800" u="sng" dirty="0"/>
              <a:t>in</a:t>
            </a:r>
            <a:r>
              <a:rPr lang="en-US" altLang="en-US" sz="1800" dirty="0"/>
              <a:t>put of differential correction signal </a:t>
            </a:r>
          </a:p>
          <a:p>
            <a:pPr lvl="1"/>
            <a:r>
              <a:rPr lang="en-US" altLang="en-US" sz="1800" dirty="0"/>
              <a:t>NMEA (National Marine Electronics Association):</a:t>
            </a:r>
            <a:r>
              <a:rPr lang="en-US" altLang="en-US" sz="1800" u="sng" dirty="0"/>
              <a:t>positions</a:t>
            </a:r>
            <a:r>
              <a:rPr lang="en-US" altLang="en-US" sz="1800" dirty="0"/>
              <a:t> for real-time </a:t>
            </a:r>
            <a:r>
              <a:rPr lang="en-US" altLang="en-US" sz="1800" u="sng" dirty="0"/>
              <a:t>interface</a:t>
            </a:r>
            <a:r>
              <a:rPr lang="en-US" altLang="en-US" sz="1800" dirty="0"/>
              <a:t> to instruments (also to PC software e.g. for location on a map) </a:t>
            </a:r>
          </a:p>
          <a:p>
            <a:pPr lvl="1"/>
            <a:r>
              <a:rPr lang="en-US" altLang="en-US" sz="1800" dirty="0"/>
              <a:t>RINEX (receiver independent exchange): output of </a:t>
            </a:r>
            <a:r>
              <a:rPr lang="en-US" altLang="en-US" sz="1800" u="sng" dirty="0"/>
              <a:t>raw</a:t>
            </a:r>
            <a:r>
              <a:rPr lang="en-US" altLang="en-US" sz="1800" dirty="0"/>
              <a:t> satellite data for post processing</a:t>
            </a:r>
          </a:p>
          <a:p>
            <a:pPr lvl="1"/>
            <a:r>
              <a:rPr lang="en-US" altLang="en-US" sz="1800" dirty="0"/>
              <a:t>other proprietary: for  waypoints, routes, position data, etc. upload/ download</a:t>
            </a:r>
          </a:p>
          <a:p>
            <a:r>
              <a:rPr lang="en-US" altLang="en-US" sz="2000" dirty="0"/>
              <a:t>specialized user support features (hiking, marine nav., surveying, civil </a:t>
            </a:r>
            <a:r>
              <a:rPr lang="en-US" altLang="en-US" sz="2000" dirty="0" err="1"/>
              <a:t>eng.</a:t>
            </a:r>
            <a:r>
              <a:rPr lang="en-US" altLang="en-US" sz="2000" dirty="0"/>
              <a:t>, etc.) </a:t>
            </a:r>
          </a:p>
        </p:txBody>
      </p:sp>
    </p:spTree>
    <p:extLst>
      <p:ext uri="{BB962C8B-B14F-4D97-AF65-F5344CB8AC3E}">
        <p14:creationId xmlns:p14="http://schemas.microsoft.com/office/powerpoint/2010/main" val="85975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762000"/>
          </a:xfrm>
          <a:noFill/>
          <a:ln/>
        </p:spPr>
        <p:txBody>
          <a:bodyPr/>
          <a:lstStyle/>
          <a:p>
            <a:r>
              <a:rPr lang="en-US" altLang="en-US" sz="3600" b="1" dirty="0"/>
              <a:t>Remote Sensing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77962"/>
            <a:ext cx="8839200" cy="5151437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altLang="en-US" sz="1800" i="1" dirty="0"/>
              <a:t>remote sensing</a:t>
            </a:r>
            <a:r>
              <a:rPr lang="en-US" altLang="en-US" sz="1800" dirty="0"/>
              <a:t>: info. via  systems not in direct contact with objects of interest: </a:t>
            </a:r>
          </a:p>
          <a:p>
            <a:pPr lvl="1"/>
            <a:r>
              <a:rPr lang="en-US" altLang="en-US" sz="1600" dirty="0"/>
              <a:t>via cameras recording on film, which may then be scanned (primarily aerial photos)</a:t>
            </a:r>
          </a:p>
          <a:p>
            <a:pPr lvl="1"/>
            <a:r>
              <a:rPr lang="en-US" altLang="en-US" sz="1600" dirty="0"/>
              <a:t>via sensors, which directly output digital data (primarily satellites, but also planes)</a:t>
            </a:r>
          </a:p>
          <a:p>
            <a:r>
              <a:rPr lang="en-US" altLang="en-US" sz="1800" i="1" dirty="0"/>
              <a:t>image processing</a:t>
            </a:r>
            <a:r>
              <a:rPr lang="en-US" altLang="en-US" sz="1800" dirty="0"/>
              <a:t>: manipulating data derived via remote sensing</a:t>
            </a:r>
            <a:endParaRPr lang="en-US" altLang="en-US" sz="2000" dirty="0"/>
          </a:p>
          <a:p>
            <a:r>
              <a:rPr lang="en-US" altLang="en-US" sz="1800" i="1" dirty="0"/>
              <a:t>photographic film types</a:t>
            </a:r>
            <a:r>
              <a:rPr lang="en-US" altLang="en-US" sz="1800" dirty="0"/>
              <a:t>: </a:t>
            </a:r>
          </a:p>
          <a:p>
            <a:pPr lvl="1"/>
            <a:r>
              <a:rPr lang="en-US" altLang="en-US" sz="1600" dirty="0"/>
              <a:t>monochrome (black and white) </a:t>
            </a:r>
          </a:p>
          <a:p>
            <a:pPr lvl="1"/>
            <a:r>
              <a:rPr lang="en-US" altLang="en-US" sz="1600" dirty="0"/>
              <a:t>natural color </a:t>
            </a:r>
          </a:p>
          <a:p>
            <a:pPr lvl="1"/>
            <a:r>
              <a:rPr lang="en-US" altLang="en-US" sz="1600" dirty="0"/>
              <a:t>infra-red (insensitive to blue, but goes past visible red; good for geology, veg. , heat) </a:t>
            </a:r>
          </a:p>
          <a:p>
            <a:r>
              <a:rPr lang="en-US" altLang="en-US" sz="1800" i="1" dirty="0"/>
              <a:t>types of sensors</a:t>
            </a:r>
            <a:r>
              <a:rPr lang="en-US" altLang="en-US" sz="1800" b="1" dirty="0"/>
              <a:t> </a:t>
            </a:r>
          </a:p>
          <a:p>
            <a:pPr lvl="1"/>
            <a:r>
              <a:rPr lang="en-US" altLang="en-US" sz="1600" i="1" dirty="0"/>
              <a:t>passive</a:t>
            </a:r>
            <a:r>
              <a:rPr lang="en-US" altLang="en-US" sz="1600" dirty="0"/>
              <a:t> (most common): record natural electromagnetic energy emissions from surface</a:t>
            </a:r>
          </a:p>
          <a:p>
            <a:pPr lvl="1"/>
            <a:r>
              <a:rPr lang="en-US" altLang="en-US" sz="1600" i="1" dirty="0"/>
              <a:t>active </a:t>
            </a:r>
            <a:r>
              <a:rPr lang="en-US" altLang="en-US" sz="1600" dirty="0"/>
              <a:t>(radar): record reflected value of a transmitted signal (e.g. Canada’s RADARSAT, NASA’s SIR-C/X-SAR)</a:t>
            </a:r>
          </a:p>
          <a:p>
            <a:pPr lvl="2"/>
            <a:r>
              <a:rPr lang="en-US" altLang="en-US" sz="1600" dirty="0"/>
              <a:t>penetrate clouds; also, some ground penetration possible. </a:t>
            </a:r>
          </a:p>
          <a:p>
            <a:r>
              <a:rPr lang="en-US" altLang="en-US" sz="1800" i="1" dirty="0"/>
              <a:t>passive sensors: </a:t>
            </a:r>
            <a:r>
              <a:rPr lang="en-US" altLang="en-US" sz="1800" dirty="0"/>
              <a:t>typically store one byte of info (256 values) per spectral band (a selected wavelength interval in the electromagnetic spectrum);</a:t>
            </a:r>
          </a:p>
          <a:p>
            <a:pPr lvl="1"/>
            <a:r>
              <a:rPr lang="en-US" altLang="en-US" sz="1600" dirty="0"/>
              <a:t>panchromatic: single band recorded (e.g. SPOT Panchromatic)</a:t>
            </a:r>
          </a:p>
          <a:p>
            <a:pPr lvl="1"/>
            <a:r>
              <a:rPr lang="en-US" altLang="en-US" sz="1600" dirty="0"/>
              <a:t>multi-spectral: multiple bands recorded (e.g. LANDSAT MMS-4, TM-6)</a:t>
            </a:r>
          </a:p>
          <a:p>
            <a:pPr lvl="1"/>
            <a:r>
              <a:rPr lang="en-US" altLang="en-US" sz="1600" dirty="0" err="1"/>
              <a:t>hyperspectral</a:t>
            </a:r>
            <a:r>
              <a:rPr lang="en-US" altLang="en-US" sz="1600" dirty="0"/>
              <a:t>: hundreds of bands (TRW’s proposed Lewis satellite has 384)</a:t>
            </a:r>
            <a:endParaRPr lang="en-US" altLang="en-US" sz="2400" dirty="0"/>
          </a:p>
          <a:p>
            <a:r>
              <a:rPr lang="en-US" altLang="en-US" sz="1800" i="1" dirty="0"/>
              <a:t>spectral signature</a:t>
            </a:r>
            <a:r>
              <a:rPr lang="en-US" altLang="en-US" sz="1800" dirty="0"/>
              <a:t>: the set of values for each band typifying a particular phenomena (e.g. blighted corn, concrete highway)  to allow unique identification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74725" y="643096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56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0350"/>
            <a:ext cx="7772400" cy="1143000"/>
          </a:xfrm>
          <a:noFill/>
          <a:ln/>
        </p:spPr>
        <p:txBody>
          <a:bodyPr/>
          <a:lstStyle/>
          <a:p>
            <a:r>
              <a:rPr lang="en-US" altLang="en-US" dirty="0"/>
              <a:t>Current Satellites</a:t>
            </a:r>
          </a:p>
        </p:txBody>
      </p:sp>
      <p:graphicFrame>
        <p:nvGraphicFramePr>
          <p:cNvPr id="43011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491640"/>
              </p:ext>
            </p:extLst>
          </p:nvPr>
        </p:nvGraphicFramePr>
        <p:xfrm>
          <a:off x="423862" y="1600200"/>
          <a:ext cx="8143875" cy="490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Document" r:id="rId4" imgW="8153280" imgH="5398920" progId="Word.Document.8">
                  <p:embed/>
                </p:oleObj>
              </mc:Choice>
              <mc:Fallback>
                <p:oleObj name="Document" r:id="rId4" imgW="8153280" imgH="539892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" y="1600200"/>
                        <a:ext cx="8143875" cy="490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4953000" y="6200775"/>
            <a:ext cx="35321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 dirty="0"/>
              <a:t>Source: Keating, BLM Tech. Note # 389, 1993</a:t>
            </a:r>
          </a:p>
        </p:txBody>
      </p:sp>
    </p:spTree>
    <p:extLst>
      <p:ext uri="{BB962C8B-B14F-4D97-AF65-F5344CB8AC3E}">
        <p14:creationId xmlns:p14="http://schemas.microsoft.com/office/powerpoint/2010/main" val="2370872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/>
          </p:cNvGraphicFramePr>
          <p:nvPr/>
        </p:nvGraphicFramePr>
        <p:xfrm>
          <a:off x="695325" y="901700"/>
          <a:ext cx="7858125" cy="498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Worksheet" r:id="rId3" imgW="5371920" imgH="3495600" progId="Excel.Sheet.8">
                  <p:embed/>
                </p:oleObj>
              </mc:Choice>
              <mc:Fallback>
                <p:oleObj name="Worksheet" r:id="rId3" imgW="5371920" imgH="349560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901700"/>
                        <a:ext cx="7858125" cy="498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839200" cy="533400"/>
          </a:xfrm>
          <a:noFill/>
          <a:ln/>
        </p:spPr>
        <p:txBody>
          <a:bodyPr/>
          <a:lstStyle/>
          <a:p>
            <a:r>
              <a:rPr lang="en-US" altLang="en-US" sz="2800" i="1"/>
              <a:t>Next-Generation</a:t>
            </a:r>
            <a:r>
              <a:rPr lang="en-US" altLang="en-US" sz="2800"/>
              <a:t> Satellites (selected)</a:t>
            </a:r>
            <a:br>
              <a:rPr lang="en-US" altLang="en-US" sz="2800"/>
            </a:br>
            <a:r>
              <a:rPr lang="en-US" altLang="en-US" sz="1800"/>
              <a:t>expected to generate at least 750 GB of data per day--</a:t>
            </a:r>
            <a:r>
              <a:rPr lang="en-US" altLang="en-US" sz="1800" i="1"/>
              <a:t>”Beam me down, Scotty!”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36525" y="6246813"/>
            <a:ext cx="86026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</a:rPr>
              <a:t>Source: 	Carlson and Patel, </a:t>
            </a:r>
            <a:r>
              <a:rPr lang="en-US" altLang="en-US" sz="1600" i="1" dirty="0" smtClean="0">
                <a:solidFill>
                  <a:srgbClr val="000000"/>
                </a:solidFill>
              </a:rPr>
              <a:t>GIS World</a:t>
            </a:r>
            <a:r>
              <a:rPr lang="en-US" altLang="en-US" sz="1600" dirty="0" smtClean="0">
                <a:solidFill>
                  <a:srgbClr val="000000"/>
                </a:solidFill>
              </a:rPr>
              <a:t>, March 1997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</a:rPr>
              <a:t>	ASPRS  </a:t>
            </a:r>
            <a:r>
              <a:rPr lang="en-US" altLang="en-US" sz="1600" i="1" dirty="0" smtClean="0">
                <a:solidFill>
                  <a:srgbClr val="000000"/>
                </a:solidFill>
              </a:rPr>
              <a:t>Land Satellite Information for the Next Decade,</a:t>
            </a:r>
            <a:r>
              <a:rPr lang="en-US" altLang="en-US" sz="1600" dirty="0" smtClean="0">
                <a:solidFill>
                  <a:srgbClr val="000000"/>
                </a:solidFill>
              </a:rPr>
              <a:t> conference proceedings, Sept 1995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 rot="16200000">
            <a:off x="7374731" y="3069432"/>
            <a:ext cx="27574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000000"/>
                </a:solidFill>
              </a:rPr>
              <a:t>resolution in meters; revisits in days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57200" y="5897563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i="1" smtClean="0">
                <a:solidFill>
                  <a:srgbClr val="000000"/>
                </a:solidFill>
              </a:rPr>
              <a:t>Resolution of new satellites makes urban mangement applications possible.</a:t>
            </a:r>
          </a:p>
        </p:txBody>
      </p:sp>
    </p:spTree>
    <p:extLst>
      <p:ext uri="{BB962C8B-B14F-4D97-AF65-F5344CB8AC3E}">
        <p14:creationId xmlns:p14="http://schemas.microsoft.com/office/powerpoint/2010/main" val="26055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143000"/>
          </a:xfrm>
          <a:noFill/>
          <a:ln/>
        </p:spPr>
        <p:txBody>
          <a:bodyPr anchor="ctr">
            <a:normAutofit fontScale="90000"/>
          </a:bodyPr>
          <a:lstStyle/>
          <a:p>
            <a:r>
              <a:rPr lang="en-US" altLang="en-US" sz="4800" dirty="0"/>
              <a:t>Data Sources and Conversion </a:t>
            </a:r>
            <a:br>
              <a:rPr lang="en-US" altLang="en-US" sz="4800" dirty="0"/>
            </a:br>
            <a:r>
              <a:rPr lang="en-US" altLang="en-US" sz="4800" dirty="0"/>
              <a:t> </a:t>
            </a:r>
            <a:r>
              <a:rPr lang="en-US" altLang="en-US" sz="3600" dirty="0">
                <a:solidFill>
                  <a:schemeClr val="tx1"/>
                </a:solidFill>
              </a:rPr>
              <a:t>Feeding the GIS.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8991600" cy="1143000"/>
          </a:xfrm>
          <a:noFill/>
          <a:ln/>
        </p:spPr>
        <p:txBody>
          <a:bodyPr>
            <a:normAutofit fontScale="77500" lnSpcReduction="20000"/>
          </a:bodyPr>
          <a:lstStyle/>
          <a:p>
            <a:pPr marL="342900" indent="-342900"/>
            <a:r>
              <a:rPr lang="en-US" altLang="en-US" dirty="0" smtClean="0"/>
              <a:t>Discussion here focuses more on projects than organization-wide implementation. </a:t>
            </a:r>
          </a:p>
          <a:p>
            <a:pPr marL="342900" indent="-342900"/>
            <a:r>
              <a:rPr lang="en-US" altLang="en-US" dirty="0" smtClean="0"/>
              <a:t>Like a teenager, a GIS can consume more than data you ever imagined! </a:t>
            </a:r>
          </a:p>
          <a:p>
            <a:pPr marL="342900" indent="-342900"/>
            <a:r>
              <a:rPr lang="en-US" altLang="en-US" dirty="0" smtClean="0"/>
              <a:t>Often, data collection is an end in itself. Almost invariably, it’s the costliest element of any project-- &gt; 80%.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9143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  <a:noFill/>
          <a:ln/>
        </p:spPr>
        <p:txBody>
          <a:bodyPr/>
          <a:lstStyle/>
          <a:p>
            <a:r>
              <a:rPr lang="en-US" altLang="en-US" sz="3600"/>
              <a:t>Some Notes on New Satellites </a:t>
            </a:r>
            <a:r>
              <a:rPr lang="en-US" altLang="en-US" sz="2400"/>
              <a:t>(early 1997)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181600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altLang="en-US" sz="2000" b="1" dirty="0" smtClean="0"/>
              <a:t>Satellites </a:t>
            </a:r>
            <a:r>
              <a:rPr lang="en-US" altLang="en-US" sz="2000" b="1" dirty="0"/>
              <a:t>vary by: </a:t>
            </a:r>
            <a:r>
              <a:rPr lang="en-US" altLang="en-US" sz="2000" dirty="0"/>
              <a:t>orbit, altitude, </a:t>
            </a:r>
            <a:r>
              <a:rPr lang="en-US" altLang="en-US" sz="2000" dirty="0" err="1"/>
              <a:t>revist</a:t>
            </a:r>
            <a:r>
              <a:rPr lang="en-US" altLang="en-US" sz="2000" dirty="0"/>
              <a:t> variability (steering) capability, width of swath, image size, stereo capability, wavelengths collected, other sensors, etc.</a:t>
            </a:r>
          </a:p>
          <a:p>
            <a:r>
              <a:rPr lang="en-US" altLang="en-US" sz="2000" b="1" dirty="0" err="1"/>
              <a:t>EarthWatch</a:t>
            </a:r>
            <a:r>
              <a:rPr lang="en-US" altLang="en-US" sz="2000" b="1" dirty="0"/>
              <a:t>:</a:t>
            </a:r>
            <a:r>
              <a:rPr lang="en-US" altLang="en-US" sz="2000" dirty="0"/>
              <a:t> </a:t>
            </a:r>
            <a:r>
              <a:rPr lang="en-US" altLang="en-US" sz="2000" dirty="0" err="1"/>
              <a:t>WorldView</a:t>
            </a:r>
            <a:r>
              <a:rPr lang="en-US" altLang="en-US" sz="2000" dirty="0"/>
              <a:t> Imaging Corp and Ball Aerospace with Hitachi (Japan), </a:t>
            </a:r>
            <a:r>
              <a:rPr lang="en-US" altLang="en-US" sz="2000" dirty="0" err="1"/>
              <a:t>Nuova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Telespazio</a:t>
            </a:r>
            <a:r>
              <a:rPr lang="en-US" altLang="en-US" sz="2000" dirty="0"/>
              <a:t> (Italy),MacDonald </a:t>
            </a:r>
            <a:r>
              <a:rPr lang="en-US" altLang="en-US" sz="2000" dirty="0" err="1"/>
              <a:t>Dettwiler</a:t>
            </a:r>
            <a:r>
              <a:rPr lang="en-US" altLang="en-US" sz="2000" dirty="0"/>
              <a:t> (Canada), CTA Space Systems (Rockville, MD), </a:t>
            </a:r>
            <a:r>
              <a:rPr lang="en-US" altLang="en-US" sz="2000" dirty="0" err="1"/>
              <a:t>Datron</a:t>
            </a:r>
            <a:r>
              <a:rPr lang="en-US" altLang="en-US" sz="2000" dirty="0"/>
              <a:t> (Escondido, CA)</a:t>
            </a:r>
            <a:endParaRPr lang="en-US" altLang="en-US" sz="2000" b="1" dirty="0"/>
          </a:p>
          <a:p>
            <a:r>
              <a:rPr lang="en-US" altLang="en-US" sz="2000" b="1" dirty="0"/>
              <a:t>Space Imaging/EOSAT</a:t>
            </a:r>
            <a:r>
              <a:rPr lang="en-US" altLang="en-US" sz="2000" dirty="0"/>
              <a:t>: Lockheed Martin, Raytheon/E-</a:t>
            </a:r>
            <a:r>
              <a:rPr lang="en-US" altLang="en-US" sz="2000" dirty="0" err="1"/>
              <a:t>Systems,Mitsubishi</a:t>
            </a:r>
            <a:r>
              <a:rPr lang="en-US" altLang="en-US" sz="2000" dirty="0"/>
              <a:t>, Kodak. Purchase of EOSAT (Earth Observation Satellite Company)  in 11/96 and formation of  a </a:t>
            </a:r>
            <a:r>
              <a:rPr lang="en-US" altLang="en-US" sz="2000" i="1" dirty="0"/>
              <a:t>Mapping Alliance Program</a:t>
            </a:r>
            <a:r>
              <a:rPr lang="en-US" altLang="en-US" sz="2000" dirty="0"/>
              <a:t> with 10 big-time aerial mapping companies [</a:t>
            </a:r>
            <a:r>
              <a:rPr lang="en-US" altLang="en-US" sz="2000" dirty="0" err="1"/>
              <a:t>e.g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Woolpert</a:t>
            </a:r>
            <a:r>
              <a:rPr lang="en-US" altLang="en-US" sz="2000" dirty="0"/>
              <a:t> (Dayton), Analytical Surveys, </a:t>
            </a:r>
            <a:r>
              <a:rPr lang="en-US" altLang="en-US" sz="2000" dirty="0" err="1"/>
              <a:t>Inc</a:t>
            </a:r>
            <a:r>
              <a:rPr lang="en-US" altLang="en-US" sz="2000" dirty="0"/>
              <a:t> (Colorado Springs)], makes them a powerhouse for data. </a:t>
            </a:r>
          </a:p>
          <a:p>
            <a:r>
              <a:rPr lang="en-US" altLang="en-US" sz="2000" b="1" dirty="0"/>
              <a:t>TRW</a:t>
            </a:r>
            <a:r>
              <a:rPr lang="en-US" altLang="en-US" sz="2000" dirty="0"/>
              <a:t>: part of NASA’s Small Spacecraft Technology Initiative, with satellite built by CTA</a:t>
            </a:r>
          </a:p>
          <a:p>
            <a:r>
              <a:rPr lang="en-US" altLang="en-US" sz="2000" dirty="0"/>
              <a:t>the </a:t>
            </a:r>
            <a:r>
              <a:rPr lang="en-US" altLang="en-US" sz="2000" b="1" dirty="0"/>
              <a:t>Global Change</a:t>
            </a:r>
            <a:r>
              <a:rPr lang="en-US" altLang="en-US" sz="2000" dirty="0"/>
              <a:t> research project’s </a:t>
            </a:r>
            <a:r>
              <a:rPr lang="en-US" altLang="en-US" sz="2000" i="1" dirty="0"/>
              <a:t>Earth Observation System</a:t>
            </a:r>
            <a:r>
              <a:rPr lang="en-US" altLang="en-US" sz="2000" dirty="0"/>
              <a:t> (EOS), which includes NASA’s </a:t>
            </a:r>
            <a:r>
              <a:rPr lang="en-US" altLang="en-US" sz="2000" i="1" dirty="0"/>
              <a:t>Mission to Planet Earth,</a:t>
            </a:r>
            <a:r>
              <a:rPr lang="en-US" altLang="en-US" sz="2000" dirty="0"/>
              <a:t> includes a wide variety of monitors &amp; sensors on multiple satellites from different countries through 2008</a:t>
            </a:r>
          </a:p>
          <a:p>
            <a:r>
              <a:rPr lang="en-US" altLang="en-US" sz="2000" b="1" dirty="0"/>
              <a:t>Countries</a:t>
            </a:r>
            <a:r>
              <a:rPr lang="en-US" altLang="en-US" sz="2000" dirty="0"/>
              <a:t> with existing/planned satellites include: Argentine, Brazil, Canada, France, Germany, India, Israel, Japan, Korea (South), Ukraine, US.</a:t>
            </a:r>
          </a:p>
        </p:txBody>
      </p:sp>
    </p:spTree>
    <p:extLst>
      <p:ext uri="{BB962C8B-B14F-4D97-AF65-F5344CB8AC3E}">
        <p14:creationId xmlns:p14="http://schemas.microsoft.com/office/powerpoint/2010/main" val="289434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 sz="3600"/>
              <a:t>The Relative Cost of Different Options</a:t>
            </a:r>
            <a:br>
              <a:rPr lang="en-US" altLang="en-US" sz="3600"/>
            </a:br>
            <a:r>
              <a:rPr lang="en-US" altLang="en-US" sz="3600" i="1"/>
              <a:t>(as of 1993)</a:t>
            </a:r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1752600" y="23622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1752600" y="5943600"/>
            <a:ext cx="571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1987550" y="5416550"/>
            <a:ext cx="749300" cy="368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2292350" y="4883150"/>
            <a:ext cx="3340100" cy="825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2673350" y="4273550"/>
            <a:ext cx="1892300" cy="977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3892550" y="3892550"/>
            <a:ext cx="3644900" cy="1130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4038600" y="23622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3816350" y="3206750"/>
            <a:ext cx="4178300" cy="15113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4556125" y="3459163"/>
            <a:ext cx="2738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Satellite Remote Sensing</a:t>
            </a: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4479925" y="4646613"/>
            <a:ext cx="2713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Maps and Existing Digital data</a:t>
            </a: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2651125" y="4494213"/>
            <a:ext cx="1392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Photogrametry</a:t>
            </a: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2879725" y="5332413"/>
            <a:ext cx="2363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Global Positioning System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1965325" y="5484813"/>
            <a:ext cx="760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Survey</a:t>
            </a:r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2057400" y="57912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4953000" y="57912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2667000" y="57912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1736725" y="6018213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1cm</a:t>
            </a: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2498725" y="6018213"/>
            <a:ext cx="444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1m</a:t>
            </a: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4784725" y="60182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30m</a:t>
            </a:r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1676400" y="5715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>
            <a:off x="1676400" y="4038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1676400" y="5257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898525" y="3840163"/>
            <a:ext cx="733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1cent</a:t>
            </a:r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974725" y="5059363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$100</a:t>
            </a:r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822325" y="5592763"/>
            <a:ext cx="88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$1,000</a:t>
            </a:r>
          </a:p>
        </p:txBody>
      </p:sp>
      <p:sp>
        <p:nvSpPr>
          <p:cNvPr id="47132" name="Rectangle 28"/>
          <p:cNvSpPr>
            <a:spLocks noChangeArrowheads="1"/>
          </p:cNvSpPr>
          <p:nvPr/>
        </p:nvSpPr>
        <p:spPr bwMode="auto">
          <a:xfrm>
            <a:off x="5927725" y="6049963"/>
            <a:ext cx="1671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smtClean="0">
                <a:solidFill>
                  <a:srgbClr val="000000"/>
                </a:solidFill>
              </a:rPr>
              <a:t>least accurate</a:t>
            </a:r>
          </a:p>
        </p:txBody>
      </p:sp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593725" y="2262188"/>
            <a:ext cx="112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smtClean="0">
                <a:solidFill>
                  <a:srgbClr val="000000"/>
                </a:solidFill>
              </a:rPr>
              <a:t>least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smtClean="0">
                <a:solidFill>
                  <a:srgbClr val="000000"/>
                </a:solidFill>
              </a:rPr>
              <a:t>expensive</a:t>
            </a:r>
          </a:p>
        </p:txBody>
      </p:sp>
      <p:sp>
        <p:nvSpPr>
          <p:cNvPr id="47134" name="Rectangle 30"/>
          <p:cNvSpPr>
            <a:spLocks noChangeArrowheads="1"/>
          </p:cNvSpPr>
          <p:nvPr/>
        </p:nvSpPr>
        <p:spPr bwMode="auto">
          <a:xfrm>
            <a:off x="3336925" y="1576388"/>
            <a:ext cx="4487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Source: Keating, BLM Tech. Note # 389, 1993</a:t>
            </a:r>
          </a:p>
        </p:txBody>
      </p:sp>
    </p:spTree>
    <p:extLst>
      <p:ext uri="{BB962C8B-B14F-4D97-AF65-F5344CB8AC3E}">
        <p14:creationId xmlns:p14="http://schemas.microsoft.com/office/powerpoint/2010/main" val="97410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  <a:noFill/>
          <a:ln/>
        </p:spPr>
        <p:txBody>
          <a:bodyPr>
            <a:normAutofit/>
          </a:bodyPr>
          <a:lstStyle/>
          <a:p>
            <a:r>
              <a:rPr lang="en-US" altLang="en-US" sz="3200" dirty="0"/>
              <a:t>U.S. Census Bureau: </a:t>
            </a:r>
            <a:r>
              <a:rPr lang="en-US" altLang="en-US" sz="3200" i="1" dirty="0"/>
              <a:t>Attribute</a:t>
            </a:r>
            <a:r>
              <a:rPr lang="en-US" altLang="en-US" sz="3200" dirty="0"/>
              <a:t> Data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2000" dirty="0"/>
              <a:t>(see: </a:t>
            </a:r>
            <a:r>
              <a:rPr lang="en-US" altLang="en-US" sz="2000" i="1" dirty="0"/>
              <a:t>Census Catalog and Guide </a:t>
            </a:r>
            <a:r>
              <a:rPr lang="en-US" altLang="en-US" sz="2000" dirty="0"/>
              <a:t>published annually)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7200" cy="46482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altLang="en-US" sz="2000" dirty="0"/>
              <a:t>Census of Population and Housing </a:t>
            </a:r>
          </a:p>
          <a:p>
            <a:pPr lvl="1"/>
            <a:r>
              <a:rPr lang="en-US" altLang="en-US" sz="1800" dirty="0"/>
              <a:t>10 year cycle (1990)</a:t>
            </a:r>
          </a:p>
          <a:p>
            <a:pPr lvl="1"/>
            <a:r>
              <a:rPr lang="en-US" altLang="en-US" sz="1800" dirty="0"/>
              <a:t>two main tabulations</a:t>
            </a:r>
          </a:p>
          <a:p>
            <a:pPr lvl="2"/>
            <a:r>
              <a:rPr lang="en-US" altLang="en-US" sz="2000" dirty="0"/>
              <a:t>Full count (STF1 &amp; 2)</a:t>
            </a:r>
          </a:p>
          <a:p>
            <a:pPr lvl="3"/>
            <a:r>
              <a:rPr lang="en-US" altLang="en-US" sz="1800" dirty="0"/>
              <a:t>geog. detail</a:t>
            </a:r>
          </a:p>
          <a:p>
            <a:pPr lvl="3"/>
            <a:r>
              <a:rPr lang="en-US" altLang="en-US" sz="1800" dirty="0"/>
              <a:t>down to block</a:t>
            </a:r>
          </a:p>
          <a:p>
            <a:pPr lvl="2"/>
            <a:r>
              <a:rPr lang="en-US" altLang="en-US" sz="2000" dirty="0"/>
              <a:t>Sample (STF3 &amp; 4) </a:t>
            </a:r>
          </a:p>
          <a:p>
            <a:pPr lvl="3"/>
            <a:r>
              <a:rPr lang="en-US" altLang="en-US" sz="1800" dirty="0"/>
              <a:t>20% stratified sample</a:t>
            </a:r>
          </a:p>
          <a:p>
            <a:pPr lvl="3"/>
            <a:r>
              <a:rPr lang="en-US" altLang="en-US" sz="1800" dirty="0"/>
              <a:t>‘long form’</a:t>
            </a:r>
          </a:p>
          <a:p>
            <a:pPr lvl="3"/>
            <a:r>
              <a:rPr lang="en-US" altLang="en-US" sz="1800" dirty="0"/>
              <a:t>attribute detail</a:t>
            </a:r>
          </a:p>
          <a:p>
            <a:r>
              <a:rPr lang="en-US" altLang="en-US" sz="2000" dirty="0"/>
              <a:t>Economic Census </a:t>
            </a:r>
          </a:p>
          <a:p>
            <a:pPr lvl="1"/>
            <a:r>
              <a:rPr lang="en-US" altLang="en-US" sz="1800" dirty="0"/>
              <a:t>5 year cycle (1993)</a:t>
            </a:r>
          </a:p>
          <a:p>
            <a:pPr lvl="1"/>
            <a:r>
              <a:rPr lang="en-US" altLang="en-US" sz="1800" dirty="0"/>
              <a:t>agriculture, retail, manufacturing, service, transportation, government, construction 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343400" cy="47244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sz="2000" b="1" dirty="0"/>
              <a:t>Data Collection Methodologies</a:t>
            </a:r>
          </a:p>
          <a:p>
            <a:r>
              <a:rPr lang="en-US" altLang="en-US" sz="1800" dirty="0"/>
              <a:t>Census</a:t>
            </a:r>
          </a:p>
          <a:p>
            <a:pPr lvl="1"/>
            <a:r>
              <a:rPr lang="en-US" altLang="en-US" sz="1600" dirty="0"/>
              <a:t>mandatory, entire population</a:t>
            </a:r>
          </a:p>
          <a:p>
            <a:pPr lvl="1"/>
            <a:r>
              <a:rPr lang="en-US" altLang="en-US" sz="1600" dirty="0"/>
              <a:t>regular but infrequent, as benchmark</a:t>
            </a:r>
          </a:p>
          <a:p>
            <a:r>
              <a:rPr lang="en-US" altLang="en-US" sz="1800" dirty="0"/>
              <a:t>Update surveys</a:t>
            </a:r>
          </a:p>
          <a:p>
            <a:pPr lvl="1"/>
            <a:r>
              <a:rPr lang="en-US" altLang="en-US" sz="1600" dirty="0"/>
              <a:t>not mandatory, update censuses</a:t>
            </a:r>
          </a:p>
          <a:p>
            <a:pPr lvl="1"/>
            <a:r>
              <a:rPr lang="en-US" altLang="en-US" sz="1600" dirty="0"/>
              <a:t>limited </a:t>
            </a:r>
            <a:r>
              <a:rPr lang="en-US" altLang="en-US" sz="1600" dirty="0" err="1"/>
              <a:t>geog</a:t>
            </a:r>
            <a:r>
              <a:rPr lang="en-US" altLang="en-US" sz="1600" dirty="0"/>
              <a:t> detail, usually annual (some weekly)</a:t>
            </a:r>
          </a:p>
          <a:p>
            <a:r>
              <a:rPr lang="en-US" altLang="en-US" sz="1800" dirty="0"/>
              <a:t>Special Surveys</a:t>
            </a:r>
          </a:p>
          <a:p>
            <a:pPr lvl="1"/>
            <a:r>
              <a:rPr lang="en-US" altLang="en-US" sz="1600" dirty="0"/>
              <a:t>not mandatory; cover data not in census</a:t>
            </a:r>
          </a:p>
          <a:p>
            <a:pPr lvl="1"/>
            <a:r>
              <a:rPr lang="en-US" altLang="en-US" sz="1600" dirty="0"/>
              <a:t>often on contract with other agency  (</a:t>
            </a:r>
            <a:r>
              <a:rPr lang="en-US" altLang="en-US" sz="1600" dirty="0" err="1"/>
              <a:t>e.g</a:t>
            </a:r>
            <a:r>
              <a:rPr lang="en-US" altLang="en-US" sz="1600" dirty="0"/>
              <a:t> National Health Survey)</a:t>
            </a:r>
          </a:p>
          <a:p>
            <a:r>
              <a:rPr lang="en-US" altLang="en-US" sz="1800" dirty="0"/>
              <a:t>Non-Survey</a:t>
            </a:r>
          </a:p>
          <a:p>
            <a:pPr lvl="1"/>
            <a:r>
              <a:rPr lang="en-US" altLang="en-US" sz="1600" dirty="0"/>
              <a:t>admin records from other agencies</a:t>
            </a:r>
          </a:p>
          <a:p>
            <a:pPr lvl="1"/>
            <a:r>
              <a:rPr lang="en-US" altLang="en-US" sz="1600" dirty="0"/>
              <a:t>update census (e.g. Current </a:t>
            </a:r>
            <a:r>
              <a:rPr lang="en-US" altLang="en-US" sz="1600" dirty="0" err="1"/>
              <a:t>Poplation</a:t>
            </a:r>
            <a:r>
              <a:rPr lang="en-US" altLang="en-US" sz="1600" dirty="0"/>
              <a:t> Reports)</a:t>
            </a:r>
          </a:p>
          <a:p>
            <a:pPr lvl="1"/>
            <a:r>
              <a:rPr lang="en-US" altLang="en-US" sz="1600" dirty="0"/>
              <a:t>provide additional info (e.g. County Business Patterns)</a:t>
            </a:r>
          </a:p>
          <a:p>
            <a:pPr>
              <a:buFontTx/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80079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162800" cy="1143000"/>
          </a:xfrm>
          <a:noFill/>
          <a:ln/>
        </p:spPr>
        <p:txBody>
          <a:bodyPr>
            <a:normAutofit/>
          </a:bodyPr>
          <a:lstStyle/>
          <a:p>
            <a:r>
              <a:rPr lang="en-US" altLang="en-US" sz="3200" dirty="0"/>
              <a:t>Aggregation Issues in Attribute Data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419600" cy="4953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/>
              <a:t>Disaggregate</a:t>
            </a:r>
            <a:r>
              <a:rPr lang="en-US" altLang="en-US" sz="2400" dirty="0"/>
              <a:t> (micro) data</a:t>
            </a:r>
          </a:p>
          <a:p>
            <a:r>
              <a:rPr lang="en-US" altLang="en-US" sz="2400" dirty="0"/>
              <a:t>individuals or individual entities</a:t>
            </a:r>
          </a:p>
          <a:p>
            <a:pPr lvl="1"/>
            <a:r>
              <a:rPr lang="en-US" altLang="en-US" sz="2000" dirty="0"/>
              <a:t>persons, households, firms, </a:t>
            </a:r>
          </a:p>
          <a:p>
            <a:pPr lvl="1"/>
            <a:r>
              <a:rPr lang="en-US" altLang="en-US" sz="2000" dirty="0"/>
              <a:t>parcels, housing units, establishments</a:t>
            </a:r>
          </a:p>
          <a:p>
            <a:pPr lvl="1"/>
            <a:r>
              <a:rPr lang="en-US" altLang="en-US" sz="2000" dirty="0"/>
              <a:t>trees, poles, wells</a:t>
            </a:r>
          </a:p>
          <a:p>
            <a:r>
              <a:rPr lang="en-US" altLang="en-US" sz="2400" i="1" dirty="0"/>
              <a:t>geocoding </a:t>
            </a:r>
            <a:r>
              <a:rPr lang="en-US" altLang="en-US" sz="2400" dirty="0"/>
              <a:t>required</a:t>
            </a:r>
          </a:p>
          <a:p>
            <a:r>
              <a:rPr lang="en-US" altLang="en-US" sz="2400" i="1" dirty="0"/>
              <a:t>confidentiality/disclosure </a:t>
            </a:r>
            <a:r>
              <a:rPr lang="en-US" altLang="en-US" sz="2400" dirty="0"/>
              <a:t>a critical issue</a:t>
            </a:r>
          </a:p>
          <a:p>
            <a:r>
              <a:rPr lang="en-US" altLang="en-US" sz="2400" i="1" dirty="0" err="1"/>
              <a:t>suppresion</a:t>
            </a:r>
            <a:r>
              <a:rPr lang="en-US" altLang="en-US" sz="2400" dirty="0"/>
              <a:t> may  be imposed on aggregate data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524000"/>
            <a:ext cx="4191000" cy="4953000"/>
          </a:xfrm>
          <a:noFill/>
          <a:ln/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400" b="1" dirty="0"/>
              <a:t>Aggregate</a:t>
            </a:r>
            <a:r>
              <a:rPr lang="en-US" altLang="en-US" sz="2400" dirty="0"/>
              <a:t> data</a:t>
            </a:r>
          </a:p>
          <a:p>
            <a:r>
              <a:rPr lang="en-US" altLang="en-US" sz="2000" dirty="0"/>
              <a:t>groups of individuals or entities</a:t>
            </a:r>
          </a:p>
          <a:p>
            <a:pPr lvl="1"/>
            <a:r>
              <a:rPr lang="en-US" altLang="en-US" sz="1800" dirty="0"/>
              <a:t>by geographic area--block, tract </a:t>
            </a:r>
          </a:p>
          <a:p>
            <a:pPr lvl="1"/>
            <a:r>
              <a:rPr lang="en-US" altLang="en-US" sz="1800" dirty="0"/>
              <a:t>by time: rainfall/sales by day, month, year</a:t>
            </a:r>
          </a:p>
          <a:p>
            <a:pPr lvl="1"/>
            <a:r>
              <a:rPr lang="en-US" altLang="en-US" sz="1800" dirty="0"/>
              <a:t>by characteristic: age group, race, species</a:t>
            </a:r>
          </a:p>
          <a:p>
            <a:r>
              <a:rPr lang="en-US" altLang="en-US" sz="2000" i="1" dirty="0"/>
              <a:t>polygons </a:t>
            </a:r>
            <a:r>
              <a:rPr lang="en-US" altLang="en-US" sz="2000" dirty="0"/>
              <a:t>required for mapping</a:t>
            </a:r>
          </a:p>
          <a:p>
            <a:r>
              <a:rPr lang="en-US" altLang="en-US" sz="2000" i="1" dirty="0"/>
              <a:t>Cross-sectional: </a:t>
            </a:r>
            <a:r>
              <a:rPr lang="en-US" altLang="en-US" sz="2000" dirty="0"/>
              <a:t>different spatial units at one point in time</a:t>
            </a:r>
          </a:p>
          <a:p>
            <a:r>
              <a:rPr lang="en-US" altLang="en-US" sz="2000" i="1" dirty="0"/>
              <a:t>Longitudinal: </a:t>
            </a:r>
            <a:r>
              <a:rPr lang="en-US" altLang="en-US" sz="2000" dirty="0"/>
              <a:t>one spatial unit at different points in time</a:t>
            </a:r>
          </a:p>
          <a:p>
            <a:r>
              <a:rPr lang="en-US" altLang="en-US" sz="2000" i="1" dirty="0"/>
              <a:t>Dynamic: </a:t>
            </a:r>
            <a:r>
              <a:rPr lang="en-US" altLang="en-US" sz="2000" dirty="0"/>
              <a:t>continuously produced over time and space (some satellites; CORS program)</a:t>
            </a:r>
          </a:p>
        </p:txBody>
      </p:sp>
    </p:spTree>
    <p:extLst>
      <p:ext uri="{BB962C8B-B14F-4D97-AF65-F5344CB8AC3E}">
        <p14:creationId xmlns:p14="http://schemas.microsoft.com/office/powerpoint/2010/main" val="2670118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1143000"/>
          </a:xfrm>
          <a:noFill/>
          <a:ln/>
        </p:spPr>
        <p:txBody>
          <a:bodyPr/>
          <a:lstStyle/>
          <a:p>
            <a:r>
              <a:rPr lang="en-US" altLang="en-US" sz="3200" b="1"/>
              <a:t>Samples, Populations and Spatial Patterns</a:t>
            </a:r>
            <a:r>
              <a:rPr lang="en-US" altLang="en-US" sz="3200" i="1"/>
              <a:t/>
            </a:r>
            <a:br>
              <a:rPr lang="en-US" altLang="en-US" sz="3200" i="1"/>
            </a:br>
            <a:r>
              <a:rPr lang="en-US" altLang="en-US" sz="2800" i="1"/>
              <a:t>Some Issues for Primary Data Collection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4267200" cy="4267200"/>
          </a:xfrm>
          <a:noFill/>
          <a:ln/>
        </p:spPr>
        <p:txBody>
          <a:bodyPr/>
          <a:lstStyle/>
          <a:p>
            <a:r>
              <a:rPr lang="en-US" altLang="en-US" sz="2000" b="1"/>
              <a:t>Population: </a:t>
            </a:r>
            <a:r>
              <a:rPr lang="en-US" altLang="en-US" sz="2000"/>
              <a:t>--all instances of a phenomena</a:t>
            </a:r>
          </a:p>
          <a:p>
            <a:r>
              <a:rPr lang="en-US" altLang="en-US" sz="2000" b="1"/>
              <a:t>Sample</a:t>
            </a:r>
            <a:r>
              <a:rPr lang="en-US" altLang="en-US" sz="2000"/>
              <a:t>: subset of population</a:t>
            </a:r>
          </a:p>
          <a:p>
            <a:pPr>
              <a:buFontTx/>
              <a:buChar char="–"/>
            </a:pPr>
            <a:r>
              <a:rPr lang="en-US" altLang="en-US" sz="2000" i="1"/>
              <a:t>random</a:t>
            </a:r>
            <a:r>
              <a:rPr lang="en-US" altLang="en-US" sz="2000"/>
              <a:t>: each pop. member has equal chance of being chosen</a:t>
            </a:r>
          </a:p>
          <a:p>
            <a:pPr>
              <a:buFontTx/>
              <a:buChar char="–"/>
            </a:pPr>
            <a:r>
              <a:rPr lang="en-US" altLang="en-US" sz="2000" i="1"/>
              <a:t>systematic: </a:t>
            </a:r>
            <a:r>
              <a:rPr lang="en-US" altLang="en-US" sz="2000"/>
              <a:t>members chosen based on repetitive rule (every 10th; every 4 feet)</a:t>
            </a:r>
          </a:p>
          <a:p>
            <a:pPr>
              <a:buFontTx/>
              <a:buChar char="–"/>
            </a:pPr>
            <a:r>
              <a:rPr lang="en-US" altLang="en-US" sz="2000" i="1"/>
              <a:t>stratified:</a:t>
            </a:r>
            <a:r>
              <a:rPr lang="en-US" altLang="en-US" sz="2000"/>
              <a:t>; sampling conducted within  groups to ensure representation</a:t>
            </a:r>
          </a:p>
          <a:p>
            <a:pPr>
              <a:buFontTx/>
              <a:buNone/>
            </a:pPr>
            <a:r>
              <a:rPr lang="en-US" altLang="en-US" sz="2000"/>
              <a:t>Especially tricky  for spatial data!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4860925" y="1736725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random</a:t>
            </a:r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6102350" y="34353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810000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r>
              <a:rPr lang="en-US" altLang="en-US" sz="2400"/>
              <a:t>Spatial sampling methods</a:t>
            </a:r>
          </a:p>
          <a:p>
            <a:pPr lvl="1"/>
            <a:r>
              <a:rPr lang="en-US" altLang="en-US" sz="2000" i="1"/>
              <a:t>point</a:t>
            </a:r>
            <a:r>
              <a:rPr lang="en-US" altLang="en-US" sz="2000"/>
              <a:t>: collect info at one spot</a:t>
            </a:r>
          </a:p>
          <a:p>
            <a:pPr lvl="1"/>
            <a:r>
              <a:rPr lang="en-US" altLang="en-US" sz="2000" i="1"/>
              <a:t>transect</a:t>
            </a:r>
            <a:r>
              <a:rPr lang="en-US" altLang="en-US" sz="2000"/>
              <a:t>: along a line</a:t>
            </a:r>
          </a:p>
          <a:p>
            <a:pPr lvl="1"/>
            <a:r>
              <a:rPr lang="en-US" altLang="en-US" sz="2000" i="1"/>
              <a:t>quadrat</a:t>
            </a:r>
            <a:r>
              <a:rPr lang="en-US" altLang="en-US" sz="2000"/>
              <a:t>: within a square 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4730750" y="2292350"/>
            <a:ext cx="1358900" cy="1206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6178550" y="2292350"/>
            <a:ext cx="1358900" cy="1206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7626350" y="2292350"/>
            <a:ext cx="1358900" cy="1206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>
            <a:off x="4959350" y="2520950"/>
            <a:ext cx="63500" cy="5873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59" name="Oval 11"/>
          <p:cNvSpPr>
            <a:spLocks noChangeArrowheads="1"/>
          </p:cNvSpPr>
          <p:nvPr/>
        </p:nvSpPr>
        <p:spPr bwMode="auto">
          <a:xfrm>
            <a:off x="5187950" y="29019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0" name="Oval 12"/>
          <p:cNvSpPr>
            <a:spLocks noChangeArrowheads="1"/>
          </p:cNvSpPr>
          <p:nvPr/>
        </p:nvSpPr>
        <p:spPr bwMode="auto">
          <a:xfrm>
            <a:off x="5035550" y="31305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1" name="Oval 13"/>
          <p:cNvSpPr>
            <a:spLocks noChangeArrowheads="1"/>
          </p:cNvSpPr>
          <p:nvPr/>
        </p:nvSpPr>
        <p:spPr bwMode="auto">
          <a:xfrm>
            <a:off x="5797550" y="31305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2" name="Oval 14"/>
          <p:cNvSpPr>
            <a:spLocks noChangeArrowheads="1"/>
          </p:cNvSpPr>
          <p:nvPr/>
        </p:nvSpPr>
        <p:spPr bwMode="auto">
          <a:xfrm>
            <a:off x="5797550" y="26733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3" name="Oval 15"/>
          <p:cNvSpPr>
            <a:spLocks noChangeArrowheads="1"/>
          </p:cNvSpPr>
          <p:nvPr/>
        </p:nvSpPr>
        <p:spPr bwMode="auto">
          <a:xfrm>
            <a:off x="5873750" y="25209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4" name="Oval 16"/>
          <p:cNvSpPr>
            <a:spLocks noChangeArrowheads="1"/>
          </p:cNvSpPr>
          <p:nvPr/>
        </p:nvSpPr>
        <p:spPr bwMode="auto">
          <a:xfrm>
            <a:off x="6330950" y="25209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5" name="Oval 17"/>
          <p:cNvSpPr>
            <a:spLocks noChangeArrowheads="1"/>
          </p:cNvSpPr>
          <p:nvPr/>
        </p:nvSpPr>
        <p:spPr bwMode="auto">
          <a:xfrm>
            <a:off x="6407150" y="26733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6" name="Oval 18"/>
          <p:cNvSpPr>
            <a:spLocks noChangeArrowheads="1"/>
          </p:cNvSpPr>
          <p:nvPr/>
        </p:nvSpPr>
        <p:spPr bwMode="auto">
          <a:xfrm>
            <a:off x="6788150" y="31305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7" name="Oval 19"/>
          <p:cNvSpPr>
            <a:spLocks noChangeArrowheads="1"/>
          </p:cNvSpPr>
          <p:nvPr/>
        </p:nvSpPr>
        <p:spPr bwMode="auto">
          <a:xfrm>
            <a:off x="6864350" y="29781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8" name="Oval 20"/>
          <p:cNvSpPr>
            <a:spLocks noChangeArrowheads="1"/>
          </p:cNvSpPr>
          <p:nvPr/>
        </p:nvSpPr>
        <p:spPr bwMode="auto">
          <a:xfrm>
            <a:off x="7169150" y="25209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69" name="Oval 21"/>
          <p:cNvSpPr>
            <a:spLocks noChangeArrowheads="1"/>
          </p:cNvSpPr>
          <p:nvPr/>
        </p:nvSpPr>
        <p:spPr bwMode="auto">
          <a:xfrm>
            <a:off x="7778750" y="25209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70" name="Oval 22"/>
          <p:cNvSpPr>
            <a:spLocks noChangeArrowheads="1"/>
          </p:cNvSpPr>
          <p:nvPr/>
        </p:nvSpPr>
        <p:spPr bwMode="auto">
          <a:xfrm>
            <a:off x="7854950" y="32067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71" name="Oval 23"/>
          <p:cNvSpPr>
            <a:spLocks noChangeArrowheads="1"/>
          </p:cNvSpPr>
          <p:nvPr/>
        </p:nvSpPr>
        <p:spPr bwMode="auto">
          <a:xfrm>
            <a:off x="8312150" y="29781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72" name="Oval 24"/>
          <p:cNvSpPr>
            <a:spLocks noChangeArrowheads="1"/>
          </p:cNvSpPr>
          <p:nvPr/>
        </p:nvSpPr>
        <p:spPr bwMode="auto">
          <a:xfrm>
            <a:off x="8693150" y="24447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73" name="Oval 25"/>
          <p:cNvSpPr>
            <a:spLocks noChangeArrowheads="1"/>
          </p:cNvSpPr>
          <p:nvPr/>
        </p:nvSpPr>
        <p:spPr bwMode="auto">
          <a:xfrm>
            <a:off x="8769350" y="32829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74" name="Oval 26"/>
          <p:cNvSpPr>
            <a:spLocks noChangeArrowheads="1"/>
          </p:cNvSpPr>
          <p:nvPr/>
        </p:nvSpPr>
        <p:spPr bwMode="auto">
          <a:xfrm>
            <a:off x="8235950" y="2368550"/>
            <a:ext cx="63500" cy="635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275" name="Rectangle 27"/>
          <p:cNvSpPr>
            <a:spLocks noChangeArrowheads="1"/>
          </p:cNvSpPr>
          <p:nvPr/>
        </p:nvSpPr>
        <p:spPr bwMode="auto">
          <a:xfrm>
            <a:off x="6232525" y="1736725"/>
            <a:ext cx="128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clustered</a:t>
            </a:r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7604125" y="1736725"/>
            <a:ext cx="133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dispersed</a:t>
            </a:r>
          </a:p>
        </p:txBody>
      </p:sp>
      <p:sp>
        <p:nvSpPr>
          <p:cNvPr id="53277" name="Rectangle 29"/>
          <p:cNvSpPr>
            <a:spLocks noChangeArrowheads="1"/>
          </p:cNvSpPr>
          <p:nvPr/>
        </p:nvSpPr>
        <p:spPr bwMode="auto">
          <a:xfrm>
            <a:off x="4632325" y="3862388"/>
            <a:ext cx="4430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Probability of one point being close to another</a:t>
            </a:r>
          </a:p>
        </p:txBody>
      </p:sp>
      <p:sp>
        <p:nvSpPr>
          <p:cNvPr id="53278" name="Rectangle 30"/>
          <p:cNvSpPr>
            <a:spLocks noChangeArrowheads="1"/>
          </p:cNvSpPr>
          <p:nvPr/>
        </p:nvSpPr>
        <p:spPr bwMode="auto">
          <a:xfrm>
            <a:off x="5013325" y="3535363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i="1" smtClean="0">
                <a:solidFill>
                  <a:srgbClr val="000000"/>
                </a:solidFill>
              </a:rPr>
              <a:t>equal</a:t>
            </a:r>
          </a:p>
        </p:txBody>
      </p:sp>
      <p:sp>
        <p:nvSpPr>
          <p:cNvPr id="53279" name="Rectangle 31"/>
          <p:cNvSpPr>
            <a:spLocks noChangeArrowheads="1"/>
          </p:cNvSpPr>
          <p:nvPr/>
        </p:nvSpPr>
        <p:spPr bwMode="auto">
          <a:xfrm>
            <a:off x="6537325" y="3535363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i="1" smtClean="0">
                <a:solidFill>
                  <a:srgbClr val="000000"/>
                </a:solidFill>
              </a:rPr>
              <a:t>high</a:t>
            </a:r>
          </a:p>
        </p:txBody>
      </p:sp>
      <p:sp>
        <p:nvSpPr>
          <p:cNvPr id="53280" name="Rectangle 32"/>
          <p:cNvSpPr>
            <a:spLocks noChangeArrowheads="1"/>
          </p:cNvSpPr>
          <p:nvPr/>
        </p:nvSpPr>
        <p:spPr bwMode="auto">
          <a:xfrm>
            <a:off x="7985125" y="3535363"/>
            <a:ext cx="550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i="1" smtClean="0">
                <a:solidFill>
                  <a:srgbClr val="000000"/>
                </a:solidFill>
              </a:rPr>
              <a:t>low</a:t>
            </a:r>
          </a:p>
        </p:txBody>
      </p:sp>
    </p:spTree>
    <p:extLst>
      <p:ext uri="{BB962C8B-B14F-4D97-AF65-F5344CB8AC3E}">
        <p14:creationId xmlns:p14="http://schemas.microsoft.com/office/powerpoint/2010/main" val="96244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391400" cy="1143000"/>
          </a:xfrm>
          <a:noFill/>
          <a:ln/>
        </p:spPr>
        <p:txBody>
          <a:bodyPr/>
          <a:lstStyle/>
          <a:p>
            <a:r>
              <a:rPr lang="en-US" altLang="en-US" sz="3200" dirty="0"/>
              <a:t>Summary of Data Collection Issues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r>
              <a:rPr lang="en-US" altLang="en-US" sz="2400" i="1" dirty="0"/>
              <a:t>Suitability/Appropriateness for the Task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7244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altLang="en-US" sz="2000" dirty="0"/>
              <a:t>horizontal  (and vertical) accuracy: </a:t>
            </a:r>
          </a:p>
          <a:p>
            <a:pPr lvl="1"/>
            <a:r>
              <a:rPr lang="en-US" altLang="en-US" sz="1800" dirty="0"/>
              <a:t>33 feet USGS DOQ,  versus 3 feet for urban needs</a:t>
            </a:r>
          </a:p>
          <a:p>
            <a:r>
              <a:rPr lang="en-US" altLang="en-US" sz="2000" dirty="0"/>
              <a:t>documentation</a:t>
            </a:r>
          </a:p>
          <a:p>
            <a:pPr lvl="1"/>
            <a:r>
              <a:rPr lang="en-US" altLang="en-US" sz="1800" dirty="0"/>
              <a:t>often bad for administrative records</a:t>
            </a:r>
          </a:p>
          <a:p>
            <a:r>
              <a:rPr lang="en-US" altLang="en-US" sz="2000" dirty="0"/>
              <a:t>currency and frequency of update</a:t>
            </a:r>
          </a:p>
          <a:p>
            <a:pPr lvl="1"/>
            <a:r>
              <a:rPr lang="en-US" altLang="en-US" sz="1800" dirty="0"/>
              <a:t>is date and/or update cycle appropriate? </a:t>
            </a:r>
          </a:p>
          <a:p>
            <a:r>
              <a:rPr lang="en-US" altLang="en-US" sz="2000" dirty="0"/>
              <a:t>completeness</a:t>
            </a:r>
          </a:p>
          <a:p>
            <a:pPr lvl="1"/>
            <a:r>
              <a:rPr lang="en-US" altLang="en-US" sz="1800" dirty="0"/>
              <a:t>is undercount/omission  a serious problem?</a:t>
            </a:r>
          </a:p>
          <a:p>
            <a:pPr lvl="1"/>
            <a:r>
              <a:rPr lang="en-US" altLang="en-US" sz="1800" dirty="0"/>
              <a:t>e.g. most ‘lists’ miss the poor (census undercounts); TIGER file once per decade</a:t>
            </a:r>
          </a:p>
          <a:p>
            <a:r>
              <a:rPr lang="en-US" altLang="en-US" sz="2000" dirty="0"/>
              <a:t>aggregation and sampling </a:t>
            </a:r>
          </a:p>
          <a:p>
            <a:pPr lvl="1"/>
            <a:r>
              <a:rPr lang="en-US" altLang="en-US" sz="2000" dirty="0"/>
              <a:t>are they appropriate?</a:t>
            </a:r>
          </a:p>
          <a:p>
            <a:r>
              <a:rPr lang="en-US" altLang="en-US" sz="2000" dirty="0"/>
              <a:t>cost -- highly associated with accuracy</a:t>
            </a:r>
          </a:p>
          <a:p>
            <a:pPr lvl="1"/>
            <a:r>
              <a:rPr lang="en-US" altLang="en-US" sz="1800" dirty="0"/>
              <a:t>is cost within budget? </a:t>
            </a:r>
          </a:p>
          <a:p>
            <a:pPr lvl="1"/>
            <a:r>
              <a:rPr lang="en-US" altLang="en-US" sz="1800" dirty="0"/>
              <a:t>is benefit greater than cost?</a:t>
            </a:r>
          </a:p>
        </p:txBody>
      </p:sp>
    </p:spTree>
    <p:extLst>
      <p:ext uri="{BB962C8B-B14F-4D97-AF65-F5344CB8AC3E}">
        <p14:creationId xmlns:p14="http://schemas.microsoft.com/office/powerpoint/2010/main" val="3733176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162800" cy="1143000"/>
          </a:xfrm>
          <a:noFill/>
          <a:ln/>
        </p:spPr>
        <p:txBody>
          <a:bodyPr>
            <a:normAutofit/>
          </a:bodyPr>
          <a:lstStyle/>
          <a:p>
            <a:r>
              <a:rPr lang="en-US" altLang="en-US" sz="2800" b="1" dirty="0"/>
              <a:t>Where do I get data?  &amp;  What form is it in?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0827" y="1676400"/>
            <a:ext cx="3810000" cy="41148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sz="2400" b="1" dirty="0"/>
              <a:t>Where?</a:t>
            </a:r>
          </a:p>
          <a:p>
            <a:r>
              <a:rPr lang="en-US" altLang="en-US" sz="2000" dirty="0"/>
              <a:t>Secondary: existing data</a:t>
            </a:r>
          </a:p>
          <a:p>
            <a:pPr lvl="1"/>
            <a:r>
              <a:rPr lang="en-US" altLang="en-US" sz="1800" dirty="0"/>
              <a:t>already published/available</a:t>
            </a:r>
          </a:p>
          <a:p>
            <a:pPr lvl="1"/>
            <a:r>
              <a:rPr lang="en-US" altLang="en-US" sz="1800" dirty="0"/>
              <a:t>special tabulation/contract</a:t>
            </a:r>
          </a:p>
          <a:p>
            <a:r>
              <a:rPr lang="en-US" altLang="en-US" sz="2000" dirty="0"/>
              <a:t>Administrative records: data as by-product</a:t>
            </a:r>
          </a:p>
          <a:p>
            <a:pPr lvl="1"/>
            <a:r>
              <a:rPr lang="en-US" altLang="en-US" sz="1800" dirty="0"/>
              <a:t>within your organization</a:t>
            </a:r>
          </a:p>
          <a:p>
            <a:pPr lvl="1"/>
            <a:r>
              <a:rPr lang="en-US" altLang="en-US" sz="1800" dirty="0"/>
              <a:t>other organizations</a:t>
            </a:r>
          </a:p>
          <a:p>
            <a:r>
              <a:rPr lang="en-US" altLang="en-US" sz="2000" dirty="0"/>
              <a:t>Primary data: from scratch</a:t>
            </a:r>
          </a:p>
          <a:p>
            <a:pPr lvl="1"/>
            <a:r>
              <a:rPr lang="en-US" altLang="en-US" sz="1800" dirty="0"/>
              <a:t>developed  in-house (DIY)</a:t>
            </a:r>
          </a:p>
          <a:p>
            <a:pPr lvl="1"/>
            <a:r>
              <a:rPr lang="en-US" altLang="en-US" sz="1800" dirty="0"/>
              <a:t>contracted  out</a:t>
            </a:r>
          </a:p>
          <a:p>
            <a:pPr>
              <a:buFontTx/>
              <a:buNone/>
            </a:pPr>
            <a:r>
              <a:rPr lang="en-US" altLang="en-US" sz="1600" dirty="0"/>
              <a:t>(field work is always slow and expensive!)</a:t>
            </a:r>
          </a:p>
          <a:p>
            <a:pPr>
              <a:buFontTx/>
              <a:buNone/>
            </a:pPr>
            <a:r>
              <a:rPr lang="en-US" altLang="en-US" sz="2400" b="1" dirty="0"/>
              <a:t>What format?</a:t>
            </a:r>
          </a:p>
          <a:p>
            <a:pPr lvl="1"/>
            <a:r>
              <a:rPr lang="en-US" altLang="en-US" sz="1800" dirty="0"/>
              <a:t>machine readable (digital)</a:t>
            </a:r>
          </a:p>
          <a:p>
            <a:pPr lvl="1"/>
            <a:r>
              <a:rPr lang="en-US" altLang="en-US" sz="1800" dirty="0"/>
              <a:t>hardcopy (paper, maps)</a:t>
            </a:r>
          </a:p>
          <a:p>
            <a:pPr>
              <a:buFontTx/>
              <a:buNone/>
            </a:pPr>
            <a:endParaRPr lang="en-US" altLang="en-US" sz="2400" b="1" dirty="0"/>
          </a:p>
          <a:p>
            <a:pPr>
              <a:buFontTx/>
              <a:buNone/>
            </a:pPr>
            <a:endParaRPr lang="en-US" altLang="en-US" sz="2400" b="1" dirty="0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4696618" y="1690255"/>
            <a:ext cx="3925888" cy="3657600"/>
            <a:chOff x="2966" y="816"/>
            <a:chExt cx="2473" cy="2304"/>
          </a:xfrm>
        </p:grpSpPr>
        <p:sp>
          <p:nvSpPr>
            <p:cNvPr id="6148" name="Line 4"/>
            <p:cNvSpPr>
              <a:spLocks noChangeShapeType="1"/>
            </p:cNvSpPr>
            <p:nvPr/>
          </p:nvSpPr>
          <p:spPr bwMode="auto">
            <a:xfrm>
              <a:off x="3840" y="816"/>
              <a:ext cx="0" cy="23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4176" y="864"/>
              <a:ext cx="0" cy="2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966" y="1430"/>
              <a:ext cx="755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dirty="0"/>
                <a:t>Time </a:t>
              </a:r>
            </a:p>
            <a:p>
              <a:r>
                <a:rPr lang="en-US" altLang="en-US" dirty="0"/>
                <a:t>&amp;</a:t>
              </a:r>
            </a:p>
            <a:p>
              <a:r>
                <a:rPr lang="en-US" altLang="en-US" dirty="0"/>
                <a:t>Cost </a:t>
              </a:r>
            </a:p>
            <a:p>
              <a:r>
                <a:rPr lang="en-US" altLang="en-US" dirty="0"/>
                <a:t>Increase</a:t>
              </a: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4310" y="1286"/>
              <a:ext cx="1129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/>
                <a:t>Applicability</a:t>
              </a:r>
            </a:p>
            <a:p>
              <a:r>
                <a:rPr lang="en-US" altLang="en-US"/>
                <a:t>&amp;</a:t>
              </a:r>
            </a:p>
            <a:p>
              <a:r>
                <a:rPr lang="en-US" altLang="en-US"/>
                <a:t>suitability</a:t>
              </a:r>
            </a:p>
            <a:p>
              <a:r>
                <a:rPr lang="en-US" altLang="en-US"/>
                <a:t>generally </a:t>
              </a:r>
            </a:p>
            <a:p>
              <a:r>
                <a:rPr lang="en-US" altLang="en-US"/>
                <a:t>decrease.</a:t>
              </a:r>
            </a:p>
          </p:txBody>
        </p:sp>
      </p:grp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556125" y="5470525"/>
            <a:ext cx="42068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1800" u="sng"/>
              <a:t>Spatial</a:t>
            </a:r>
            <a:r>
              <a:rPr lang="en-US" altLang="en-US" sz="1800"/>
              <a:t> data in </a:t>
            </a:r>
            <a:r>
              <a:rPr lang="en-US" altLang="en-US" sz="1800" u="sng"/>
              <a:t>digital</a:t>
            </a:r>
            <a:r>
              <a:rPr lang="en-US" altLang="en-US" sz="1800"/>
              <a:t> form is the most valuable since this is generally the most expensive to obtain.</a:t>
            </a:r>
          </a:p>
        </p:txBody>
      </p:sp>
    </p:spTree>
    <p:extLst>
      <p:ext uri="{BB962C8B-B14F-4D97-AF65-F5344CB8AC3E}">
        <p14:creationId xmlns:p14="http://schemas.microsoft.com/office/powerpoint/2010/main" val="1900989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Don’t forget to look in-house!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pPr lvl="2"/>
            <a:r>
              <a:rPr lang="en-US" altLang="en-US"/>
              <a:t>collected  by your organization as data</a:t>
            </a:r>
          </a:p>
          <a:p>
            <a:pPr lvl="2"/>
            <a:r>
              <a:rPr lang="en-US" altLang="en-US"/>
              <a:t>by-product of normal agency operations  </a:t>
            </a:r>
          </a:p>
          <a:p>
            <a:pPr lvl="2"/>
            <a:r>
              <a:rPr lang="en-US" altLang="en-US"/>
              <a:t>acquired for some other project</a:t>
            </a:r>
          </a:p>
          <a:p>
            <a:pPr lvl="2">
              <a:buFontTx/>
              <a:buNone/>
            </a:pPr>
            <a:r>
              <a:rPr lang="en-US" altLang="en-US" i="1"/>
              <a:t>Don’t forget to look, especially if it’s a large organization. There may already be a GIS project in existense or about to be launched!</a:t>
            </a:r>
          </a:p>
        </p:txBody>
      </p:sp>
    </p:spTree>
    <p:extLst>
      <p:ext uri="{BB962C8B-B14F-4D97-AF65-F5344CB8AC3E}">
        <p14:creationId xmlns:p14="http://schemas.microsoft.com/office/powerpoint/2010/main" val="4056839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Major GIS Data Sources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  <a:noFill/>
          <a:ln/>
        </p:spPr>
        <p:txBody>
          <a:bodyPr>
            <a:normAutofit fontScale="92500"/>
          </a:bodyPr>
          <a:lstStyle/>
          <a:p>
            <a:r>
              <a:rPr lang="en-US" altLang="en-US" sz="2800" dirty="0"/>
              <a:t>Maps</a:t>
            </a:r>
          </a:p>
          <a:p>
            <a:r>
              <a:rPr lang="en-US" altLang="en-US" sz="2800" dirty="0"/>
              <a:t>Drawings (sketch or engineering)</a:t>
            </a:r>
          </a:p>
          <a:p>
            <a:r>
              <a:rPr lang="en-US" altLang="en-US" sz="2800" dirty="0"/>
              <a:t>Aerial (or other) Photographs</a:t>
            </a:r>
          </a:p>
          <a:p>
            <a:r>
              <a:rPr lang="en-US" altLang="en-US" sz="2800" dirty="0"/>
              <a:t>Satellite Imagery</a:t>
            </a:r>
          </a:p>
          <a:p>
            <a:r>
              <a:rPr lang="en-US" altLang="en-US" sz="2800" dirty="0"/>
              <a:t>CAD data bases</a:t>
            </a:r>
          </a:p>
          <a:p>
            <a:r>
              <a:rPr lang="en-US" altLang="en-US" sz="2800" dirty="0"/>
              <a:t>Government &amp; commercial </a:t>
            </a:r>
            <a:r>
              <a:rPr lang="en-US" altLang="en-US" sz="2800" i="1" dirty="0"/>
              <a:t>spatial (GIS) </a:t>
            </a:r>
            <a:r>
              <a:rPr lang="en-US" altLang="en-US" sz="2800" dirty="0"/>
              <a:t>data bases</a:t>
            </a:r>
          </a:p>
          <a:p>
            <a:r>
              <a:rPr lang="en-US" altLang="en-US" sz="2800" dirty="0"/>
              <a:t>Government &amp; commercial </a:t>
            </a:r>
            <a:r>
              <a:rPr lang="en-US" altLang="en-US" sz="2800" i="1" dirty="0"/>
              <a:t>attribute</a:t>
            </a:r>
            <a:r>
              <a:rPr lang="en-US" altLang="en-US" sz="2800" dirty="0"/>
              <a:t> data bases</a:t>
            </a:r>
          </a:p>
          <a:p>
            <a:r>
              <a:rPr lang="en-US" altLang="en-US" sz="2800" dirty="0"/>
              <a:t>Paper records and documents</a:t>
            </a:r>
          </a:p>
        </p:txBody>
      </p:sp>
    </p:spTree>
    <p:extLst>
      <p:ext uri="{BB962C8B-B14F-4D97-AF65-F5344CB8AC3E}">
        <p14:creationId xmlns:p14="http://schemas.microsoft.com/office/powerpoint/2010/main" val="3718578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4355" y="76200"/>
            <a:ext cx="7772400" cy="1143000"/>
          </a:xfrm>
          <a:noFill/>
          <a:ln/>
        </p:spPr>
        <p:txBody>
          <a:bodyPr/>
          <a:lstStyle/>
          <a:p>
            <a:r>
              <a:rPr lang="en-US" altLang="en-US" sz="3200" dirty="0"/>
              <a:t>Pre-processing and Conversion:</a:t>
            </a:r>
            <a:br>
              <a:rPr lang="en-US" altLang="en-US" sz="3200" dirty="0"/>
            </a:br>
            <a:r>
              <a:rPr lang="en-US" altLang="en-US" sz="3200" dirty="0"/>
              <a:t> almost invariably required!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4724400" cy="4114800"/>
          </a:xfrm>
          <a:noFill/>
          <a:ln/>
        </p:spPr>
        <p:txBody>
          <a:bodyPr>
            <a:normAutofit fontScale="85000" lnSpcReduction="10000"/>
          </a:bodyPr>
          <a:lstStyle/>
          <a:p>
            <a:r>
              <a:rPr lang="en-US" altLang="en-US" sz="2000" b="1" dirty="0"/>
              <a:t>Maps and Drawings</a:t>
            </a:r>
          </a:p>
          <a:p>
            <a:pPr lvl="1"/>
            <a:r>
              <a:rPr lang="en-US" altLang="en-US" sz="1800" dirty="0"/>
              <a:t>digitizing, or</a:t>
            </a:r>
          </a:p>
          <a:p>
            <a:pPr lvl="1"/>
            <a:r>
              <a:rPr lang="en-US" altLang="en-US" sz="1800" dirty="0"/>
              <a:t>scanning than raster to vector conversion</a:t>
            </a:r>
          </a:p>
          <a:p>
            <a:r>
              <a:rPr lang="en-US" altLang="en-US" sz="2000" b="1" dirty="0"/>
              <a:t>Aerial Photographs</a:t>
            </a:r>
            <a:endParaRPr lang="en-US" altLang="en-US" sz="2000" dirty="0"/>
          </a:p>
          <a:p>
            <a:pPr lvl="1"/>
            <a:r>
              <a:rPr lang="en-US" altLang="en-US" sz="1800" dirty="0"/>
              <a:t>photogrammetry/photo interpretation to extract features</a:t>
            </a:r>
          </a:p>
          <a:p>
            <a:pPr lvl="1"/>
            <a:r>
              <a:rPr lang="en-US" altLang="en-US" sz="1800" dirty="0"/>
              <a:t>digitizing or scanning to convert to digital</a:t>
            </a:r>
          </a:p>
          <a:p>
            <a:pPr lvl="1"/>
            <a:r>
              <a:rPr lang="en-US" altLang="en-US" sz="1800" dirty="0"/>
              <a:t>rectification and DTM (digital terrain model) to create digital </a:t>
            </a:r>
            <a:r>
              <a:rPr lang="en-US" altLang="en-US" sz="1800" dirty="0" err="1"/>
              <a:t>orthos</a:t>
            </a:r>
            <a:r>
              <a:rPr lang="en-US" altLang="en-US" sz="1800" dirty="0"/>
              <a:t>  </a:t>
            </a:r>
          </a:p>
          <a:p>
            <a:r>
              <a:rPr lang="en-US" altLang="en-US" sz="2000" b="1" dirty="0"/>
              <a:t>Satellite Imagery</a:t>
            </a:r>
          </a:p>
          <a:p>
            <a:pPr lvl="1"/>
            <a:r>
              <a:rPr lang="en-US" altLang="en-US" sz="1800" dirty="0"/>
              <a:t>rectification and DTM to create digital </a:t>
            </a:r>
            <a:r>
              <a:rPr lang="en-US" altLang="en-US" sz="1800" dirty="0" err="1"/>
              <a:t>orthos</a:t>
            </a:r>
            <a:r>
              <a:rPr lang="en-US" altLang="en-US" sz="1800" dirty="0"/>
              <a:t> (if desired) </a:t>
            </a:r>
          </a:p>
          <a:p>
            <a:r>
              <a:rPr lang="en-US" altLang="en-US" sz="2000" b="1" dirty="0"/>
              <a:t>CAD Data Bases</a:t>
            </a:r>
          </a:p>
          <a:p>
            <a:pPr lvl="1"/>
            <a:r>
              <a:rPr lang="en-US" altLang="en-US" sz="1800" dirty="0"/>
              <a:t>translator software (pre-existing or custom-written) needed  to convert to required GIS format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07082" y="1524000"/>
            <a:ext cx="4419600" cy="48768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altLang="en-US" sz="2000" b="1" dirty="0"/>
              <a:t>GIS Data Bases</a:t>
            </a:r>
          </a:p>
          <a:p>
            <a:pPr lvl="1"/>
            <a:r>
              <a:rPr lang="en-US" altLang="en-US" sz="1800" dirty="0"/>
              <a:t>conversion between proprietary standards (ARC/INFO, Intergraph, AutoCAD, etc.) </a:t>
            </a:r>
          </a:p>
          <a:p>
            <a:pPr lvl="1"/>
            <a:r>
              <a:rPr lang="en-US" altLang="en-US" sz="1800" dirty="0"/>
              <a:t>Spatial Data Transfer Standard</a:t>
            </a:r>
          </a:p>
          <a:p>
            <a:r>
              <a:rPr lang="en-US" altLang="en-US" sz="2000" b="1" dirty="0"/>
              <a:t>Attribute Databases</a:t>
            </a:r>
          </a:p>
          <a:p>
            <a:pPr lvl="1"/>
            <a:r>
              <a:rPr lang="en-US" altLang="en-US" sz="1800" dirty="0"/>
              <a:t>geocoding if  micro data</a:t>
            </a:r>
          </a:p>
          <a:p>
            <a:pPr lvl="1"/>
            <a:r>
              <a:rPr lang="en-US" altLang="en-US" sz="1800" dirty="0"/>
              <a:t>conversion between geographic units</a:t>
            </a:r>
            <a:br>
              <a:rPr lang="en-US" altLang="en-US" sz="1800" dirty="0"/>
            </a:br>
            <a:r>
              <a:rPr lang="en-US" altLang="en-US" sz="1800" dirty="0"/>
              <a:t>(e.g. zip codes and census tracts)</a:t>
            </a:r>
          </a:p>
          <a:p>
            <a:pPr lvl="1"/>
            <a:r>
              <a:rPr lang="en-US" altLang="en-US" sz="1800" dirty="0"/>
              <a:t>conversion between different databases</a:t>
            </a:r>
          </a:p>
          <a:p>
            <a:r>
              <a:rPr lang="en-US" altLang="en-US" sz="2000" b="1" dirty="0"/>
              <a:t>Records and Documents</a:t>
            </a:r>
          </a:p>
          <a:p>
            <a:pPr lvl="1"/>
            <a:r>
              <a:rPr lang="en-US" altLang="en-US" sz="1800" dirty="0"/>
              <a:t>OCR (optical character recognition) scanning</a:t>
            </a:r>
          </a:p>
          <a:p>
            <a:pPr lvl="1"/>
            <a:r>
              <a:rPr lang="en-US" altLang="en-US" sz="1800" dirty="0"/>
              <a:t>keyboarding</a:t>
            </a:r>
          </a:p>
          <a:p>
            <a:pPr lvl="1"/>
            <a:r>
              <a:rPr lang="en-US" altLang="en-US" sz="1800" dirty="0"/>
              <a:t>then, same as attribute data bases</a:t>
            </a:r>
          </a:p>
        </p:txBody>
      </p:sp>
    </p:spTree>
    <p:extLst>
      <p:ext uri="{BB962C8B-B14F-4D97-AF65-F5344CB8AC3E}">
        <p14:creationId xmlns:p14="http://schemas.microsoft.com/office/powerpoint/2010/main" val="859914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534400" cy="609600"/>
          </a:xfrm>
        </p:spPr>
        <p:txBody>
          <a:bodyPr>
            <a:normAutofit fontScale="90000"/>
          </a:bodyPr>
          <a:lstStyle/>
          <a:p>
            <a:r>
              <a:rPr lang="en-US" altLang="en-US" sz="3600" dirty="0"/>
              <a:t>Data Conversions: </a:t>
            </a:r>
            <a:r>
              <a:rPr lang="en-US" altLang="en-US" sz="3600" i="1" dirty="0"/>
              <a:t>general comments</a:t>
            </a:r>
            <a:endParaRPr lang="en-US" alt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4864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Paper Maps to </a:t>
            </a:r>
            <a:r>
              <a:rPr lang="en-US" altLang="en-US" sz="2400" dirty="0" smtClean="0"/>
              <a:t>Digital</a:t>
            </a:r>
          </a:p>
          <a:p>
            <a:endParaRPr lang="en-US" altLang="en-US" sz="2400" dirty="0"/>
          </a:p>
          <a:p>
            <a:pPr lvl="1"/>
            <a:r>
              <a:rPr lang="en-US" altLang="en-US" sz="2000" dirty="0"/>
              <a:t>generally the most complex &amp; expensive</a:t>
            </a:r>
          </a:p>
          <a:p>
            <a:pPr lvl="1"/>
            <a:r>
              <a:rPr lang="en-US" altLang="en-US" sz="2000" dirty="0"/>
              <a:t>automated extraction of layers </a:t>
            </a:r>
            <a:r>
              <a:rPr lang="en-US" altLang="en-US" sz="2000" dirty="0" smtClean="0"/>
              <a:t>problematic </a:t>
            </a:r>
            <a:r>
              <a:rPr lang="en-US" altLang="en-US" sz="2000" dirty="0"/>
              <a:t>and error prone</a:t>
            </a:r>
          </a:p>
          <a:p>
            <a:pPr lvl="2"/>
            <a:r>
              <a:rPr lang="en-US" altLang="en-US" sz="1800" dirty="0"/>
              <a:t>requires scanning then raster to vector conversion</a:t>
            </a:r>
          </a:p>
          <a:p>
            <a:pPr lvl="1"/>
            <a:r>
              <a:rPr lang="en-US" altLang="en-US" sz="2000" dirty="0"/>
              <a:t>digitizing may be freehand with tablet, or “heads-up” on </a:t>
            </a:r>
            <a:r>
              <a:rPr lang="en-US" altLang="en-US" sz="2000" dirty="0" smtClean="0"/>
              <a:t>screen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2896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534400" cy="609600"/>
          </a:xfrm>
        </p:spPr>
        <p:txBody>
          <a:bodyPr>
            <a:normAutofit fontScale="90000"/>
          </a:bodyPr>
          <a:lstStyle/>
          <a:p>
            <a:r>
              <a:rPr lang="en-US" altLang="en-US" sz="3600" dirty="0"/>
              <a:t>Data Conversions: </a:t>
            </a:r>
            <a:r>
              <a:rPr lang="en-US" altLang="en-US" sz="3600" i="1" dirty="0"/>
              <a:t>general comments</a:t>
            </a:r>
            <a:endParaRPr lang="en-US" alt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486400"/>
          </a:xfrm>
        </p:spPr>
        <p:txBody>
          <a:bodyPr>
            <a:normAutofit/>
          </a:bodyPr>
          <a:lstStyle/>
          <a:p>
            <a:r>
              <a:rPr lang="en-US" altLang="en-US" sz="2400" dirty="0" smtClean="0"/>
              <a:t>Digital </a:t>
            </a:r>
            <a:r>
              <a:rPr lang="en-US" altLang="en-US" sz="2400" dirty="0"/>
              <a:t>to Digital </a:t>
            </a:r>
            <a:r>
              <a:rPr lang="en-US" altLang="en-US" sz="2400" dirty="0" smtClean="0"/>
              <a:t>Conversions</a:t>
            </a:r>
          </a:p>
          <a:p>
            <a:endParaRPr lang="en-US" altLang="en-US" sz="2400" dirty="0"/>
          </a:p>
          <a:p>
            <a:pPr lvl="1"/>
            <a:r>
              <a:rPr lang="en-US" altLang="en-US" sz="2000" dirty="0"/>
              <a:t>Safe Software’s </a:t>
            </a:r>
            <a:r>
              <a:rPr lang="en-US" altLang="en-US" sz="2000" i="1" dirty="0"/>
              <a:t>Feature Manipulation Engine</a:t>
            </a:r>
            <a:r>
              <a:rPr lang="en-US" altLang="en-US" sz="2000" dirty="0"/>
              <a:t> (FME) product provides translation between different vendor’s GIS formats</a:t>
            </a:r>
          </a:p>
          <a:p>
            <a:pPr lvl="1"/>
            <a:r>
              <a:rPr lang="en-US" altLang="en-US" sz="2000" dirty="0"/>
              <a:t>spreadsheet software (Excel) is a powerful beginning point for converting to required database format (e.g. to  .dbf  for ArcView)</a:t>
            </a:r>
          </a:p>
          <a:p>
            <a:pPr lvl="1"/>
            <a:r>
              <a:rPr lang="en-US" altLang="en-US" sz="2000" dirty="0"/>
              <a:t>specialized conversion packages for converting between different databases also available e.g. DBMS/Copy Plus, Data Junction</a:t>
            </a:r>
          </a:p>
          <a:p>
            <a:pPr lvl="1"/>
            <a:r>
              <a:rPr lang="en-US" altLang="en-US" sz="2000" dirty="0"/>
              <a:t>efforts at standardization, which reduces need for conversions, have had limited success ‘cos of competitive pressures</a:t>
            </a:r>
          </a:p>
          <a:p>
            <a:pPr lvl="2"/>
            <a:r>
              <a:rPr lang="en-US" altLang="en-US" sz="1800" i="1" dirty="0"/>
              <a:t>FGDC’s, Spatial Data Transfer Standard (SDTS), is a federal standard </a:t>
            </a:r>
          </a:p>
          <a:p>
            <a:pPr lvl="2"/>
            <a:r>
              <a:rPr lang="en-US" altLang="en-US" sz="1800" i="1" dirty="0"/>
              <a:t>Open GIS Consortium, </a:t>
            </a:r>
            <a:r>
              <a:rPr lang="en-US" altLang="en-US" sz="1800" dirty="0"/>
              <a:t>a vendor and user group</a:t>
            </a:r>
            <a:r>
              <a:rPr lang="en-US" altLang="en-US" sz="1800" i="1" dirty="0"/>
              <a:t>, </a:t>
            </a:r>
            <a:r>
              <a:rPr lang="en-US" altLang="en-US" sz="1800" dirty="0"/>
              <a:t> lobbies for standards and non-proprietary approaches to GIS database </a:t>
            </a:r>
            <a:r>
              <a:rPr lang="en-US" altLang="en-US" sz="1800" dirty="0" smtClean="0"/>
              <a:t>creation</a:t>
            </a:r>
          </a:p>
          <a:p>
            <a:pPr lvl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2427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aeu_green">
  <a:themeElements>
    <a:clrScheme name="Custom 7">
      <a:dk1>
        <a:sysClr val="windowText" lastClr="000000"/>
      </a:dk1>
      <a:lt1>
        <a:sysClr val="window" lastClr="FFFFFF"/>
      </a:lt1>
      <a:dk2>
        <a:srgbClr val="510029"/>
      </a:dk2>
      <a:lt2>
        <a:srgbClr val="FFFFFF"/>
      </a:lt2>
      <a:accent1>
        <a:srgbClr val="8A8073"/>
      </a:accent1>
      <a:accent2>
        <a:srgbClr val="E8E6E3"/>
      </a:accent2>
      <a:accent3>
        <a:srgbClr val="052942"/>
      </a:accent3>
      <a:accent4>
        <a:srgbClr val="00A3E0"/>
      </a:accent4>
      <a:accent5>
        <a:srgbClr val="E0007D"/>
      </a:accent5>
      <a:accent6>
        <a:srgbClr val="510029"/>
      </a:accent6>
      <a:hlink>
        <a:srgbClr val="08426A"/>
      </a:hlink>
      <a:folHlink>
        <a:srgbClr val="08426A"/>
      </a:folHlink>
    </a:clrScheme>
    <a:fontScheme name="UAEU_fonts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ec638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oec638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oec638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c638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oec638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oec638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oec638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c638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poec638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oec638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oec638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c638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poec638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oec638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oec638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c638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c638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uaeu_presentation1(2)</Template>
  <TotalTime>36</TotalTime>
  <Words>3949</Words>
  <Application>Microsoft Office PowerPoint</Application>
  <PresentationFormat>On-screen Show (4:3)</PresentationFormat>
  <Paragraphs>586</Paragraphs>
  <Slides>35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35</vt:i4>
      </vt:variant>
    </vt:vector>
  </HeadingPairs>
  <TitlesOfParts>
    <vt:vector size="48" baseType="lpstr">
      <vt:lpstr>Arial</vt:lpstr>
      <vt:lpstr>Calibri</vt:lpstr>
      <vt:lpstr>Tahoma</vt:lpstr>
      <vt:lpstr>Times New Roman</vt:lpstr>
      <vt:lpstr>uaeu_green</vt:lpstr>
      <vt:lpstr>poec6381</vt:lpstr>
      <vt:lpstr>1_poec6381</vt:lpstr>
      <vt:lpstr>2_poec6381</vt:lpstr>
      <vt:lpstr>3_poec6381</vt:lpstr>
      <vt:lpstr>Clip</vt:lpstr>
      <vt:lpstr>Chart</vt:lpstr>
      <vt:lpstr>Worksheet</vt:lpstr>
      <vt:lpstr>Document</vt:lpstr>
      <vt:lpstr>Data Sources and Conversion Feeding the GIS</vt:lpstr>
      <vt:lpstr>Data Sources and Conversion   Feeding the GIS</vt:lpstr>
      <vt:lpstr>Data Sources and Conversion   Feeding the GIS. </vt:lpstr>
      <vt:lpstr>Where do I get data?  &amp;  What form is it in?</vt:lpstr>
      <vt:lpstr>Don’t forget to look in-house! </vt:lpstr>
      <vt:lpstr>Major GIS Data Sources</vt:lpstr>
      <vt:lpstr>Pre-processing and Conversion:  almost invariably required!</vt:lpstr>
      <vt:lpstr>Data Conversions: general comments</vt:lpstr>
      <vt:lpstr>Data Conversions: general comments</vt:lpstr>
      <vt:lpstr>Data Conversion: hints on the process</vt:lpstr>
      <vt:lpstr>Data Sources: Table of Contents</vt:lpstr>
      <vt:lpstr>Federal Data Sources: Spatial Data </vt:lpstr>
      <vt:lpstr>Federal &amp; Non-profit Data Sources:  Attribute data </vt:lpstr>
      <vt:lpstr>Private Sector Data Resources</vt:lpstr>
      <vt:lpstr>Vector Data Implementations: DIME file  (Dual Independent Map Encoding)</vt:lpstr>
      <vt:lpstr>Vector Data Implementation: TIGER File (Topologically Integrated Geographic Encoding and Referencing file)</vt:lpstr>
      <vt:lpstr>Vector/Raster  Data Implementation: USGS (United States Geological Survey Digital Data)</vt:lpstr>
      <vt:lpstr>USGS: DEM Data Detail (Digital Elevation Model) </vt:lpstr>
      <vt:lpstr>USGS DLG Data Detail (Digital Line Graph)</vt:lpstr>
      <vt:lpstr>USGS  New Products DOQs and DRGs</vt:lpstr>
      <vt:lpstr>Digital Chart of the World</vt:lpstr>
      <vt:lpstr>NAVSTAR Global Positioning System (gps)</vt:lpstr>
      <vt:lpstr>PowerPoint Presentation</vt:lpstr>
      <vt:lpstr>PowerPoint Presentation</vt:lpstr>
      <vt:lpstr>Factors Affecting GPS Accuracy</vt:lpstr>
      <vt:lpstr>GPS Receiver Characteristics</vt:lpstr>
      <vt:lpstr>Remote Sensing</vt:lpstr>
      <vt:lpstr>Current Satellites</vt:lpstr>
      <vt:lpstr>Next-Generation Satellites (selected) expected to generate at least 750 GB of data per day--”Beam me down, Scotty!”</vt:lpstr>
      <vt:lpstr>Some Notes on New Satellites (early 1997)</vt:lpstr>
      <vt:lpstr>The Relative Cost of Different Options (as of 1993)</vt:lpstr>
      <vt:lpstr>U.S. Census Bureau: Attribute Data (see: Census Catalog and Guide published annually)</vt:lpstr>
      <vt:lpstr>Aggregation Issues in Attribute Data</vt:lpstr>
      <vt:lpstr>Samples, Populations and Spatial Patterns Some Issues for Primary Data Collection</vt:lpstr>
      <vt:lpstr>Summary of Data Collection Issues Suitability/Appropriateness for the Task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Amal Al Marbouei</dc:creator>
  <cp:lastModifiedBy>Amal Al Marbouei</cp:lastModifiedBy>
  <cp:revision>25</cp:revision>
  <dcterms:created xsi:type="dcterms:W3CDTF">2015-09-29T09:32:04Z</dcterms:created>
  <dcterms:modified xsi:type="dcterms:W3CDTF">2015-09-29T10:09:46Z</dcterms:modified>
</cp:coreProperties>
</file>