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5" r:id="rId2"/>
    <p:sldId id="259" r:id="rId3"/>
    <p:sldId id="268" r:id="rId4"/>
    <p:sldId id="270" r:id="rId5"/>
    <p:sldId id="273" r:id="rId6"/>
    <p:sldId id="269" r:id="rId7"/>
    <p:sldId id="260" r:id="rId8"/>
    <p:sldId id="257" r:id="rId9"/>
    <p:sldId id="263" r:id="rId10"/>
    <p:sldId id="264" r:id="rId11"/>
    <p:sldId id="267" r:id="rId12"/>
    <p:sldId id="271" r:id="rId13"/>
    <p:sldId id="272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78" autoAdjust="0"/>
    <p:restoredTop sz="86420" autoAdjust="0"/>
  </p:normalViewPr>
  <p:slideViewPr>
    <p:cSldViewPr>
      <p:cViewPr varScale="1">
        <p:scale>
          <a:sx n="84" d="100"/>
          <a:sy n="84" d="100"/>
        </p:scale>
        <p:origin x="96" y="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5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09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0FED2-8D0A-4995-85CB-FFA1DAD83874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2C738-BD81-42A5-8E89-3E6140BBA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24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E5335-D95D-4541-BFA2-5241DC5A2AC7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4EB40-76E9-463B-B501-16CA4F15CF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9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4EB40-76E9-463B-B501-16CA4F15CF9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0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66344" y="1481328"/>
            <a:ext cx="8613648" cy="658368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66344" y="2130552"/>
            <a:ext cx="5957777" cy="457200"/>
          </a:xfrm>
        </p:spPr>
        <p:txBody>
          <a:bodyPr>
            <a:normAutofit/>
          </a:bodyPr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55320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55320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5320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signatu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409681"/>
            <a:ext cx="3352800" cy="657119"/>
          </a:xfrm>
          <a:prstGeom prst="rect">
            <a:avLst/>
          </a:prstGeom>
        </p:spPr>
      </p:pic>
      <p:sp>
        <p:nvSpPr>
          <p:cNvPr id="2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6305107" y="2929719"/>
            <a:ext cx="2840480" cy="1752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6305107" y="4819672"/>
            <a:ext cx="2840480" cy="1752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2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3321915" y="4819672"/>
            <a:ext cx="2840480" cy="1752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82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38287"/>
            <a:ext cx="5416550" cy="5014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00337"/>
            <a:ext cx="3008313" cy="3852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603" y="1501254"/>
            <a:ext cx="8857397" cy="50701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457200" y="274638"/>
            <a:ext cx="6696075" cy="915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4156" y="1524000"/>
            <a:ext cx="1768270" cy="5029200"/>
          </a:xfrm>
        </p:spPr>
        <p:txBody>
          <a:bodyPr vert="eaVert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1" y="1524000"/>
            <a:ext cx="6858000" cy="5029200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6344" y="1481328"/>
            <a:ext cx="8613648" cy="658368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6344" y="2130552"/>
            <a:ext cx="6400800" cy="4572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4/27/2014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 descr="signatu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409681"/>
            <a:ext cx="3352800" cy="65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11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274638"/>
            <a:ext cx="669607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4/27/2014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71575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285720" y="1471599"/>
            <a:ext cx="8858280" cy="50720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322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3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3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534400" cy="4876800"/>
          </a:xfrm>
        </p:spPr>
        <p:txBody>
          <a:bodyPr/>
          <a:lstStyle>
            <a:lvl1pPr marL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322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322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572000" y="1503430"/>
            <a:ext cx="4572000" cy="5065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3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6238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200"/>
            <a:ext cx="4040188" cy="4114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62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4114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322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3225" cy="915987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200150"/>
            <a:ext cx="9144000" cy="5686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85720" y="1500174"/>
            <a:ext cx="8858280" cy="507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32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2A5C4-9B56-41D5-B521-4D9CAF33187C}" type="datetimeFigureOut">
              <a:rPr lang="en-US" smtClean="0"/>
              <a:pPr/>
              <a:t>4/27/2014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C4DEF-DDBD-465E-BA3E-99C8F33A08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Picture 19" descr="UAEU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391400" y="590093"/>
            <a:ext cx="1295400" cy="3782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60" r:id="rId5"/>
    <p:sldLayoutId id="214748366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723" y="1905000"/>
            <a:ext cx="8613648" cy="658368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ln w="1905"/>
                <a:solidFill>
                  <a:schemeClr val="accent2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1</a:t>
            </a:r>
            <a:r>
              <a:rPr lang="en-GB" b="1" baseline="30000" dirty="0" smtClean="0">
                <a:ln w="1905"/>
                <a:solidFill>
                  <a:schemeClr val="accent2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st</a:t>
            </a:r>
            <a:r>
              <a:rPr lang="en-GB" b="1" dirty="0" smtClean="0">
                <a:ln w="1905"/>
                <a:solidFill>
                  <a:schemeClr val="accent2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Exam Review</a:t>
            </a:r>
            <a:endParaRPr lang="en-US" b="1" dirty="0">
              <a:ln w="1905"/>
              <a:solidFill>
                <a:schemeClr val="accent2">
                  <a:lumMod val="90000"/>
                  <a:lumOff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2801112"/>
            <a:ext cx="5957777" cy="646176"/>
          </a:xfrm>
          <a:noFill/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27-04-2014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219200" y="3124200"/>
            <a:ext cx="6858000" cy="2438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28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cs typeface="Times New Roman" pitchFamily="18" charset="0"/>
              </a:rPr>
              <a:t>Dr. Ahmad BinTouq</a:t>
            </a:r>
          </a:p>
          <a:p>
            <a:pPr algn="ctr">
              <a:spcBef>
                <a:spcPct val="20000"/>
              </a:spcBef>
            </a:pPr>
            <a:r>
              <a:rPr lang="en-US" sz="2800" b="1" dirty="0">
                <a:cs typeface="Times New Roman" pitchFamily="18" charset="0"/>
              </a:rPr>
              <a:t>E-mail: </a:t>
            </a:r>
            <a:r>
              <a:rPr lang="en-US" sz="2400" b="1" dirty="0">
                <a:solidFill>
                  <a:srgbClr val="0070C0"/>
                </a:solidFill>
                <a:cs typeface="Times New Roman" pitchFamily="18" charset="0"/>
              </a:rPr>
              <a:t>abintouq@uaeu.ac.ae</a:t>
            </a:r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</a:p>
          <a:p>
            <a:pPr algn="ctr">
              <a:spcBef>
                <a:spcPct val="20000"/>
              </a:spcBef>
            </a:pPr>
            <a:r>
              <a:rPr lang="en-US" sz="2800" b="1" dirty="0">
                <a:cs typeface="Times New Roman" pitchFamily="18" charset="0"/>
              </a:rPr>
              <a:t>URL: </a:t>
            </a:r>
            <a:r>
              <a:rPr lang="en-US" sz="2400" b="1" dirty="0">
                <a:solidFill>
                  <a:srgbClr val="0070C0"/>
                </a:solidFill>
                <a:cs typeface="Times New Roman" pitchFamily="18" charset="0"/>
              </a:rPr>
              <a:t>http://faculty.uaeu.ac.ae/~abintouq </a:t>
            </a:r>
          </a:p>
          <a:p>
            <a:pPr algn="ctr">
              <a:spcBef>
                <a:spcPct val="20000"/>
              </a:spcBef>
            </a:pPr>
            <a:endParaRPr lang="en-US" sz="2800" b="1" dirty="0">
              <a:solidFill>
                <a:srgbClr val="0070C0"/>
              </a:solidFill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GEO </a:t>
            </a:r>
            <a:r>
              <a:rPr lang="en-US" b="1" dirty="0">
                <a:solidFill>
                  <a:schemeClr val="accent2"/>
                </a:solidFill>
              </a:rPr>
              <a:t>440: GIS for Urban &amp; Regional Planning</a:t>
            </a:r>
            <a:br>
              <a:rPr lang="en-US" b="1" dirty="0">
                <a:solidFill>
                  <a:schemeClr val="accent2"/>
                </a:solidFill>
              </a:rPr>
            </a:br>
            <a:endParaRPr lang="en-US" sz="28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04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 format </a:t>
            </a:r>
            <a:endParaRPr lang="en-US" b="1" dirty="0">
              <a:solidFill>
                <a:schemeClr val="accent2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Discuss applications of GIS for UP?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Explain the use of GIS in DS?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Describe workflow types and give example?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Evaluate the use of RS for urban planning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38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 format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Section A: Fill the blanks, Define.</a:t>
            </a:r>
          </a:p>
          <a:p>
            <a:pPr>
              <a:buNone/>
            </a:pPr>
            <a:r>
              <a:rPr lang="en-US" b="1" dirty="0"/>
              <a:t>Section B: List, </a:t>
            </a:r>
            <a:r>
              <a:rPr lang="en-US" b="1" dirty="0" smtClean="0"/>
              <a:t>Evaluate</a:t>
            </a:r>
            <a:r>
              <a:rPr lang="en-US" b="1" dirty="0"/>
              <a:t>. </a:t>
            </a:r>
            <a:endParaRPr lang="en-US" dirty="0"/>
          </a:p>
          <a:p>
            <a:pPr>
              <a:buNone/>
            </a:pPr>
            <a:r>
              <a:rPr lang="en-US" b="1" dirty="0"/>
              <a:t>Section C</a:t>
            </a:r>
            <a:r>
              <a:rPr lang="en-US" dirty="0"/>
              <a:t>: </a:t>
            </a:r>
            <a:r>
              <a:rPr lang="en-US" b="1" dirty="0"/>
              <a:t>Explain, Describe, </a:t>
            </a:r>
            <a:r>
              <a:rPr lang="en-US" b="1" dirty="0" smtClean="0"/>
              <a:t>Discuss.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2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Quizzes </a:t>
            </a: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763000" cy="48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What's the definition of “GIS for urban and regional planning"?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Identify of problems for GIS implementation within the UAE.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List the four components of the GIS technology “package” good for developing countries according to R.F. </a:t>
            </a:r>
            <a:r>
              <a:rPr lang="en-GB" sz="2400" dirty="0" err="1"/>
              <a:t>Klosterman</a:t>
            </a:r>
            <a:r>
              <a:rPr lang="en-GB" sz="2400" dirty="0"/>
              <a:t>?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List the scales of GIS use in planning applications in the </a:t>
            </a:r>
            <a:r>
              <a:rPr lang="en-GB" sz="2400" dirty="0" smtClean="0"/>
              <a:t>USA?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36912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Quizzes </a:t>
            </a: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763000" cy="48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/>
              <a:t>What </a:t>
            </a:r>
            <a:r>
              <a:rPr lang="en-GB" sz="2400" dirty="0"/>
              <a:t>are the three perspectives for defining </a:t>
            </a:r>
            <a:r>
              <a:rPr lang="en-GB" sz="2400" dirty="0" err="1"/>
              <a:t>GISystems</a:t>
            </a:r>
            <a:r>
              <a:rPr lang="en-GB" sz="24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What </a:t>
            </a:r>
            <a:r>
              <a:rPr lang="en-GB" sz="2400" dirty="0"/>
              <a:t>are the Conventional Approaches to Decision Support Situations?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What five dimensions might we use for integrating decision support situations?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List </a:t>
            </a:r>
            <a:r>
              <a:rPr lang="en-US" sz="2400" dirty="0"/>
              <a:t>the GIS </a:t>
            </a:r>
            <a:r>
              <a:rPr lang="en-US" sz="2400" dirty="0" smtClean="0"/>
              <a:t>Capabilities?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The three types of GIS-based workflow </a:t>
            </a:r>
            <a:r>
              <a:rPr lang="en-US" sz="2400" dirty="0" smtClean="0"/>
              <a:t>are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22298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r>
              <a:rPr lang="en-US" sz="54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Questions</a:t>
            </a:r>
            <a:endParaRPr lang="en-US" sz="54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89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</a:rPr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839200" cy="4724400"/>
          </a:xfrm>
        </p:spPr>
        <p:txBody>
          <a:bodyPr>
            <a:normAutofit/>
          </a:bodyPr>
          <a:lstStyle/>
          <a:p>
            <a:pPr marL="533400" indent="-533400">
              <a:lnSpc>
                <a:spcPct val="80000"/>
              </a:lnSpc>
              <a:buAutoNum type="arabicPeriod"/>
            </a:pPr>
            <a:r>
              <a:rPr lang="en-US" dirty="0" smtClean="0"/>
              <a:t>Topics included in the 1</a:t>
            </a:r>
            <a:r>
              <a:rPr lang="en-US" baseline="30000" dirty="0" smtClean="0"/>
              <a:t>st</a:t>
            </a:r>
            <a:r>
              <a:rPr lang="en-US" dirty="0" smtClean="0"/>
              <a:t> exam</a:t>
            </a:r>
          </a:p>
          <a:p>
            <a:pPr marL="533400" indent="-533400">
              <a:lnSpc>
                <a:spcPct val="80000"/>
              </a:lnSpc>
              <a:buAutoNum type="arabicPeriod"/>
            </a:pPr>
            <a:r>
              <a:rPr lang="en-US" dirty="0" smtClean="0"/>
              <a:t>Exam format</a:t>
            </a:r>
          </a:p>
          <a:p>
            <a:pPr marL="533400" indent="-533400">
              <a:lnSpc>
                <a:spcPct val="80000"/>
              </a:lnSpc>
              <a:buAutoNum type="arabicPeriod"/>
            </a:pPr>
            <a:r>
              <a:rPr lang="en-US" dirty="0" smtClean="0"/>
              <a:t>Quizzes 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300" dirty="0" smtClean="0"/>
              <a:t>RS </a:t>
            </a:r>
            <a:r>
              <a:rPr lang="en-US" sz="2300" dirty="0" smtClean="0"/>
              <a:t>and GIS in Developing Countries: Case of the UAE  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en-US" sz="2300" dirty="0" smtClean="0"/>
              <a:t>The </a:t>
            </a:r>
            <a:r>
              <a:rPr lang="en-US" sz="2300" dirty="0" smtClean="0"/>
              <a:t>Appropriateness Of GIS for Regional Planning in the Developing </a:t>
            </a:r>
            <a:r>
              <a:rPr lang="en-US" sz="2300" dirty="0" smtClean="0"/>
              <a:t>World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300" dirty="0"/>
              <a:t>The </a:t>
            </a:r>
            <a:r>
              <a:rPr lang="en-US" sz="2300" dirty="0"/>
              <a:t>application of GIS in urban and regional planning: (a review of the North American experience)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endParaRPr lang="en-US" sz="2300" dirty="0" smtClean="0"/>
          </a:p>
          <a:p>
            <a:pPr>
              <a:lnSpc>
                <a:spcPct val="150000"/>
              </a:lnSpc>
              <a:buFont typeface="+mj-lt"/>
              <a:buAutoNum type="arabicPeriod"/>
            </a:pPr>
            <a:endParaRPr lang="en-US" sz="2400" dirty="0" smtClean="0"/>
          </a:p>
          <a:p>
            <a:pPr>
              <a:lnSpc>
                <a:spcPct val="130000"/>
              </a:lnSpc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400" dirty="0" smtClean="0"/>
              <a:t>4. </a:t>
            </a:r>
            <a:r>
              <a:rPr lang="en-US" sz="2400" dirty="0"/>
              <a:t>Chapter(1):Introduction: Need for GIS in Decision Support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dirty="0" smtClean="0"/>
              <a:t>5. </a:t>
            </a:r>
            <a:r>
              <a:rPr lang="en-US" sz="2400" dirty="0"/>
              <a:t>Chapter(2):GIS in Decision Support Situations  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400" dirty="0" smtClean="0"/>
              <a:t>6. </a:t>
            </a:r>
            <a:r>
              <a:rPr lang="en-GB" sz="2400" dirty="0" smtClean="0"/>
              <a:t>Chapter(3</a:t>
            </a:r>
            <a:r>
              <a:rPr lang="en-GB" sz="2400" dirty="0"/>
              <a:t>): GIS Decision Support Methods and Workflow</a:t>
            </a:r>
            <a:endParaRPr lang="en-US" sz="2400" dirty="0"/>
          </a:p>
          <a:p>
            <a:pPr marL="0" indent="0">
              <a:lnSpc>
                <a:spcPct val="13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400" dirty="0" smtClean="0"/>
              <a:t>7</a:t>
            </a:r>
            <a:r>
              <a:rPr lang="en-US" sz="2400" dirty="0" smtClean="0"/>
              <a:t>. </a:t>
            </a:r>
            <a:r>
              <a:rPr lang="en-US" sz="2400" dirty="0"/>
              <a:t>Lab: Remote Sensing and GIS for Urban Population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8. Lab</a:t>
            </a:r>
            <a:r>
              <a:rPr lang="en-US" sz="2400" dirty="0"/>
              <a:t>: Where is waste landfill in Al </a:t>
            </a:r>
            <a:r>
              <a:rPr lang="en-US" sz="2400" dirty="0" err="1"/>
              <a:t>Ain</a:t>
            </a:r>
            <a:r>
              <a:rPr lang="en-US" sz="2400" dirty="0"/>
              <a:t>? what type of waste management there is in Al </a:t>
            </a:r>
            <a:r>
              <a:rPr lang="en-US" sz="2400" dirty="0" err="1"/>
              <a:t>Ain</a:t>
            </a:r>
            <a:r>
              <a:rPr lang="en-US" sz="2400" dirty="0"/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9. Lab</a:t>
            </a:r>
            <a:r>
              <a:rPr lang="en-US" sz="2400" dirty="0"/>
              <a:t>: </a:t>
            </a:r>
            <a:r>
              <a:rPr lang="en-GB" sz="2400" dirty="0"/>
              <a:t>where is it best for the extension of Dubai-Alain road to go through CBD</a:t>
            </a:r>
            <a:r>
              <a:rPr lang="en-GB" sz="2400" dirty="0" smtClean="0"/>
              <a:t>….?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sz="2400" dirty="0"/>
              <a:t>10. Lab: Spatial Analysis</a:t>
            </a:r>
            <a:endParaRPr lang="en-US" sz="2400" dirty="0"/>
          </a:p>
          <a:p>
            <a:pPr marL="0" indent="0">
              <a:lnSpc>
                <a:spcPct val="13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92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lnSpc>
                <a:spcPct val="200000"/>
              </a:lnSpc>
            </a:pPr>
            <a:r>
              <a:rPr lang="en-US" sz="2000" dirty="0" smtClean="0"/>
              <a:t>What is Urban Planning? (Future wish-list for cities)</a:t>
            </a:r>
          </a:p>
          <a:p>
            <a:pPr marL="533400" indent="-533400">
              <a:lnSpc>
                <a:spcPct val="200000"/>
              </a:lnSpc>
            </a:pPr>
            <a:r>
              <a:rPr lang="en-US" sz="2000" dirty="0" smtClean="0"/>
              <a:t>What’s GIS</a:t>
            </a:r>
            <a:r>
              <a:rPr lang="en-US" sz="2000" baseline="0" dirty="0" smtClean="0"/>
              <a:t> for Urban Regional Planning</a:t>
            </a:r>
            <a:endParaRPr lang="en-US" sz="2000" dirty="0" smtClean="0"/>
          </a:p>
          <a:p>
            <a:r>
              <a:rPr lang="en-US" dirty="0" smtClean="0"/>
              <a:t>  </a:t>
            </a:r>
            <a:r>
              <a:rPr lang="en-US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Planning is the Art</a:t>
            </a:r>
            <a:r>
              <a:rPr lang="en-US" baseline="0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 of the politically possible </a:t>
            </a:r>
            <a:endParaRPr lang="en-US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</a:rPr>
              <a:t>What is it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752600"/>
            <a:ext cx="8534400" cy="4876800"/>
          </a:xfrm>
        </p:spPr>
        <p:txBody>
          <a:bodyPr/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itchFamily="34" charset="0"/>
              </a:rPr>
              <a:t>Urban planning refer to the process by which cities </a:t>
            </a:r>
            <a:r>
              <a:rPr lang="en-US" dirty="0" smtClean="0">
                <a:solidFill>
                  <a:schemeClr val="tx1"/>
                </a:solidFill>
                <a:cs typeface="Calibri" pitchFamily="34" charset="0"/>
              </a:rPr>
              <a:t>draw </a:t>
            </a:r>
            <a:r>
              <a:rPr lang="en-US" dirty="0">
                <a:solidFill>
                  <a:schemeClr val="tx1"/>
                </a:solidFill>
                <a:cs typeface="Calibri" pitchFamily="34" charset="0"/>
              </a:rPr>
              <a:t>future goals and objectives</a:t>
            </a:r>
            <a:r>
              <a:rPr lang="en-US" dirty="0" smtClean="0">
                <a:solidFill>
                  <a:schemeClr val="tx1"/>
                </a:solidFill>
                <a:cs typeface="Calibri" pitchFamily="34" charset="0"/>
              </a:rPr>
              <a:t>…</a:t>
            </a:r>
          </a:p>
          <a:p>
            <a:pPr algn="just"/>
            <a:endParaRPr lang="en-US" dirty="0">
              <a:solidFill>
                <a:schemeClr val="tx1"/>
              </a:solidFill>
              <a:cs typeface="Calibri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itchFamily="34" charset="0"/>
              </a:rPr>
              <a:t>Urban planning is a mixture of science and art. It encompasses many different disciplines and brings them all under a single umbrella.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5105400"/>
            <a:ext cx="3048000" cy="1457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00" y="5105400"/>
            <a:ext cx="3302000" cy="14573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5105400"/>
            <a:ext cx="2971801" cy="1457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</a:rPr>
              <a:t>Simple Definition of Urban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6290082" cy="3276600"/>
          </a:xfrm>
        </p:spPr>
        <p:txBody>
          <a:bodyPr/>
          <a:lstStyle/>
          <a:p>
            <a:r>
              <a:rPr lang="en-US" dirty="0"/>
              <a:t>Location/allocation discussions/decisions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I</a:t>
            </a:r>
            <a:r>
              <a:rPr lang="en-US" dirty="0" smtClean="0">
                <a:solidFill>
                  <a:srgbClr val="0070C0"/>
                </a:solidFill>
              </a:rPr>
              <a:t>t </a:t>
            </a:r>
            <a:r>
              <a:rPr lang="en-US" dirty="0">
                <a:solidFill>
                  <a:srgbClr val="0070C0"/>
                </a:solidFill>
              </a:rPr>
              <a:t>is the organization of all elements of a town or other urban environment (region). </a:t>
            </a:r>
          </a:p>
          <a:p>
            <a:pPr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282" y="1447800"/>
            <a:ext cx="2396718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282" y="4495800"/>
            <a:ext cx="2396718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539" y="3200400"/>
            <a:ext cx="2389461" cy="1708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+mn-lt"/>
              </a:rPr>
              <a:t>GIS for UP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6324600" cy="4953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Application of GIS for UP; 4 </a:t>
            </a:r>
            <a:r>
              <a:rPr lang="en-US" dirty="0" smtClean="0"/>
              <a:t>M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cs typeface="Calibri" pitchFamily="34" charset="0"/>
              </a:rPr>
              <a:t>Monitoring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Calibri" pitchFamily="34" charset="0"/>
              </a:rPr>
              <a:t>Measuring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Calibri" pitchFamily="34" charset="0"/>
              </a:rPr>
              <a:t>Mapping or managing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Calibri" pitchFamily="34" charset="0"/>
              </a:rPr>
              <a:t>Modeling </a:t>
            </a:r>
            <a:endParaRPr lang="en-US" dirty="0" smtClean="0">
              <a:cs typeface="Calibri" pitchFamily="34" charset="0"/>
            </a:endParaRPr>
          </a:p>
          <a:p>
            <a:pPr marL="0" indent="0">
              <a:buNone/>
            </a:pPr>
            <a:endParaRPr lang="en-US" b="1" dirty="0"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66" y="4876800"/>
            <a:ext cx="2454505" cy="17190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334" y="2971800"/>
            <a:ext cx="2422294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447800"/>
            <a:ext cx="24384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8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aeu_presentation1">
  <a:themeElements>
    <a:clrScheme name="Custom 9">
      <a:dk1>
        <a:sysClr val="windowText" lastClr="000000"/>
      </a:dk1>
      <a:lt1>
        <a:sysClr val="window" lastClr="FFFFFF"/>
      </a:lt1>
      <a:dk2>
        <a:srgbClr val="8A8073"/>
      </a:dk2>
      <a:lt2>
        <a:srgbClr val="E8E6E3"/>
      </a:lt2>
      <a:accent1>
        <a:srgbClr val="FFFFFF"/>
      </a:accent1>
      <a:accent2>
        <a:srgbClr val="002060"/>
      </a:accent2>
      <a:accent3>
        <a:srgbClr val="411E00"/>
      </a:accent3>
      <a:accent4>
        <a:srgbClr val="F29300"/>
      </a:accent4>
      <a:accent5>
        <a:srgbClr val="052942"/>
      </a:accent5>
      <a:accent6>
        <a:srgbClr val="00A3E0"/>
      </a:accent6>
      <a:hlink>
        <a:srgbClr val="A8BA00"/>
      </a:hlink>
      <a:folHlink>
        <a:srgbClr val="FFFFF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uaeu_presentation1</Template>
  <TotalTime>171</TotalTime>
  <Words>451</Words>
  <Application>Microsoft Office PowerPoint</Application>
  <PresentationFormat>On-screen Show (4:3)</PresentationFormat>
  <Paragraphs>67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uaeu_presentation1</vt:lpstr>
      <vt:lpstr>1st Exam Review</vt:lpstr>
      <vt:lpstr>Overview</vt:lpstr>
      <vt:lpstr> Topics</vt:lpstr>
      <vt:lpstr> Topics</vt:lpstr>
      <vt:lpstr> Topics</vt:lpstr>
      <vt:lpstr>Definitions </vt:lpstr>
      <vt:lpstr>What is it UP</vt:lpstr>
      <vt:lpstr>Simple Definition of Urban Planning</vt:lpstr>
      <vt:lpstr>GIS for UP </vt:lpstr>
      <vt:lpstr>Exam format </vt:lpstr>
      <vt:lpstr>Exam format </vt:lpstr>
      <vt:lpstr>Quizzes review</vt:lpstr>
      <vt:lpstr>Quizzes review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Mid-term Exam review</dc:title>
  <dc:creator>Administrator</dc:creator>
  <cp:lastModifiedBy>Amal Al Marbouei</cp:lastModifiedBy>
  <cp:revision>28</cp:revision>
  <dcterms:created xsi:type="dcterms:W3CDTF">2012-11-18T06:43:16Z</dcterms:created>
  <dcterms:modified xsi:type="dcterms:W3CDTF">2014-04-27T07:13:02Z</dcterms:modified>
</cp:coreProperties>
</file>