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5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FED2-8D0A-4995-85CB-FFA1DAD83874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738-BD81-42A5-8E89-3E6140BBA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5335-D95D-4541-BFA2-5241DC5A2AC7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EB40-76E9-463B-B501-16CA4F15C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EB40-76E9-463B-B501-16CA4F15CF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FF97F4-F504-4BBE-8C57-01D0EFD48EFF}" type="slidenum">
              <a:rPr lang="ar-SA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8287"/>
            <a:ext cx="54165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003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603" y="1501254"/>
            <a:ext cx="8857397" cy="5070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156" y="1524000"/>
            <a:ext cx="1768270" cy="5029200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00"/>
            <a:ext cx="6858000" cy="5029200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34400" cy="4876800"/>
          </a:xfrm>
        </p:spPr>
        <p:txBody>
          <a:bodyPr/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03430"/>
            <a:ext cx="4572000" cy="506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3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0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UAE GOVERNMENT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UAE VISION 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7162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hs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454402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666875"/>
            <a:ext cx="8413750" cy="523875"/>
          </a:xfrm>
          <a:prstGeom prst="rect">
            <a:avLst/>
          </a:prstGeom>
          <a:solidFill>
            <a:srgbClr val="EBE3D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United In Responsibility 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489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787"/>
            <a:ext cx="76454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676400"/>
            <a:ext cx="8610600" cy="523875"/>
          </a:xfrm>
          <a:prstGeom prst="rect">
            <a:avLst/>
          </a:prstGeom>
          <a:solidFill>
            <a:srgbClr val="EBE3D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United In Destiny 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69"/>
          <a:stretch>
            <a:fillRect/>
          </a:stretch>
        </p:blipFill>
        <p:spPr bwMode="auto">
          <a:xfrm>
            <a:off x="419100" y="2438400"/>
            <a:ext cx="8572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787"/>
            <a:ext cx="76454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2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600200"/>
            <a:ext cx="8382000" cy="523875"/>
          </a:xfrm>
          <a:prstGeom prst="rect">
            <a:avLst/>
          </a:prstGeom>
          <a:solidFill>
            <a:srgbClr val="EBE3D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United In Knowledge 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3"/>
          <a:stretch>
            <a:fillRect/>
          </a:stretch>
        </p:blipFill>
        <p:spPr bwMode="auto">
          <a:xfrm>
            <a:off x="457200" y="2514600"/>
            <a:ext cx="838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787"/>
            <a:ext cx="76454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9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600200"/>
            <a:ext cx="8458200" cy="523875"/>
          </a:xfrm>
          <a:prstGeom prst="rect">
            <a:avLst/>
          </a:prstGeom>
          <a:solidFill>
            <a:srgbClr val="EBE3D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United In Prosperity 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9"/>
            <a:ext cx="84582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787"/>
            <a:ext cx="76454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0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848600" cy="3048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/>
                </a:solidFill>
              </a:rPr>
              <a:t/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990600" y="1828800"/>
            <a:ext cx="7620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accent2"/>
                </a:solidFill>
                <a:latin typeface="Gill Sans MT" pitchFamily="34" charset="0"/>
              </a:rPr>
              <a:t>UAE GOVERNMENT STRATEGIES 2011-2013</a:t>
            </a:r>
          </a:p>
          <a:p>
            <a:pPr algn="ctr"/>
            <a:endParaRPr lang="en-US" altLang="en-US" sz="3200" b="1" dirty="0">
              <a:solidFill>
                <a:schemeClr val="accent2"/>
              </a:solidFill>
              <a:latin typeface="Gill Sans MT" pitchFamily="34" charset="0"/>
            </a:endParaRPr>
          </a:p>
          <a:p>
            <a:pPr algn="ctr"/>
            <a:r>
              <a:rPr lang="en-US" altLang="en-US" sz="3200" dirty="0">
                <a:latin typeface="Gill Sans MT" pitchFamily="34" charset="0"/>
                <a:ea typeface="Majalla UI"/>
                <a:cs typeface="Majalla UI"/>
              </a:rPr>
              <a:t>www.uaecabinet.gov.ae </a:t>
            </a:r>
            <a:r>
              <a:rPr lang="en-US" altLang="en-US" sz="3200" b="1" dirty="0">
                <a:solidFill>
                  <a:schemeClr val="accent2"/>
                </a:solidFill>
                <a:latin typeface="Gill Sans MT" pitchFamily="34" charset="0"/>
              </a:rPr>
              <a:t/>
            </a:r>
            <a:br>
              <a:rPr lang="en-US" altLang="en-US" sz="3200" b="1" dirty="0">
                <a:solidFill>
                  <a:schemeClr val="accent2"/>
                </a:solidFill>
                <a:latin typeface="Gill Sans MT" pitchFamily="34" charset="0"/>
              </a:rPr>
            </a:br>
            <a:r>
              <a:rPr lang="en-US" altLang="en-US" sz="3200" b="1" dirty="0">
                <a:solidFill>
                  <a:schemeClr val="accent2"/>
                </a:solidFill>
                <a:latin typeface="Gill Sans MT" pitchFamily="34" charset="0"/>
              </a:rPr>
              <a:t/>
            </a:r>
            <a:br>
              <a:rPr lang="en-US" altLang="en-US" sz="3200" b="1" dirty="0">
                <a:solidFill>
                  <a:schemeClr val="accent2"/>
                </a:solidFill>
                <a:latin typeface="Gill Sans MT" pitchFamily="34" charset="0"/>
              </a:rPr>
            </a:br>
            <a:r>
              <a:rPr lang="en-US" altLang="en-US" sz="3200" b="1" dirty="0">
                <a:solidFill>
                  <a:schemeClr val="accent2"/>
                </a:solidFill>
                <a:latin typeface="Gill Sans MT" pitchFamily="34" charset="0"/>
              </a:rPr>
              <a:t>UAE VISION 2021</a:t>
            </a:r>
          </a:p>
          <a:p>
            <a:pPr algn="ctr"/>
            <a:endParaRPr lang="en-US" altLang="en-US" sz="3200" b="1" dirty="0">
              <a:solidFill>
                <a:schemeClr val="accent2"/>
              </a:solidFill>
              <a:latin typeface="Gill Sans MT" pitchFamily="34" charset="0"/>
              <a:ea typeface="Majalla UI"/>
              <a:cs typeface="Majalla UI"/>
            </a:endParaRPr>
          </a:p>
          <a:p>
            <a:pPr algn="ctr"/>
            <a:r>
              <a:rPr lang="en-GB" altLang="en-US" sz="3200" dirty="0">
                <a:latin typeface="Gill Sans MT" pitchFamily="34" charset="0"/>
                <a:ea typeface="Majalla UI"/>
                <a:cs typeface="Majalla UI"/>
              </a:rPr>
              <a:t>www.vision2021.ae</a:t>
            </a:r>
            <a:endParaRPr lang="ar-AE" altLang="en-US" sz="3200" dirty="0">
              <a:latin typeface="Gill Sans MT" pitchFamily="34" charset="0"/>
              <a:ea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8352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915987"/>
          </a:xfrm>
        </p:spPr>
        <p:txBody>
          <a:bodyPr>
            <a:normAutofit/>
          </a:bodyPr>
          <a:lstStyle/>
          <a:p>
            <a:r>
              <a:rPr lang="en-US" dirty="0"/>
              <a:t>UAE GOVERNMENT STRATEGIES 2011-2013</a:t>
            </a:r>
          </a:p>
        </p:txBody>
      </p:sp>
      <p:pic>
        <p:nvPicPr>
          <p:cNvPr id="5" name="Picture 4" descr="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19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32425"/>
            <a:ext cx="1085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915987"/>
          </a:xfrm>
        </p:spPr>
        <p:txBody>
          <a:bodyPr>
            <a:normAutofit/>
          </a:bodyPr>
          <a:lstStyle/>
          <a:p>
            <a:r>
              <a:rPr lang="en-US" dirty="0"/>
              <a:t>UAE GOVERNMENT STRATEGIES 2011-2013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3999"/>
            <a:ext cx="708342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838903"/>
            <a:ext cx="788987" cy="7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6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5" y="1524000"/>
            <a:ext cx="8686799" cy="1143000"/>
          </a:xfrm>
        </p:spPr>
        <p:txBody>
          <a:bodyPr>
            <a:normAutofit fontScale="55000" lnSpcReduction="20000"/>
          </a:bodyPr>
          <a:lstStyle/>
          <a:p>
            <a:pPr marL="114300" indent="-457200">
              <a:buFont typeface="Wingdings" panose="05000000000000000000" pitchFamily="2" charset="2"/>
              <a:buChar char="ü"/>
            </a:pPr>
            <a:r>
              <a:rPr lang="en-GB" dirty="0">
                <a:latin typeface="Tahoma" pitchFamily="34" charset="0"/>
                <a:cs typeface="Tahoma" pitchFamily="34" charset="0"/>
              </a:rPr>
              <a:t>The UAE Government Strategy 2011-2013 lays the foundations to achieve the UAE Vision 2021. </a:t>
            </a:r>
          </a:p>
          <a:p>
            <a:pPr marL="114300" indent="-457200">
              <a:buFont typeface="Wingdings" panose="05000000000000000000" pitchFamily="2" charset="2"/>
              <a:buChar char="ü"/>
            </a:pPr>
            <a:endParaRPr lang="en-GB" dirty="0">
              <a:latin typeface="Tahoma" pitchFamily="34" charset="0"/>
              <a:cs typeface="Tahoma" pitchFamily="34" charset="0"/>
            </a:endParaRPr>
          </a:p>
          <a:p>
            <a:pPr marL="114300" indent="-457200">
              <a:buFont typeface="Wingdings" panose="05000000000000000000" pitchFamily="2" charset="2"/>
              <a:buChar char="ü"/>
            </a:pPr>
            <a:r>
              <a:rPr lang="en-GB" dirty="0">
                <a:latin typeface="Tahoma" pitchFamily="34" charset="0"/>
                <a:cs typeface="Tahoma" pitchFamily="34" charset="0"/>
              </a:rPr>
              <a:t>It forms the basis upon which the Federal Entities develop their strategic and operational plans, and consists of</a:t>
            </a:r>
            <a:r>
              <a:rPr lang="en-GB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7848600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UAE GOVERNMENT STRATEGIES 2011-2013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27861" r="22571" b="34506"/>
          <a:stretch/>
        </p:blipFill>
        <p:spPr bwMode="auto">
          <a:xfrm>
            <a:off x="2362200" y="2286000"/>
            <a:ext cx="4329229" cy="2438400"/>
          </a:xfrm>
          <a:prstGeom prst="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425" y="50292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-The 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seven general principles </a:t>
            </a:r>
            <a:r>
              <a:rPr lang="en-GB" sz="1400" dirty="0">
                <a:solidFill>
                  <a:schemeClr val="bg1"/>
                </a:solidFill>
              </a:rPr>
              <a:t>steer the work of the UAE Government and apply across all </a:t>
            </a:r>
            <a:r>
              <a:rPr lang="en-GB" sz="1400" dirty="0" smtClean="0">
                <a:solidFill>
                  <a:schemeClr val="bg1"/>
                </a:solidFill>
              </a:rPr>
              <a:t>strategic priorities </a:t>
            </a:r>
            <a:r>
              <a:rPr lang="en-GB" sz="1400" dirty="0">
                <a:solidFill>
                  <a:schemeClr val="bg1"/>
                </a:solidFill>
              </a:rPr>
              <a:t>and strategic enablers.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-The 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seven strategic priorities </a:t>
            </a:r>
            <a:r>
              <a:rPr lang="en-GB" sz="1400" dirty="0">
                <a:solidFill>
                  <a:schemeClr val="bg1"/>
                </a:solidFill>
              </a:rPr>
              <a:t>are the themes that define the priorities of the UAE </a:t>
            </a:r>
            <a:r>
              <a:rPr lang="en-GB" sz="1400" dirty="0" smtClean="0">
                <a:solidFill>
                  <a:schemeClr val="bg1"/>
                </a:solidFill>
              </a:rPr>
              <a:t>Government over </a:t>
            </a:r>
            <a:r>
              <a:rPr lang="en-GB" sz="1400" dirty="0">
                <a:solidFill>
                  <a:schemeClr val="bg1"/>
                </a:solidFill>
              </a:rPr>
              <a:t>the coming three years.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-Finally</a:t>
            </a:r>
            <a:r>
              <a:rPr lang="en-GB" sz="1400" dirty="0">
                <a:solidFill>
                  <a:schemeClr val="bg1"/>
                </a:solidFill>
              </a:rPr>
              <a:t>, the 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seven strategic enablers </a:t>
            </a:r>
            <a:r>
              <a:rPr lang="en-GB" sz="1400" dirty="0">
                <a:solidFill>
                  <a:schemeClr val="bg1"/>
                </a:solidFill>
              </a:rPr>
              <a:t>direct how the machinery of the UAE Government </a:t>
            </a:r>
            <a:r>
              <a:rPr lang="en-GB" sz="1400" dirty="0" smtClean="0">
                <a:solidFill>
                  <a:schemeClr val="bg1"/>
                </a:solidFill>
              </a:rPr>
              <a:t>must operate </a:t>
            </a:r>
            <a:r>
              <a:rPr lang="en-GB" sz="1400" dirty="0">
                <a:solidFill>
                  <a:schemeClr val="bg1"/>
                </a:solidFill>
              </a:rPr>
              <a:t>in order to fulfil its strategic priorities.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52400"/>
            <a:ext cx="1085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15987"/>
          </a:xfrm>
        </p:spPr>
        <p:txBody>
          <a:bodyPr>
            <a:normAutofit fontScale="90000"/>
          </a:bodyPr>
          <a:lstStyle/>
          <a:p>
            <a:r>
              <a:rPr lang="en-US" dirty="0"/>
              <a:t>UAE GOVERNMENT STRATEGIES 2011-2013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General Principles that Guide the UAE Government Strategy:</a:t>
            </a:r>
          </a:p>
          <a:p>
            <a:endParaRPr lang="en-GB" dirty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100" dirty="0"/>
              <a:t>Enhance the role of Federal Entities in devising effective regulations and integrated policies by successful planning and enforcement.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100" dirty="0"/>
              <a:t>Enhance effective coordination and cooperation among Federal Entities and with Local Governments.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100" dirty="0"/>
              <a:t>Focus on delivering high-quality, customer-centric and integrated government services.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100" dirty="0"/>
              <a:t>Invest in human resource capabilities and develop leaders.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100" dirty="0"/>
              <a:t>Promote efficient resource management within Federal Entities and leverage dynamic partnerships.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100" dirty="0"/>
              <a:t>Pursue a culture of excellence through strategic thinking, continuous performance improvement, and superior results.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100" dirty="0"/>
              <a:t>Enhance transparency and accountable governance mechanisms throughout Federal Entities.</a:t>
            </a:r>
            <a:endParaRPr lang="en-US" sz="2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085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15987"/>
          </a:xfrm>
        </p:spPr>
        <p:txBody>
          <a:bodyPr>
            <a:normAutofit/>
          </a:bodyPr>
          <a:lstStyle/>
          <a:p>
            <a:r>
              <a:rPr lang="en-US" dirty="0"/>
              <a:t>UAE GOVERNMENT STRATEGIES 2011-2013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b="1" dirty="0"/>
              <a:t>Strategic Priorities of the UAE Government: </a:t>
            </a:r>
            <a:endParaRPr lang="en-GB" sz="2000" b="1" dirty="0" smtClean="0"/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/>
              <a:t>Cohesive Society and Preserved Identity 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/>
              <a:t>First-Rate Education System.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/>
              <a:t>World-Class Healthcare 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/>
              <a:t>Competitive Knowledge Economy.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/>
              <a:t>Safe Public and Fair Judiciary.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/>
              <a:t>Sustainable Environment and Infrastructure.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/>
              <a:t>Strong Global Standing.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152400"/>
            <a:ext cx="1085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9935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UAE VISION 2021</a:t>
            </a:r>
            <a:endParaRPr lang="ar-AE" dirty="0"/>
          </a:p>
        </p:txBody>
      </p:sp>
      <p:pic>
        <p:nvPicPr>
          <p:cNvPr id="13315" name="Picture 4" descr="home-main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19250"/>
            <a:ext cx="6858000" cy="47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9935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UAE VISION 2021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6422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47825"/>
            <a:ext cx="4724400" cy="523875"/>
          </a:xfrm>
          <a:prstGeom prst="rect">
            <a:avLst/>
          </a:prstGeom>
          <a:solidFill>
            <a:srgbClr val="EBE3D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United In Responsibility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581400"/>
            <a:ext cx="4724400" cy="523875"/>
          </a:xfrm>
          <a:prstGeom prst="rect">
            <a:avLst/>
          </a:prstGeom>
          <a:solidFill>
            <a:srgbClr val="EBE3D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United In Prosperity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295525"/>
            <a:ext cx="4724400" cy="523875"/>
          </a:xfrm>
          <a:prstGeom prst="rect">
            <a:avLst/>
          </a:prstGeom>
          <a:solidFill>
            <a:srgbClr val="EBE3D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United In Destiny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952750"/>
            <a:ext cx="4724400" cy="523875"/>
          </a:xfrm>
          <a:prstGeom prst="rect">
            <a:avLst/>
          </a:prstGeom>
          <a:solidFill>
            <a:srgbClr val="EBE3D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n-lt"/>
              </a:rPr>
              <a:t>United In Knowledge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787"/>
            <a:ext cx="76454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3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eu_presentation3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UAEU_fonts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uaeu_presentation3</Template>
  <TotalTime>49</TotalTime>
  <Words>306</Words>
  <Application>Microsoft Office PowerPoint</Application>
  <PresentationFormat>On-screen Show (4:3)</PresentationFormat>
  <Paragraphs>49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uaeu_presentation3</vt:lpstr>
      <vt:lpstr>UAE GOVERNMENT STRATEGIES </vt:lpstr>
      <vt:lpstr>UAE GOVERNMENT STRATEGIES 2011-2013</vt:lpstr>
      <vt:lpstr>UAE GOVERNMENT STRATEGIES 2011-2013</vt:lpstr>
      <vt:lpstr>PowerPoint Presentation</vt:lpstr>
      <vt:lpstr>UAE GOVERNMENT STRATEGIES 2011-2013</vt:lpstr>
      <vt:lpstr>UAE GOVERNMENT STRATEGIES 2011-2013</vt:lpstr>
      <vt:lpstr>UAE VISION 2021</vt:lpstr>
      <vt:lpstr>UAE VISION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a.almarbooei</dc:creator>
  <cp:lastModifiedBy>a.almarbooei</cp:lastModifiedBy>
  <cp:revision>22</cp:revision>
  <dcterms:created xsi:type="dcterms:W3CDTF">2013-11-19T09:34:24Z</dcterms:created>
  <dcterms:modified xsi:type="dcterms:W3CDTF">2013-11-19T11:06:30Z</dcterms:modified>
</cp:coreProperties>
</file>