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9" r:id="rId3"/>
    <p:sldId id="257" r:id="rId4"/>
    <p:sldId id="263" r:id="rId5"/>
    <p:sldId id="264" r:id="rId6"/>
    <p:sldId id="271" r:id="rId7"/>
    <p:sldId id="270" r:id="rId8"/>
    <p:sldId id="272" r:id="rId9"/>
    <p:sldId id="265" r:id="rId10"/>
    <p:sldId id="273" r:id="rId11"/>
    <p:sldId id="274" r:id="rId12"/>
    <p:sldId id="269" r:id="rId13"/>
    <p:sldId id="27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ED2-8D0A-4995-85CB-FFA1DAD8387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738-BD81-42A5-8E89-3E6140BB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5335-D95D-4541-BFA2-5241DC5A2AC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B40-76E9-463B-B501-16CA4F15C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EB40-76E9-463B-B501-16CA4F15CF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62FA27-5BA6-C248-954A-86E3147756E4}" type="slidenum">
              <a:rPr lang="ar-SA" sz="1200"/>
              <a:pPr/>
              <a:t>14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AE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C9F79E-0708-3C45-B30C-37BB92E714FE}" type="slidenum">
              <a:rPr lang="ar-SA" sz="1200"/>
              <a:pPr/>
              <a:t>15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AE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1" r:id="rId21"/>
    <p:sldLayoutId id="2147483661" r:id="rId22"/>
    <p:sldLayoutId id="2147483651" r:id="rId23"/>
    <p:sldLayoutId id="2147483662" r:id="rId24"/>
    <p:sldLayoutId id="2147483653" r:id="rId25"/>
    <p:sldLayoutId id="2147483657" r:id="rId2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uaeu.ac.ae/~abintouq" TargetMode="External"/><Relationship Id="rId2" Type="http://schemas.openxmlformats.org/officeDocument/2006/relationships/hyperlink" Target="mailto:abintouq@uaeu.ac.a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600200"/>
            <a:ext cx="876300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ahoma"/>
                <a:cs typeface="Tahoma"/>
              </a:rPr>
              <a:t>Remote Sensing and </a:t>
            </a:r>
            <a:r>
              <a:rPr lang="en-US" sz="3600" dirty="0" smtClean="0">
                <a:solidFill>
                  <a:schemeClr val="bg1"/>
                </a:solidFill>
                <a:latin typeface="Tahoma"/>
                <a:cs typeface="Tahoma"/>
              </a:rPr>
              <a:t>Geographic Information Systems 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Tahoma"/>
                <a:cs typeface="Tahoma"/>
              </a:rPr>
              <a:t>Developing Countries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Tahoma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Tahoma"/>
                <a:cs typeface="Tahoma"/>
              </a:rPr>
              <a:t>Case 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Tahoma"/>
              </a:rPr>
              <a:t>of the United </a:t>
            </a:r>
            <a:r>
              <a:rPr lang="en-US" sz="3600" dirty="0" smtClean="0">
                <a:solidFill>
                  <a:schemeClr val="bg1"/>
                </a:solidFill>
                <a:latin typeface="Tahoma"/>
                <a:cs typeface="Tahoma"/>
              </a:rPr>
              <a:t>Arab Emirates 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Tahoma"/>
              </a:rPr>
              <a:t>(UA</a:t>
            </a:r>
            <a:r>
              <a:rPr lang="en-US" sz="3200" dirty="0">
                <a:solidFill>
                  <a:schemeClr val="bg1"/>
                </a:solidFill>
                <a:latin typeface="Tahoma"/>
                <a:cs typeface="Tahoma"/>
              </a:rPr>
              <a:t>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953000"/>
            <a:ext cx="7162800" cy="143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900" dirty="0">
                <a:solidFill>
                  <a:srgbClr val="8F161A"/>
                </a:solidFill>
                <a:latin typeface="Tahoma"/>
                <a:cs typeface="Tahoma"/>
              </a:rPr>
              <a:t>Dr. Ahmad </a:t>
            </a:r>
            <a:r>
              <a:rPr lang="en-US" sz="1900" dirty="0" smtClean="0">
                <a:solidFill>
                  <a:srgbClr val="8F161A"/>
                </a:solidFill>
                <a:latin typeface="Tahoma"/>
                <a:cs typeface="Tahoma"/>
              </a:rPr>
              <a:t>Bin</a:t>
            </a:r>
            <a:r>
              <a:rPr lang="ar-SA" sz="1900" dirty="0" smtClean="0">
                <a:solidFill>
                  <a:srgbClr val="8F161A"/>
                </a:solidFill>
                <a:latin typeface="Tahoma"/>
                <a:cs typeface="Tahoma"/>
              </a:rPr>
              <a:t> </a:t>
            </a:r>
            <a:r>
              <a:rPr lang="en-US" sz="1900" dirty="0" err="1" smtClean="0">
                <a:solidFill>
                  <a:srgbClr val="8F161A"/>
                </a:solidFill>
                <a:latin typeface="Tahoma"/>
                <a:cs typeface="Tahoma"/>
              </a:rPr>
              <a:t>Touq</a:t>
            </a:r>
            <a:endParaRPr lang="en-US" sz="1900" dirty="0">
              <a:solidFill>
                <a:srgbClr val="8F161A"/>
              </a:solidFill>
              <a:latin typeface="Tahoma"/>
              <a:cs typeface="Tahom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8F161A"/>
                </a:solidFill>
                <a:latin typeface="Tahoma"/>
                <a:cs typeface="Tahoma"/>
                <a:hlinkClick r:id="rId2"/>
              </a:rPr>
              <a:t>abintouq</a:t>
            </a:r>
            <a:r>
              <a:rPr lang="en-US" sz="1900" dirty="0">
                <a:solidFill>
                  <a:srgbClr val="8F161A"/>
                </a:solidFill>
                <a:latin typeface="Tahoma"/>
                <a:cs typeface="Tahoma"/>
                <a:hlinkClick r:id="rId2"/>
              </a:rPr>
              <a:t>@uaeu.ac.ae</a:t>
            </a:r>
            <a:endParaRPr lang="en-US" sz="1900" dirty="0">
              <a:solidFill>
                <a:srgbClr val="8F161A"/>
              </a:solidFill>
              <a:latin typeface="Tahoma"/>
              <a:cs typeface="Tahom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8F161A"/>
                </a:solidFill>
                <a:latin typeface="Tahoma"/>
                <a:cs typeface="Tahoma"/>
                <a:hlinkClick r:id="rId3"/>
              </a:rPr>
              <a:t>http</a:t>
            </a:r>
            <a:r>
              <a:rPr lang="en-US" sz="1900" dirty="0">
                <a:solidFill>
                  <a:srgbClr val="8F161A"/>
                </a:solidFill>
                <a:latin typeface="Tahoma"/>
                <a:cs typeface="Tahoma"/>
                <a:hlinkClick r:id="rId3"/>
              </a:rPr>
              <a:t>://faculty.uaeu.ac.ae/~abintouq</a:t>
            </a:r>
            <a:endParaRPr lang="en-US" sz="1900" dirty="0">
              <a:solidFill>
                <a:srgbClr val="8F161A"/>
              </a:solidFill>
              <a:latin typeface="Tahoma"/>
              <a:cs typeface="Tahom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900" dirty="0">
                <a:solidFill>
                  <a:srgbClr val="8F161A"/>
                </a:solidFill>
                <a:latin typeface="Tahoma"/>
                <a:cs typeface="Tahoma"/>
              </a:rPr>
              <a:t>GEO 440: GIS for Urban &amp; Regional </a:t>
            </a:r>
            <a:r>
              <a:rPr lang="en-US" sz="1900" dirty="0" smtClean="0">
                <a:solidFill>
                  <a:srgbClr val="8F161A"/>
                </a:solidFill>
                <a:latin typeface="Tahoma"/>
                <a:cs typeface="Tahoma"/>
              </a:rPr>
              <a:t>Planning</a:t>
            </a:r>
            <a:endParaRPr lang="en-US" sz="1900" dirty="0">
              <a:solidFill>
                <a:srgbClr val="8F161A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chs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95800" cy="59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15987"/>
          </a:xfrm>
        </p:spPr>
        <p:txBody>
          <a:bodyPr>
            <a:noAutofit/>
          </a:bodyPr>
          <a:lstStyle/>
          <a:p>
            <a:r>
              <a:rPr lang="en-GB" sz="2000" dirty="0"/>
              <a:t>Table 2. GIS software and hardware at some governmental departments </a:t>
            </a:r>
            <a:r>
              <a:rPr lang="en-GB" sz="2000" dirty="0" smtClean="0"/>
              <a:t>in the </a:t>
            </a:r>
            <a:r>
              <a:rPr lang="en-GB" sz="2000" dirty="0"/>
              <a:t>UAE (Numbers in () are the number of licences).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5943600" cy="4865072"/>
          </a:xfrm>
        </p:spPr>
      </p:pic>
      <p:sp>
        <p:nvSpPr>
          <p:cNvPr id="5" name="TextBox 4"/>
          <p:cNvSpPr txBox="1"/>
          <p:nvPr/>
        </p:nvSpPr>
        <p:spPr>
          <a:xfrm>
            <a:off x="6629400" y="485602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Number </a:t>
            </a:r>
            <a:r>
              <a:rPr lang="en-GB" sz="1200" dirty="0" smtClean="0"/>
              <a:t>of:</a:t>
            </a:r>
          </a:p>
          <a:p>
            <a:r>
              <a:rPr lang="en-GB" sz="1200" dirty="0" smtClean="0"/>
              <a:t>C </a:t>
            </a:r>
            <a:r>
              <a:rPr lang="en-GB" sz="1200" dirty="0"/>
              <a:t>= </a:t>
            </a:r>
            <a:r>
              <a:rPr lang="en-GB" sz="1200" dirty="0" smtClean="0"/>
              <a:t>Computers </a:t>
            </a:r>
          </a:p>
          <a:p>
            <a:r>
              <a:rPr lang="en-GB" sz="1200" dirty="0" smtClean="0"/>
              <a:t>D </a:t>
            </a:r>
            <a:r>
              <a:rPr lang="en-GB" sz="1200" dirty="0"/>
              <a:t>= </a:t>
            </a:r>
            <a:r>
              <a:rPr lang="en-GB" sz="1200" dirty="0" smtClean="0"/>
              <a:t>Digitizers </a:t>
            </a:r>
          </a:p>
          <a:p>
            <a:r>
              <a:rPr lang="en-GB" sz="1200" dirty="0" smtClean="0"/>
              <a:t>Pl</a:t>
            </a:r>
            <a:r>
              <a:rPr lang="en-GB" sz="1200" dirty="0"/>
              <a:t>= </a:t>
            </a:r>
            <a:r>
              <a:rPr lang="en-GB" sz="1200" dirty="0" smtClean="0"/>
              <a:t>Plotters </a:t>
            </a:r>
          </a:p>
          <a:p>
            <a:r>
              <a:rPr lang="en-GB" sz="1200" dirty="0" err="1" smtClean="0"/>
              <a:t>Pr</a:t>
            </a:r>
            <a:r>
              <a:rPr lang="en-GB" sz="1200" dirty="0" smtClean="0"/>
              <a:t> </a:t>
            </a:r>
            <a:r>
              <a:rPr lang="en-GB" sz="1200" dirty="0"/>
              <a:t>= </a:t>
            </a:r>
            <a:r>
              <a:rPr lang="en-GB" sz="1200" dirty="0" smtClean="0"/>
              <a:t>Printers </a:t>
            </a:r>
          </a:p>
          <a:p>
            <a:r>
              <a:rPr lang="en-GB" sz="1200" dirty="0" smtClean="0"/>
              <a:t>S </a:t>
            </a:r>
            <a:r>
              <a:rPr lang="en-GB" sz="1200" dirty="0"/>
              <a:t>= Scanners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975" y="6304775"/>
            <a:ext cx="541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* NDC: National Drilling Company (Ground Water Research Program)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393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15987"/>
          </a:xfrm>
        </p:spPr>
        <p:txBody>
          <a:bodyPr>
            <a:normAutofit fontScale="90000"/>
          </a:bodyPr>
          <a:lstStyle/>
          <a:p>
            <a:r>
              <a:rPr lang="en-GB" dirty="0"/>
              <a:t>Global cooperation between UAE </a:t>
            </a:r>
            <a:r>
              <a:rPr lang="en-GB" dirty="0" smtClean="0"/>
              <a:t>and international </a:t>
            </a:r>
            <a:r>
              <a:rPr lang="en-GB" dirty="0"/>
              <a:t>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Cooperation </a:t>
            </a:r>
            <a:r>
              <a:rPr lang="en-GB" dirty="0"/>
              <a:t>between UAE </a:t>
            </a:r>
            <a:r>
              <a:rPr lang="en-GB" dirty="0" smtClean="0"/>
              <a:t>and:</a:t>
            </a:r>
          </a:p>
          <a:p>
            <a:endParaRPr lang="en-GB" sz="900" dirty="0" smtClean="0"/>
          </a:p>
          <a:p>
            <a:pPr marL="0" indent="0">
              <a:buNone/>
            </a:pPr>
            <a:r>
              <a:rPr lang="en-GB" sz="2400" dirty="0" smtClean="0"/>
              <a:t>- The United </a:t>
            </a:r>
            <a:r>
              <a:rPr lang="en-GB" sz="2400" dirty="0"/>
              <a:t>States </a:t>
            </a:r>
            <a:r>
              <a:rPr lang="en-GB" sz="2400" dirty="0" smtClean="0"/>
              <a:t>Geological</a:t>
            </a:r>
          </a:p>
          <a:p>
            <a:pPr marL="0" indent="0">
              <a:buNone/>
            </a:pPr>
            <a:r>
              <a:rPr lang="en-GB" sz="2400" dirty="0" smtClean="0"/>
              <a:t>- The Center </a:t>
            </a:r>
            <a:r>
              <a:rPr lang="en-GB" sz="2400" dirty="0"/>
              <a:t>for </a:t>
            </a:r>
            <a:r>
              <a:rPr lang="en-GB" sz="2400" dirty="0" smtClean="0"/>
              <a:t>Remote-Sensing </a:t>
            </a:r>
            <a:r>
              <a:rPr lang="en-GB" sz="2400" dirty="0"/>
              <a:t>at </a:t>
            </a:r>
            <a:r>
              <a:rPr lang="en-GB" sz="2400" dirty="0" smtClean="0"/>
              <a:t>Boston University</a:t>
            </a:r>
          </a:p>
          <a:p>
            <a:pPr marL="0" indent="0">
              <a:buNone/>
            </a:pPr>
            <a:r>
              <a:rPr lang="fr-FR" sz="2400" dirty="0" smtClean="0"/>
              <a:t>- The Groupement </a:t>
            </a:r>
            <a:r>
              <a:rPr lang="fr-FR" sz="2400" dirty="0"/>
              <a:t>pour </a:t>
            </a:r>
            <a:r>
              <a:rPr lang="fr-FR" sz="2400" dirty="0" smtClean="0"/>
              <a:t>le développement </a:t>
            </a:r>
            <a:r>
              <a:rPr lang="fr-FR" sz="2400" dirty="0"/>
              <a:t>de la télédétection </a:t>
            </a:r>
            <a:r>
              <a:rPr lang="fr-FR" sz="2400" dirty="0" smtClean="0"/>
              <a:t>aérospatiale</a:t>
            </a:r>
          </a:p>
          <a:p>
            <a:pPr marL="0" indent="0">
              <a:buNone/>
            </a:pPr>
            <a:r>
              <a:rPr lang="en-GB" sz="2400" dirty="0" smtClean="0"/>
              <a:t>- The Japan </a:t>
            </a:r>
            <a:r>
              <a:rPr lang="en-GB" sz="2400" dirty="0"/>
              <a:t>Oil </a:t>
            </a:r>
            <a:r>
              <a:rPr lang="en-GB" sz="2400" dirty="0" smtClean="0"/>
              <a:t>Development Company </a:t>
            </a:r>
            <a:r>
              <a:rPr lang="en-GB" sz="2400" dirty="0"/>
              <a:t>(JODCO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r>
              <a:rPr lang="en-GB" sz="2400" dirty="0" smtClean="0"/>
              <a:t>- Purdue </a:t>
            </a:r>
            <a:r>
              <a:rPr lang="en-GB" sz="2400" dirty="0"/>
              <a:t>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205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763000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10000"/>
            </a:pPr>
            <a:r>
              <a:rPr lang="en-US" sz="2800" dirty="0">
                <a:latin typeface="+mn-lt"/>
                <a:ea typeface="+mn-ea"/>
              </a:rPr>
              <a:t>Identifications of problems and solutions for GIS implementation within the UAE?</a:t>
            </a:r>
          </a:p>
        </p:txBody>
      </p:sp>
    </p:spTree>
    <p:extLst>
      <p:ext uri="{BB962C8B-B14F-4D97-AF65-F5344CB8AC3E}">
        <p14:creationId xmlns:p14="http://schemas.microsoft.com/office/powerpoint/2010/main" val="88181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</a:t>
            </a:r>
            <a:r>
              <a:rPr lang="en-GB" dirty="0"/>
              <a:t>related to RS and GIS in the UAE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Staff</a:t>
            </a:r>
          </a:p>
          <a:p>
            <a:r>
              <a:rPr lang="en-US" b="1" i="1" dirty="0"/>
              <a:t>Data availability and </a:t>
            </a:r>
            <a:r>
              <a:rPr lang="en-US" b="1" i="1" dirty="0" smtClean="0"/>
              <a:t>sharing</a:t>
            </a:r>
          </a:p>
          <a:p>
            <a:r>
              <a:rPr lang="en-US" b="1" i="1" dirty="0"/>
              <a:t>Budget </a:t>
            </a:r>
            <a:r>
              <a:rPr lang="en-US" b="1" i="1" dirty="0" smtClean="0"/>
              <a:t>constraints</a:t>
            </a:r>
          </a:p>
          <a:p>
            <a:r>
              <a:rPr lang="en-GB" b="1" i="1" dirty="0"/>
              <a:t>Coordinate system and map </a:t>
            </a:r>
            <a:r>
              <a:rPr lang="en-GB" b="1" i="1" dirty="0" smtClean="0"/>
              <a:t>projection</a:t>
            </a:r>
          </a:p>
          <a:p>
            <a:r>
              <a:rPr lang="en-US" b="1" i="1" dirty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1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696075" cy="9159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+mn-lt"/>
                <a:ea typeface="+mn-ea"/>
                <a:cs typeface="+mn-cs"/>
              </a:rPr>
              <a:t>Exercise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5344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Discuss the growth of GIS in the UAE?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Assess the need of GIS education in the UAE?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Evaluate Problems and solutions of </a:t>
            </a:r>
            <a:r>
              <a:rPr lang="en-US" dirty="0" smtClean="0"/>
              <a:t>GIS implementation </a:t>
            </a:r>
            <a:r>
              <a:rPr lang="en-US" dirty="0"/>
              <a:t>in the UAE</a:t>
            </a:r>
          </a:p>
        </p:txBody>
      </p:sp>
    </p:spTree>
    <p:extLst>
      <p:ext uri="{BB962C8B-B14F-4D97-AF65-F5344CB8AC3E}">
        <p14:creationId xmlns:p14="http://schemas.microsoft.com/office/powerpoint/2010/main" val="38082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Next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week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dirty="0"/>
              <a:t>Quiz </a:t>
            </a:r>
            <a:r>
              <a:rPr lang="en-US" dirty="0"/>
              <a:t>2</a:t>
            </a:r>
            <a:endParaRPr lang="en-US" dirty="0"/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dirty="0"/>
              <a:t>Reading 2, at the class website and </a:t>
            </a:r>
            <a:r>
              <a:rPr lang="en-US" dirty="0"/>
              <a:t>email</a:t>
            </a:r>
            <a:endParaRPr lang="en-US" dirty="0"/>
          </a:p>
        </p:txBody>
      </p:sp>
      <p:sp>
        <p:nvSpPr>
          <p:cNvPr id="71684" name="WordArt 4" descr="00"/>
          <p:cNvSpPr>
            <a:spLocks noChangeArrowheads="1" noChangeShapeType="1"/>
          </p:cNvSpPr>
          <p:nvPr/>
        </p:nvSpPr>
        <p:spPr bwMode="auto">
          <a:xfrm>
            <a:off x="1981200" y="4267200"/>
            <a:ext cx="5410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933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ahoma (Body)"/>
              <a:cs typeface="Tahoma (Body)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First </a:t>
            </a:r>
            <a:r>
              <a:rPr lang="en-US" dirty="0"/>
              <a:t>week we discusses GEOG 440 class syllabus.</a:t>
            </a:r>
          </a:p>
          <a:p>
            <a:pPr>
              <a:lnSpc>
                <a:spcPct val="150000"/>
              </a:lnSpc>
            </a:pPr>
            <a:r>
              <a:rPr lang="en-US" dirty="0"/>
              <a:t>What</a:t>
            </a:r>
            <a:r>
              <a:rPr lang="ja-JP" altLang="en-US" dirty="0"/>
              <a:t>’</a:t>
            </a:r>
            <a:r>
              <a:rPr lang="en-US" dirty="0"/>
              <a:t>s (GIS for Urban Planning) refers to?</a:t>
            </a:r>
          </a:p>
          <a:p>
            <a:pPr>
              <a:lnSpc>
                <a:spcPct val="150000"/>
              </a:lnSpc>
            </a:pPr>
            <a:r>
              <a:rPr lang="en-US" dirty="0"/>
              <a:t>Today, Why</a:t>
            </a:r>
            <a:r>
              <a:rPr lang="ja-JP" altLang="en-US" dirty="0"/>
              <a:t>’</a:t>
            </a:r>
            <a:r>
              <a:rPr lang="en-US" dirty="0"/>
              <a:t>s there GIS growth in the UAE?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ahoma (Body)"/>
              <a:cs typeface="Tahoma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 (Body)"/>
                <a:cs typeface="Tahoma (Body)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09600"/>
          </a:xfrm>
        </p:spPr>
        <p:txBody>
          <a:bodyPr>
            <a:normAutofit/>
          </a:bodyPr>
          <a:lstStyle/>
          <a:p>
            <a:pPr marL="0" indent="0">
              <a:buSzPct val="110000"/>
              <a:buNone/>
            </a:pPr>
            <a:r>
              <a:rPr lang="en-US" dirty="0"/>
              <a:t>Research paper outline</a:t>
            </a:r>
          </a:p>
        </p:txBody>
      </p:sp>
      <p:pic>
        <p:nvPicPr>
          <p:cNvPr id="5" name="Content Placeholder 3" descr="pl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1524000"/>
            <a:ext cx="8839200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228600"/>
            <a:ext cx="6696075" cy="915987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</a:rPr>
              <a:t>GIS in the </a:t>
            </a:r>
            <a:r>
              <a:rPr lang="en-US" dirty="0" smtClean="0">
                <a:solidFill>
                  <a:srgbClr val="0D0D0D"/>
                </a:solidFill>
              </a:rPr>
              <a:t>UAE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600" b="1" i="1" dirty="0" smtClean="0"/>
              <a:t>The </a:t>
            </a:r>
            <a:r>
              <a:rPr lang="en-US" sz="2600" b="1" i="1" dirty="0"/>
              <a:t>paper suggests that growth in GIS applications in the UAE is due to: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 marL="0" indent="0">
              <a:buNone/>
              <a:defRPr/>
            </a:pPr>
            <a:r>
              <a:rPr lang="en-US" dirty="0"/>
              <a:t>Cheap hardware and easy to use soft wares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Impediments to the use of GIS in the UAE:</a:t>
            </a:r>
          </a:p>
          <a:p>
            <a:pPr marL="0" indent="0">
              <a:buNone/>
              <a:defRPr/>
            </a:pPr>
            <a:endParaRPr lang="en-US" sz="1100" dirty="0"/>
          </a:p>
          <a:p>
            <a:pPr marL="0" indent="0">
              <a:buNone/>
              <a:defRPr/>
            </a:pPr>
            <a:r>
              <a:rPr lang="en-US" dirty="0"/>
              <a:t>1-The cost of hardware.</a:t>
            </a:r>
          </a:p>
          <a:p>
            <a:pPr marL="0" indent="0">
              <a:buNone/>
              <a:defRPr/>
            </a:pPr>
            <a:r>
              <a:rPr lang="en-US" dirty="0"/>
              <a:t>2- The complexity of software.</a:t>
            </a:r>
          </a:p>
          <a:p>
            <a:pPr marL="0" indent="0">
              <a:buNone/>
              <a:defRPr/>
            </a:pPr>
            <a:r>
              <a:rPr lang="en-US" dirty="0"/>
              <a:t>3. There is high demand for GIS staff in the UAE</a:t>
            </a:r>
          </a:p>
          <a:p>
            <a:pPr marL="0" indent="0">
              <a:buNone/>
              <a:defRPr/>
            </a:pPr>
            <a:r>
              <a:rPr lang="en-US" dirty="0"/>
              <a:t>4. Thus, the case of the GIS education in the UAE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/>
              <a:t>The most important reasons for the spread of GIS and remote sensing:</a:t>
            </a:r>
          </a:p>
          <a:p>
            <a:pPr>
              <a:defRPr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Need </a:t>
            </a:r>
            <a:r>
              <a:rPr lang="en-US" dirty="0"/>
              <a:t>to know about the spatial data to support decision-making process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Using </a:t>
            </a:r>
            <a:r>
              <a:rPr lang="en-US" dirty="0"/>
              <a:t>English for GIS.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Expanded </a:t>
            </a:r>
            <a:r>
              <a:rPr lang="en-US" dirty="0"/>
              <a:t>the capabilities of the Internet.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Increased </a:t>
            </a:r>
            <a:r>
              <a:rPr lang="en-US" dirty="0"/>
              <a:t>knowledge.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96075" cy="9159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D0D0D"/>
                </a:solidFill>
              </a:rPr>
              <a:t>RS </a:t>
            </a:r>
            <a:r>
              <a:rPr lang="en-GB" dirty="0">
                <a:solidFill>
                  <a:srgbClr val="0D0D0D"/>
                </a:solidFill>
              </a:rPr>
              <a:t>and GIS education in the UAE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More universities </a:t>
            </a:r>
            <a:r>
              <a:rPr lang="en-GB" sz="2600" dirty="0"/>
              <a:t>and colleges are </a:t>
            </a:r>
            <a:r>
              <a:rPr lang="en-GB" sz="2600" dirty="0" smtClean="0"/>
              <a:t>seeking information </a:t>
            </a:r>
            <a:r>
              <a:rPr lang="en-GB" sz="2600" dirty="0"/>
              <a:t>on how </a:t>
            </a:r>
            <a:r>
              <a:rPr lang="en-GB" sz="2600" dirty="0" smtClean="0"/>
              <a:t>to begin </a:t>
            </a:r>
            <a:r>
              <a:rPr lang="en-GB" sz="2600" dirty="0"/>
              <a:t>RS and GIS </a:t>
            </a:r>
            <a:r>
              <a:rPr lang="en-GB" sz="2600" dirty="0" smtClean="0"/>
              <a:t>programs and some of the reasons are:</a:t>
            </a:r>
          </a:p>
          <a:p>
            <a:pPr marL="0" indent="0">
              <a:buNone/>
            </a:pPr>
            <a:endParaRPr lang="en-GB" sz="800" dirty="0"/>
          </a:p>
          <a:p>
            <a:pPr algn="just">
              <a:buFontTx/>
              <a:buChar char="-"/>
            </a:pPr>
            <a:r>
              <a:rPr lang="en-GB" sz="2400" dirty="0" smtClean="0"/>
              <a:t>The </a:t>
            </a:r>
            <a:r>
              <a:rPr lang="en-GB" sz="2400" dirty="0"/>
              <a:t>mandate for universities and colleges to </a:t>
            </a:r>
            <a:r>
              <a:rPr lang="en-GB" sz="2400" dirty="0" smtClean="0"/>
              <a:t>upgrade technological education.</a:t>
            </a:r>
          </a:p>
          <a:p>
            <a:pPr algn="just">
              <a:buFontTx/>
              <a:buChar char="-"/>
            </a:pPr>
            <a:endParaRPr lang="en-GB" sz="800" dirty="0"/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The </a:t>
            </a:r>
            <a:r>
              <a:rPr lang="en-GB" sz="2400" dirty="0"/>
              <a:t>need for universities and colleges to find new sources of </a:t>
            </a:r>
            <a:r>
              <a:rPr lang="en-GB" sz="2400" dirty="0" smtClean="0"/>
              <a:t>funding.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en-GB" sz="800" dirty="0" smtClean="0"/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Advances </a:t>
            </a:r>
            <a:r>
              <a:rPr lang="en-GB" sz="2400" dirty="0"/>
              <a:t>in hardware and </a:t>
            </a:r>
            <a:r>
              <a:rPr lang="en-GB" sz="2400" dirty="0" smtClean="0"/>
              <a:t>software.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en-GB" sz="8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2400" dirty="0" smtClean="0"/>
              <a:t>- The </a:t>
            </a:r>
            <a:r>
              <a:rPr lang="en-GB" sz="2400" dirty="0"/>
              <a:t>demand for more professionals trained in GIS </a:t>
            </a:r>
            <a:r>
              <a:rPr lang="en-GB" sz="2400" dirty="0" smtClean="0"/>
              <a:t>by government and the </a:t>
            </a:r>
            <a:r>
              <a:rPr lang="en-GB" sz="2400" dirty="0"/>
              <a:t>private sector.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02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15987"/>
          </a:xfrm>
        </p:spPr>
        <p:txBody>
          <a:bodyPr>
            <a:normAutofit fontScale="90000"/>
          </a:bodyPr>
          <a:lstStyle/>
          <a:p>
            <a:r>
              <a:rPr lang="en-GB" dirty="0"/>
              <a:t>PENETRATION OF RS AND GIS IN THE </a:t>
            </a:r>
            <a:r>
              <a:rPr lang="en-GB" dirty="0" smtClean="0"/>
              <a:t>UAE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smtClean="0"/>
              <a:t>-The </a:t>
            </a:r>
            <a:r>
              <a:rPr lang="en-GB" sz="2400" dirty="0"/>
              <a:t>objectives of </a:t>
            </a:r>
            <a:r>
              <a:rPr lang="en-GB" sz="2400" dirty="0" smtClean="0"/>
              <a:t>privatization are: </a:t>
            </a:r>
            <a:r>
              <a:rPr lang="en-GB" sz="2400" dirty="0"/>
              <a:t>performance, efficiency, and quick return. </a:t>
            </a:r>
            <a:endParaRPr lang="en-GB" sz="2400" dirty="0" smtClean="0"/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r>
              <a:rPr lang="en-GB" sz="2400" dirty="0" smtClean="0"/>
              <a:t>-It </a:t>
            </a:r>
            <a:r>
              <a:rPr lang="en-GB" sz="2400" dirty="0"/>
              <a:t>was recognized </a:t>
            </a:r>
            <a:r>
              <a:rPr lang="en-GB" sz="2400" dirty="0" smtClean="0"/>
              <a:t>that GIS </a:t>
            </a:r>
            <a:r>
              <a:rPr lang="en-GB" sz="2400" dirty="0"/>
              <a:t>abilities help in achieving privatization </a:t>
            </a:r>
            <a:r>
              <a:rPr lang="en-GB" sz="2400" dirty="0" smtClean="0"/>
              <a:t>objectives by use GIS </a:t>
            </a:r>
            <a:r>
              <a:rPr lang="en-GB" sz="2400" dirty="0"/>
              <a:t>as a </a:t>
            </a:r>
            <a:r>
              <a:rPr lang="en-GB" sz="2400" dirty="0" smtClean="0"/>
              <a:t>system that provides: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r>
              <a:rPr lang="en-GB" sz="2400" dirty="0" smtClean="0"/>
              <a:t>An </a:t>
            </a:r>
            <a:r>
              <a:rPr lang="en-GB" sz="2400" dirty="0"/>
              <a:t>integration framework, </a:t>
            </a:r>
            <a:r>
              <a:rPr lang="en-GB" sz="2400" dirty="0" smtClean="0"/>
              <a:t>speeds, </a:t>
            </a:r>
            <a:r>
              <a:rPr lang="en-GB" sz="2400" dirty="0"/>
              <a:t>customer services, </a:t>
            </a:r>
            <a:r>
              <a:rPr lang="en-GB" sz="2400" dirty="0" smtClean="0"/>
              <a:t>makes the </a:t>
            </a:r>
            <a:r>
              <a:rPr lang="en-GB" sz="2400" dirty="0"/>
              <a:t>masses of information held in databases more accessible, and provides </a:t>
            </a:r>
            <a:r>
              <a:rPr lang="en-GB" sz="2400" dirty="0" smtClean="0"/>
              <a:t>a strong </a:t>
            </a:r>
            <a:r>
              <a:rPr lang="en-GB" sz="2400" dirty="0"/>
              <a:t>foundation for executive decision support.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09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RS and GIS implementation in the UAE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Since RS and GIS are multidisciplinary fields, their application in the </a:t>
            </a:r>
            <a:r>
              <a:rPr lang="en-GB" dirty="0" smtClean="0"/>
              <a:t>UAE is </a:t>
            </a:r>
            <a:r>
              <a:rPr lang="en-GB" dirty="0"/>
              <a:t>evident in various departments, </a:t>
            </a:r>
            <a:r>
              <a:rPr lang="en-GB" dirty="0" smtClean="0"/>
              <a:t>including: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telecommunication, </a:t>
            </a:r>
            <a:r>
              <a:rPr lang="en-GB" dirty="0" smtClean="0"/>
              <a:t>municipalities, health</a:t>
            </a:r>
            <a:r>
              <a:rPr lang="en-GB" dirty="0"/>
              <a:t>, water, electricity, oil, agriculture, and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638800" cy="5105400"/>
          </a:xfrm>
          <a:noFill/>
          <a:ln w="76200" cmpd="sng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Few </a:t>
            </a:r>
            <a:r>
              <a:rPr lang="en-GB" sz="2400" b="1" dirty="0"/>
              <a:t>cases on GIS implementation in the </a:t>
            </a:r>
            <a:r>
              <a:rPr lang="en-GB" sz="2400" b="1" dirty="0" smtClean="0"/>
              <a:t>UAE: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US" dirty="0" smtClean="0"/>
              <a:t>1- Emirates </a:t>
            </a:r>
            <a:r>
              <a:rPr lang="en-US" dirty="0"/>
              <a:t>Telecommunication Corporation (</a:t>
            </a:r>
            <a:r>
              <a:rPr lang="en-US" dirty="0" err="1"/>
              <a:t>Etisalat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GB" dirty="0" smtClean="0"/>
              <a:t>2- Abu </a:t>
            </a:r>
            <a:r>
              <a:rPr lang="en-GB" dirty="0"/>
              <a:t>Dhabi Water and Electricity Authority (ADWEA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US" dirty="0" smtClean="0"/>
              <a:t>3- Dubai </a:t>
            </a:r>
            <a:r>
              <a:rPr lang="en-US" dirty="0"/>
              <a:t>Municipality</a:t>
            </a:r>
          </a:p>
        </p:txBody>
      </p:sp>
      <p:pic>
        <p:nvPicPr>
          <p:cNvPr id="9" name="Picture 4" descr="tulalip_map_layers_lrg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b="3051"/>
          <a:stretch>
            <a:fillRect/>
          </a:stretch>
        </p:blipFill>
        <p:spPr bwMode="auto">
          <a:xfrm>
            <a:off x="6172200" y="1524000"/>
            <a:ext cx="2971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 fontScale="90000"/>
          </a:bodyPr>
          <a:lstStyle/>
          <a:p>
            <a:r>
              <a:rPr lang="en-GB" dirty="0"/>
              <a:t>RS and GIS implementation in the UAE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u_presentation2">
  <a:themeElements>
    <a:clrScheme name="UAEU Orange">
      <a:dk1>
        <a:sysClr val="windowText" lastClr="000000"/>
      </a:dk1>
      <a:lt1>
        <a:sysClr val="window" lastClr="FFFFFF"/>
      </a:lt1>
      <a:dk2>
        <a:srgbClr val="510029"/>
      </a:dk2>
      <a:lt2>
        <a:srgbClr val="FFFFFF"/>
      </a:lt2>
      <a:accent1>
        <a:srgbClr val="8A8073"/>
      </a:accent1>
      <a:accent2>
        <a:srgbClr val="E8E6E3"/>
      </a:accent2>
      <a:accent3>
        <a:srgbClr val="052942"/>
      </a:accent3>
      <a:accent4>
        <a:srgbClr val="00A3E0"/>
      </a:accent4>
      <a:accent5>
        <a:srgbClr val="E0007D"/>
      </a:accent5>
      <a:accent6>
        <a:srgbClr val="510029"/>
      </a:accent6>
      <a:hlink>
        <a:srgbClr val="E8E6E3"/>
      </a:hlink>
      <a:folHlink>
        <a:srgbClr val="FFFFFF"/>
      </a:folHlink>
    </a:clrScheme>
    <a:fontScheme name="UAEU_fonts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uaeu_presentation2</Template>
  <TotalTime>55</TotalTime>
  <Words>604</Words>
  <Application>Microsoft Office PowerPoint</Application>
  <PresentationFormat>On-screen Show (4:3)</PresentationFormat>
  <Paragraphs>90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uaeu_presentation2</vt:lpstr>
      <vt:lpstr>PowerPoint Presentation</vt:lpstr>
      <vt:lpstr>PowerPoint Presentation</vt:lpstr>
      <vt:lpstr>PowerPoint Presentation</vt:lpstr>
      <vt:lpstr>GIS in the UAE</vt:lpstr>
      <vt:lpstr>PowerPoint Presentation</vt:lpstr>
      <vt:lpstr>RS and GIS education in the UAE</vt:lpstr>
      <vt:lpstr>PENETRATION OF RS AND GIS IN THE UAE market</vt:lpstr>
      <vt:lpstr>RS and GIS implementation in the UAE</vt:lpstr>
      <vt:lpstr>RS and GIS implementation in the UAE</vt:lpstr>
      <vt:lpstr>Table 2. GIS software and hardware at some governmental departments in the UAE (Numbers in () are the number of licences).</vt:lpstr>
      <vt:lpstr>Global cooperation between UAE and international bodies</vt:lpstr>
      <vt:lpstr>PowerPoint Presentation</vt:lpstr>
      <vt:lpstr>Problems related to RS and GIS in the UAE</vt:lpstr>
      <vt:lpstr>Exercise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a.almarbooei</dc:creator>
  <cp:lastModifiedBy>a.almarbooei</cp:lastModifiedBy>
  <cp:revision>19</cp:revision>
  <dcterms:created xsi:type="dcterms:W3CDTF">2013-09-24T05:05:07Z</dcterms:created>
  <dcterms:modified xsi:type="dcterms:W3CDTF">2013-09-24T06:00:51Z</dcterms:modified>
</cp:coreProperties>
</file>