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57" r:id="rId4"/>
    <p:sldId id="261" r:id="rId5"/>
    <p:sldId id="262" r:id="rId6"/>
    <p:sldId id="263" r:id="rId7"/>
    <p:sldId id="276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7C74C-858B-244D-AEAF-2BDB00A99D7D}" type="slidenum">
              <a:rPr lang="ar-SA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CB083-3F85-A941-B9BB-36885F6802AC}" type="slidenum">
              <a:rPr lang="ar-SA"/>
              <a:pPr/>
              <a:t>12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A833C-B5C0-C04F-87E8-9F2B03DAC7BE}" type="slidenum">
              <a:rPr lang="ar-SA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C2558-CDFC-2148-8FE2-D52DBECD9B04}" type="slidenum">
              <a:rPr lang="ar-SA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905B8-78A0-0E45-93B9-34B3E31A1655}" type="slidenum">
              <a:rPr lang="ar-SA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85C2D-F001-2347-9476-DEDBE40BF542}" type="slidenum">
              <a:rPr lang="ar-SA"/>
              <a:pPr/>
              <a:t>17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2F356-BF58-7D49-87F0-E34E26F9582D}" type="slidenum">
              <a:rPr lang="ar-SA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8F478-2EEE-4146-BF38-B0E3A5269F6E}" type="slidenum">
              <a:rPr lang="ar-SA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820BD-3A52-2F4E-8F2B-149B064ACEB4}" type="slidenum">
              <a:rPr lang="ar-SA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820BD-3A52-2F4E-8F2B-149B064ACEB4}" type="slidenum">
              <a:rPr lang="ar-SA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3A8E0-57BA-A849-9F37-D27A59462C48}" type="slidenum">
              <a:rPr lang="ar-SA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38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38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35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26A8F-D2EA-B642-A887-59DD268214C3}" type="slidenum">
              <a:rPr lang="ar-SA"/>
              <a:pPr/>
              <a:t>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E62B7-53A5-A24E-B591-B609ACD53846}" type="slidenum">
              <a:rPr lang="ar-SA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ntouq@uaeu.ac.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faculty.uaeu.ac.ae/~abintouq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development.net/application/urban/overview/ma03019ab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dep/blwq/docstand/wastepage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nment.nsw.gov.au/sustainbus/foundrystormwater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weatherchannel/stormwater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copa.gov/EnvSvc/WaterWaste/StormWater/StormWater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maricopa.gov/EnvSvc/WaterWaste/Default.aspx" TargetMode="External"/><Relationship Id="rId4" Type="http://schemas.openxmlformats.org/officeDocument/2006/relationships/hyperlink" Target="http://www.maricopa.gov/EnvSvc/Default.asp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development.net/application/urban/overview/urbano0025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development.net/application/urban/overview/ma0729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gisdevelopment.net/application/urban/overview/mi0302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1566672"/>
          </a:xfrm>
        </p:spPr>
        <p:txBody>
          <a:bodyPr>
            <a:normAutofit/>
          </a:bodyPr>
          <a:lstStyle/>
          <a:p>
            <a:r>
              <a:rPr lang="en-US" b="1" dirty="0"/>
              <a:t>Infrastructure Management; </a:t>
            </a:r>
            <a:r>
              <a:rPr lang="en-US" b="1" dirty="0" smtClean="0"/>
              <a:t>Storm </a:t>
            </a:r>
            <a:r>
              <a:rPr lang="en-US" b="1" dirty="0"/>
              <a:t>Water and </a:t>
            </a:r>
            <a:r>
              <a:rPr lang="en-US" b="1" dirty="0" smtClean="0"/>
              <a:t>Waste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800600"/>
            <a:ext cx="5943600" cy="1676400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/>
                <a:cs typeface="Tahoma"/>
              </a:rPr>
              <a:t>Dr. Ahmad Bin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/>
                <a:cs typeface="Tahoma"/>
              </a:rPr>
              <a:t>Touq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/>
              <a:cs typeface="Tahoma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hlinkClick r:id="rId3"/>
              </a:rPr>
              <a:t>abintouq@uaeu.ac.ae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hlinkClick r:id="rId4"/>
              </a:rPr>
              <a:t>http://faculty.uaeu.ac.ae/~abintouq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en-US" sz="2000" dirty="0">
                <a:solidFill>
                  <a:srgbClr val="0D0D0D"/>
                </a:solidFill>
                <a:latin typeface="Tahoma"/>
                <a:cs typeface="Tahoma"/>
              </a:rPr>
              <a:t>GEO 440: GIS for Urban &amp; Regional Planning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4889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ch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1000"/>
            <a:ext cx="4038601" cy="6858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Water and GIS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i="1" dirty="0">
                <a:hlinkClick r:id="rId3"/>
              </a:rPr>
              <a:t>Practical solution to Monsoonal Water Stagnation in Chennai with RS, GIS and GPS</a:t>
            </a:r>
            <a:r>
              <a:rPr lang="en-US" i="1" dirty="0"/>
              <a:t> </a:t>
            </a:r>
            <a:r>
              <a:rPr lang="en-US" dirty="0"/>
              <a:t>(Map Asia 2003)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457200"/>
          </a:xfrm>
        </p:spPr>
        <p:txBody>
          <a:bodyPr>
            <a:noAutofit/>
          </a:bodyPr>
          <a:lstStyle/>
          <a:p>
            <a:r>
              <a:rPr lang="en-US" dirty="0"/>
              <a:t>Vector Data: Disadvantages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00600"/>
          </a:xfrm>
        </p:spPr>
        <p:txBody>
          <a:bodyPr/>
          <a:lstStyle/>
          <a:p>
            <a:r>
              <a:rPr lang="en-US" dirty="0"/>
              <a:t>Storm water Program -</a:t>
            </a:r>
            <a:r>
              <a:rPr lang="en-US" dirty="0" smtClean="0"/>
              <a:t>- Waste </a:t>
            </a:r>
            <a:r>
              <a:rPr lang="en-US" dirty="0"/>
              <a:t>Discharge Law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General </a:t>
            </a:r>
            <a:r>
              <a:rPr lang="en-US" dirty="0"/>
              <a:t>Permits (</a:t>
            </a:r>
            <a:r>
              <a:rPr lang="en-US" dirty="0" err="1"/>
              <a:t>stormwater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        </a:t>
            </a:r>
          </a:p>
          <a:p>
            <a:r>
              <a:rPr lang="en-US" i="1" dirty="0" smtClean="0">
                <a:hlinkClick r:id="rId3"/>
              </a:rPr>
              <a:t>Individual </a:t>
            </a:r>
            <a:r>
              <a:rPr lang="en-US" i="1" dirty="0">
                <a:hlinkClick r:id="rId3"/>
              </a:rPr>
              <a:t>Permits</a:t>
            </a:r>
            <a:r>
              <a:rPr lang="en-US" i="1" dirty="0"/>
              <a:t> </a:t>
            </a:r>
            <a:r>
              <a:rPr lang="en-US" dirty="0"/>
              <a:t>(general materials) </a:t>
            </a:r>
          </a:p>
        </p:txBody>
      </p:sp>
    </p:spTree>
    <p:extLst>
      <p:ext uri="{BB962C8B-B14F-4D97-AF65-F5344CB8AC3E}">
        <p14:creationId xmlns:p14="http://schemas.microsoft.com/office/powerpoint/2010/main" val="70914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 err="1"/>
              <a:t>Stormwater</a:t>
            </a:r>
            <a:r>
              <a:rPr lang="en-US" dirty="0"/>
              <a:t>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i="1" dirty="0">
                <a:hlinkClick r:id="rId3"/>
              </a:rPr>
              <a:t>http://www.environment.nsw.gov.au/sustainbus/foundrystormwater.htm</a:t>
            </a:r>
            <a:endParaRPr lang="en-US" i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0496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What is </a:t>
            </a:r>
            <a:r>
              <a:rPr lang="en-US" dirty="0" err="1"/>
              <a:t>Stormwater</a:t>
            </a:r>
            <a:r>
              <a:rPr lang="en-US" dirty="0"/>
              <a:t> Runoff?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114800"/>
          </a:xfrm>
        </p:spPr>
        <p:txBody>
          <a:bodyPr>
            <a:normAutofit/>
          </a:bodyPr>
          <a:lstStyle/>
          <a:p>
            <a:r>
              <a:rPr lang="en-US" i="1" dirty="0">
                <a:hlinkClick r:id="rId3"/>
              </a:rPr>
              <a:t>http:</a:t>
            </a:r>
            <a:r>
              <a:rPr lang="en-US" i="1" dirty="0" smtClean="0">
                <a:hlinkClick r:id="rId3"/>
              </a:rPr>
              <a:t>//www.epa.govweatherchannel/stormwater.html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6629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Sewers</a:t>
            </a:r>
          </a:p>
        </p:txBody>
      </p:sp>
      <p:pic>
        <p:nvPicPr>
          <p:cNvPr id="5" name="Picture 5" descr="separatesewer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20307"/>
            <a:ext cx="6477000" cy="474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5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 </a:t>
            </a:r>
            <a:r>
              <a:rPr lang="en-US" dirty="0">
                <a:hlinkClick r:id="rId4" tooltip="Home Page"/>
              </a:rPr>
              <a:t>Home</a:t>
            </a:r>
            <a:r>
              <a:rPr lang="en-US" dirty="0"/>
              <a:t> :: </a:t>
            </a:r>
            <a:r>
              <a:rPr lang="en-US" dirty="0">
                <a:hlinkClick r:id="rId5" tooltip="Water &amp; Waste Management"/>
              </a:rPr>
              <a:t>Water &amp; Waste Management</a:t>
            </a:r>
            <a:r>
              <a:rPr lang="en-US" dirty="0"/>
              <a:t> :: </a:t>
            </a:r>
            <a:r>
              <a:rPr lang="en-US" dirty="0" err="1"/>
              <a:t>Stormwater</a:t>
            </a:r>
            <a:r>
              <a:rPr lang="en-US" dirty="0"/>
              <a:t> Quality :: </a:t>
            </a:r>
            <a:r>
              <a:rPr lang="en-US" dirty="0" err="1"/>
              <a:t>Stormwater</a:t>
            </a:r>
            <a:r>
              <a:rPr lang="en-US" dirty="0"/>
              <a:t> Quality </a:t>
            </a:r>
          </a:p>
          <a:p>
            <a:r>
              <a:rPr lang="en-US" dirty="0"/>
              <a:t>Herzog and Labadie's chapter 9</a:t>
            </a:r>
          </a:p>
          <a:p>
            <a:r>
              <a:rPr lang="en-US" dirty="0"/>
              <a:t>Survey </a:t>
            </a:r>
            <a:r>
              <a:rPr lang="en-US" dirty="0" err="1"/>
              <a:t>stormwater</a:t>
            </a:r>
            <a:r>
              <a:rPr lang="en-US" dirty="0"/>
              <a:t> and Wastewater</a:t>
            </a:r>
          </a:p>
          <a:p>
            <a:r>
              <a:rPr lang="en-US" dirty="0"/>
              <a:t>Integrated solid-waste management system</a:t>
            </a:r>
          </a:p>
          <a:p>
            <a:r>
              <a:rPr lang="en-US" dirty="0"/>
              <a:t>Hazard-waste management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multi-criteria decision analysis?</a:t>
            </a:r>
          </a:p>
          <a:p>
            <a:r>
              <a:rPr lang="en-US" dirty="0"/>
              <a:t>How it is related to the need to respond to multiple stakeholders with different aspirations? </a:t>
            </a:r>
          </a:p>
          <a:p>
            <a:r>
              <a:rPr lang="en-US" dirty="0"/>
              <a:t>Chapter 9 discussed Real-time GIS applications and 3 key features of GIS? What are those?   </a:t>
            </a:r>
          </a:p>
        </p:txBody>
      </p:sp>
    </p:spTree>
    <p:extLst>
      <p:ext uri="{BB962C8B-B14F-4D97-AF65-F5344CB8AC3E}">
        <p14:creationId xmlns:p14="http://schemas.microsoft.com/office/powerpoint/2010/main" val="14105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1) Spatial modeling (map </a:t>
            </a:r>
            <a:r>
              <a:rPr lang="en-US" dirty="0" err="1"/>
              <a:t>ematics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2) Overlay of 2 layers </a:t>
            </a:r>
          </a:p>
          <a:p>
            <a:pPr>
              <a:buFontTx/>
              <a:buNone/>
            </a:pPr>
            <a:r>
              <a:rPr lang="en-US" dirty="0"/>
              <a:t>3) Buffer distance from objects </a:t>
            </a:r>
          </a:p>
        </p:txBody>
      </p:sp>
      <p:sp>
        <p:nvSpPr>
          <p:cNvPr id="71684" name="WordArt 4" descr="00"/>
          <p:cNvSpPr>
            <a:spLocks noChangeArrowheads="1" noChangeShapeType="1"/>
          </p:cNvSpPr>
          <p:nvPr/>
        </p:nvSpPr>
        <p:spPr bwMode="auto">
          <a:xfrm>
            <a:off x="1981200" y="4724400"/>
            <a:ext cx="54102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latin typeface="Comic Sans MS"/>
                <a:ea typeface="Comic Sans MS"/>
                <a:cs typeface="Comic Sans M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791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Infrastructure Management part of Urban </a:t>
            </a:r>
            <a:r>
              <a:rPr lang="en-US" dirty="0" smtClean="0"/>
              <a:t>Planning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can we use GIS, when, where and why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/>
              <a:t> What is Storm Water?</a:t>
            </a:r>
          </a:p>
          <a:p>
            <a:pPr lvl="1"/>
            <a:r>
              <a:rPr lang="en-US" sz="2800" b="1" dirty="0"/>
              <a:t> What is Waste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Storm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 algn="just"/>
            <a:r>
              <a:rPr lang="en-US" i="1" dirty="0" err="1" smtClean="0"/>
              <a:t>Stormwater</a:t>
            </a:r>
            <a:r>
              <a:rPr lang="en-US" dirty="0" smtClean="0"/>
              <a:t> </a:t>
            </a:r>
            <a:r>
              <a:rPr lang="en-US" dirty="0"/>
              <a:t>is rainwater that flows directly across external </a:t>
            </a:r>
            <a:r>
              <a:rPr lang="en-US" dirty="0" smtClean="0"/>
              <a:t>surfaces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Underground it is called drainage system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iagram_storm_drain_system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600200"/>
            <a:ext cx="3623953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315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28600"/>
            <a:ext cx="8716962" cy="838200"/>
          </a:xfrm>
        </p:spPr>
        <p:txBody>
          <a:bodyPr/>
          <a:lstStyle/>
          <a:p>
            <a:r>
              <a:rPr lang="en-US" sz="3200" dirty="0"/>
              <a:t>Waste: Refuse, Misuse, and Reuse</a:t>
            </a:r>
            <a:r>
              <a:rPr lang="ar-SA" sz="3200" dirty="0">
                <a:cs typeface="Times New Roman" charset="0"/>
              </a:rPr>
              <a:t>‏</a:t>
            </a:r>
            <a:endParaRPr lang="en-US" sz="32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86600" y="4876800"/>
            <a:ext cx="9423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Raster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62800" y="3200400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Vector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457200"/>
          </a:xfrm>
        </p:spPr>
        <p:txBody>
          <a:bodyPr>
            <a:noAutofit/>
          </a:bodyPr>
          <a:lstStyle/>
          <a:p>
            <a:r>
              <a:rPr lang="en-US" dirty="0"/>
              <a:t>GIS for landfill Management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8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Urban planning and development applications of </a:t>
            </a:r>
            <a:r>
              <a:rPr lang="en-US" dirty="0" smtClean="0"/>
              <a:t>GIS--edited </a:t>
            </a:r>
            <a:r>
              <a:rPr lang="en-US" dirty="0"/>
              <a:t>by Said </a:t>
            </a:r>
            <a:r>
              <a:rPr lang="en-US" dirty="0" err="1"/>
              <a:t>Easa</a:t>
            </a:r>
            <a:r>
              <a:rPr lang="en-US" dirty="0"/>
              <a:t> and </a:t>
            </a:r>
            <a:r>
              <a:rPr lang="en-US" dirty="0" err="1"/>
              <a:t>Yupo</a:t>
            </a:r>
            <a:r>
              <a:rPr lang="en-US" dirty="0"/>
              <a:t> Chan.</a:t>
            </a:r>
          </a:p>
          <a:p>
            <a:pPr>
              <a:lnSpc>
                <a:spcPct val="120000"/>
              </a:lnSpc>
            </a:pPr>
            <a:r>
              <a:rPr lang="en-US" dirty="0"/>
              <a:t>Information storage and retrieval systems  -- City planning.</a:t>
            </a:r>
          </a:p>
          <a:p>
            <a:pPr>
              <a:lnSpc>
                <a:spcPct val="120000"/>
              </a:lnSpc>
            </a:pPr>
            <a:r>
              <a:rPr lang="en-US" dirty="0"/>
              <a:t>Geographic information systems for drainage system </a:t>
            </a:r>
          </a:p>
          <a:p>
            <a:pPr>
              <a:lnSpc>
                <a:spcPct val="120000"/>
              </a:lnSpc>
            </a:pPr>
            <a:r>
              <a:rPr lang="en-US" dirty="0"/>
              <a:t>Sitting and managing a landfill 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13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GIS and Waste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Community participation </a:t>
            </a:r>
          </a:p>
          <a:p>
            <a:r>
              <a:rPr lang="en-US" dirty="0"/>
              <a:t>Education </a:t>
            </a:r>
          </a:p>
          <a:p>
            <a:r>
              <a:rPr lang="en-US" dirty="0"/>
              <a:t>Monitoring of discharge </a:t>
            </a:r>
          </a:p>
        </p:txBody>
      </p:sp>
    </p:spTree>
    <p:extLst>
      <p:ext uri="{BB962C8B-B14F-4D97-AF65-F5344CB8AC3E}">
        <p14:creationId xmlns:p14="http://schemas.microsoft.com/office/powerpoint/2010/main" val="39102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GIS and Waste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GIS has improved waste management </a:t>
            </a:r>
            <a:r>
              <a:rPr lang="en-US" dirty="0" smtClean="0"/>
              <a:t>by providing:</a:t>
            </a:r>
            <a:r>
              <a:rPr lang="en-US" dirty="0"/>
              <a:t>		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Find </a:t>
            </a:r>
            <a:r>
              <a:rPr lang="en-US" dirty="0"/>
              <a:t>new sites for landfills</a:t>
            </a:r>
          </a:p>
          <a:p>
            <a:pPr>
              <a:lnSpc>
                <a:spcPct val="130000"/>
              </a:lnSpc>
            </a:pPr>
            <a:r>
              <a:rPr lang="en-US" dirty="0"/>
              <a:t>Create new/modify waste management programs</a:t>
            </a:r>
          </a:p>
          <a:p>
            <a:pPr>
              <a:lnSpc>
                <a:spcPct val="130000"/>
              </a:lnSpc>
            </a:pPr>
            <a:r>
              <a:rPr lang="en-US" dirty="0"/>
              <a:t>Reroute garbage trucks for more efficiency</a:t>
            </a:r>
          </a:p>
          <a:p>
            <a:pPr>
              <a:lnSpc>
                <a:spcPct val="130000"/>
              </a:lnSpc>
            </a:pPr>
            <a:r>
              <a:rPr lang="en-US" dirty="0"/>
              <a:t>Educate the public on the necessity of improved waste management	</a:t>
            </a:r>
          </a:p>
        </p:txBody>
      </p:sp>
    </p:spTree>
    <p:extLst>
      <p:ext uri="{BB962C8B-B14F-4D97-AF65-F5344CB8AC3E}">
        <p14:creationId xmlns:p14="http://schemas.microsoft.com/office/powerpoint/2010/main" val="38129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7432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dirty="0"/>
              <a:t>Logistics Management and Spatial Planning for Solid Waste Management System using Geographic Information System (Map Asia 2003)</a:t>
            </a:r>
          </a:p>
          <a:p>
            <a:endParaRPr lang="en-US" sz="2400" b="1" dirty="0"/>
          </a:p>
          <a:p>
            <a:r>
              <a:rPr lang="en-US" i="1" dirty="0">
                <a:hlinkClick r:id="rId3"/>
              </a:rPr>
              <a:t>GIS – MIS - GPS for solid waste management</a:t>
            </a:r>
            <a:r>
              <a:rPr lang="en-US" i="1" dirty="0"/>
              <a:t> </a:t>
            </a:r>
            <a:r>
              <a:rPr lang="en-US" dirty="0"/>
              <a:t>(Map India 2002) </a:t>
            </a:r>
          </a:p>
          <a:p>
            <a:endParaRPr lang="en-US" dirty="0"/>
          </a:p>
          <a:p>
            <a:endParaRPr lang="en-US" sz="24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GIS and Waste</a:t>
            </a:r>
          </a:p>
        </p:txBody>
      </p:sp>
    </p:spTree>
    <p:extLst>
      <p:ext uri="{BB962C8B-B14F-4D97-AF65-F5344CB8AC3E}">
        <p14:creationId xmlns:p14="http://schemas.microsoft.com/office/powerpoint/2010/main" val="370219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Water and GIS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r>
              <a:rPr lang="en-US" i="1" dirty="0">
                <a:hlinkClick r:id="rId3"/>
              </a:rPr>
              <a:t>Unexpected Benefits from GIS in a Water District</a:t>
            </a:r>
            <a:r>
              <a:rPr lang="en-US" dirty="0"/>
              <a:t> (Map Asia 2007)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>
                <a:hlinkClick r:id="rId4"/>
              </a:rPr>
              <a:t>A GIS based water demand analysis for municipal application</a:t>
            </a:r>
            <a:r>
              <a:rPr lang="en-US" i="1" dirty="0"/>
              <a:t> </a:t>
            </a:r>
            <a:r>
              <a:rPr lang="en-US" dirty="0"/>
              <a:t>(Map India 2003) </a:t>
            </a:r>
          </a:p>
        </p:txBody>
      </p:sp>
    </p:spTree>
    <p:extLst>
      <p:ext uri="{BB962C8B-B14F-4D97-AF65-F5344CB8AC3E}">
        <p14:creationId xmlns:p14="http://schemas.microsoft.com/office/powerpoint/2010/main" val="19371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S_Wast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GIS_Waste</Template>
  <TotalTime>0</TotalTime>
  <Words>355</Words>
  <Application>Microsoft Office PowerPoint</Application>
  <PresentationFormat>On-screen Show (4:3)</PresentationFormat>
  <Paragraphs>90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GIS_Waste</vt:lpstr>
      <vt:lpstr>Infrastructure Management; Storm Water and Waste </vt:lpstr>
      <vt:lpstr>Overview</vt:lpstr>
      <vt:lpstr>Storm Water</vt:lpstr>
      <vt:lpstr>Waste: Refuse, Misuse, and Reuse‏</vt:lpstr>
      <vt:lpstr>GIS for landfill Management </vt:lpstr>
      <vt:lpstr>GIS and Waste</vt:lpstr>
      <vt:lpstr>GIS and Waste</vt:lpstr>
      <vt:lpstr>GIS and Waste</vt:lpstr>
      <vt:lpstr>Water and GIS</vt:lpstr>
      <vt:lpstr>Water and GIS</vt:lpstr>
      <vt:lpstr>Vector Data: Disadvantages</vt:lpstr>
      <vt:lpstr>Stormwater Management</vt:lpstr>
      <vt:lpstr>What is Stormwater Runoff? </vt:lpstr>
      <vt:lpstr>Separate Sewers</vt:lpstr>
      <vt:lpstr>Exercise</vt:lpstr>
      <vt:lpstr>Exercise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Management; Storm Water and Waste </dc:title>
  <dc:creator>a.almarbooei</dc:creator>
  <cp:lastModifiedBy>a.almarbooei</cp:lastModifiedBy>
  <cp:revision>1</cp:revision>
  <dcterms:created xsi:type="dcterms:W3CDTF">2013-09-29T05:26:20Z</dcterms:created>
  <dcterms:modified xsi:type="dcterms:W3CDTF">2013-09-29T05:26:32Z</dcterms:modified>
</cp:coreProperties>
</file>