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0" r:id="rId3"/>
    <p:sldId id="257" r:id="rId4"/>
    <p:sldId id="261" r:id="rId5"/>
    <p:sldId id="262" r:id="rId6"/>
    <p:sldId id="263" r:id="rId7"/>
    <p:sldId id="276" r:id="rId8"/>
    <p:sldId id="264" r:id="rId9"/>
    <p:sldId id="265" r:id="rId10"/>
    <p:sldId id="266" r:id="rId11"/>
    <p:sldId id="267" r:id="rId12"/>
    <p:sldId id="268" r:id="rId13"/>
    <p:sldId id="269" r:id="rId14"/>
    <p:sldId id="275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FC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04" autoAdjust="0"/>
  </p:normalViewPr>
  <p:slideViewPr>
    <p:cSldViewPr>
      <p:cViewPr>
        <p:scale>
          <a:sx n="100" d="100"/>
          <a:sy n="100" d="100"/>
        </p:scale>
        <p:origin x="-294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09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70FED2-8D0A-4995-85CB-FFA1DAD83874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2C738-BD81-42A5-8E89-3E6140BBA0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8244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E5335-D95D-4541-BFA2-5241DC5A2AC7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C4EB40-76E9-463B-B501-16CA4F15CF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195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C4EB40-76E9-463B-B501-16CA4F15CF9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77C74C-858B-244D-AEAF-2BDB00A99D7D}" type="slidenum">
              <a:rPr lang="ar-SA"/>
              <a:pPr/>
              <a:t>11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ECB083-3F85-A941-B9BB-36885F6802AC}" type="slidenum">
              <a:rPr lang="ar-SA"/>
              <a:pPr/>
              <a:t>12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4A833C-B5C0-C04F-87E8-9F2B03DAC7BE}" type="slidenum">
              <a:rPr lang="ar-SA"/>
              <a:pPr/>
              <a:t>13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FC2558-CDFC-2148-8FE2-D52DBECD9B04}" type="slidenum">
              <a:rPr lang="ar-SA"/>
              <a:pPr/>
              <a:t>15</a:t>
            </a:fld>
            <a:endParaRPr 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9905B8-78A0-0E45-93B9-34B3E31A1655}" type="slidenum">
              <a:rPr lang="ar-SA"/>
              <a:pPr/>
              <a:t>16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385C2D-F001-2347-9476-DEDBE40BF542}" type="slidenum">
              <a:rPr lang="ar-SA"/>
              <a:pPr/>
              <a:t>17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C4EB40-76E9-463B-B501-16CA4F15CF9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F2F356-BF58-7D49-87F0-E34E26F9582D}" type="slidenum">
              <a:rPr lang="ar-SA"/>
              <a:pPr/>
              <a:t>4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88F478-2EEE-4146-BF38-B0E3A5269F6E}" type="slidenum">
              <a:rPr lang="ar-SA"/>
              <a:pPr/>
              <a:t>5</a:t>
            </a:fld>
            <a:endParaRPr lang="en-US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1820BD-3A52-2F4E-8F2B-149B064ACEB4}" type="slidenum">
              <a:rPr lang="ar-SA"/>
              <a:pPr/>
              <a:t>6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1820BD-3A52-2F4E-8F2B-149B064ACEB4}" type="slidenum">
              <a:rPr lang="ar-SA"/>
              <a:pPr/>
              <a:t>7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93A8E0-57BA-A849-9F37-D27A59462C48}" type="slidenum">
              <a:rPr lang="ar-SA"/>
              <a:pPr/>
              <a:t>8</a:t>
            </a:fld>
            <a:endParaRPr lang="en-US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sz="1000" i="1"/>
              <a:t>38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sz="1000" i="1"/>
              <a:t>38</a:t>
            </a:r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Rectangle 11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/>
            <a:r>
              <a:rPr lang="en-US" sz="1000" i="1"/>
              <a:t>35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4" name="Rectangle 14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5855" name="Rectangle 1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826A8F-D2EA-B642-A887-59DD268214C3}" type="slidenum">
              <a:rPr lang="ar-SA"/>
              <a:pPr/>
              <a:t>9</a:t>
            </a:fld>
            <a:endParaRPr 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AE62B7-53A5-A24E-B591-B609ACD53846}" type="slidenum">
              <a:rPr lang="ar-SA"/>
              <a:pPr/>
              <a:t>10</a:t>
            </a:fld>
            <a:endParaRPr 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466344" y="1481328"/>
            <a:ext cx="8613648" cy="658368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466344" y="2130552"/>
            <a:ext cx="6400800" cy="457200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>
            <a:off x="457200" y="655320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3124200" y="6553200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>
            <a:off x="6553200" y="655320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signatu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57200" y="409681"/>
            <a:ext cx="3352800" cy="657119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38287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38287"/>
            <a:ext cx="5416550" cy="5014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700337"/>
            <a:ext cx="3008313" cy="3852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603" y="1501254"/>
            <a:ext cx="8857397" cy="50701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457200" y="274638"/>
            <a:ext cx="6696075" cy="9159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4156" y="1524000"/>
            <a:ext cx="1768270" cy="5029200"/>
          </a:xfrm>
        </p:spPr>
        <p:txBody>
          <a:bodyPr vert="eaVert">
            <a:normAutofit/>
          </a:bodyPr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1" y="1524000"/>
            <a:ext cx="6858000" cy="5029200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ligh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6344" y="1481328"/>
            <a:ext cx="8613648" cy="658368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6344" y="2130552"/>
            <a:ext cx="6400800" cy="457200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5320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9/29/2013</a:t>
            </a:fld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1" name="Picture 20" descr="signatu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57200" y="409681"/>
            <a:ext cx="3352800" cy="657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9115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457200" y="274638"/>
            <a:ext cx="669607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9/29/2013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1171575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285720" y="1471599"/>
            <a:ext cx="8858280" cy="50720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3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6" name="Content Placeholder 35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534400" cy="4876800"/>
          </a:xfrm>
        </p:spPr>
        <p:txBody>
          <a:bodyPr/>
          <a:lstStyle>
            <a:lvl1pPr marL="0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4572000" y="1503430"/>
            <a:ext cx="4572000" cy="5065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330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46238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62200"/>
            <a:ext cx="4040188" cy="4114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4623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4114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915987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200150"/>
            <a:ext cx="9144000" cy="5686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285720" y="1500174"/>
            <a:ext cx="8858280" cy="50720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5690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5322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2A5C4-9B56-41D5-B521-4D9CAF33187C}" type="datetimeFigureOut">
              <a:rPr lang="en-US" smtClean="0"/>
              <a:pPr/>
              <a:t>9/29/2013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C4DEF-DDBD-465E-BA3E-99C8F33A08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60" r:id="rId5"/>
    <p:sldLayoutId id="214748366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bintouq@uaeu.ac.a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faculty.uaeu.ac.ae/~abintouq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isdevelopment.net/application/urban/overview/ma03019abs.ht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ine.gov/dep/blwq/docstand/wastepage.htm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vironment.nsw.gov.au/sustainbus/foundrystormwater.htm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pa.govweatherchannel/stormwater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icopa.gov/EnvSvc/WaterWaste/StormWater/StormWater.asp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www.maricopa.gov/EnvSvc/WaterWaste/Default.aspx" TargetMode="External"/><Relationship Id="rId4" Type="http://schemas.openxmlformats.org/officeDocument/2006/relationships/hyperlink" Target="http://www.maricopa.gov/EnvSvc/Default.aspx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isdevelopment.net/application/urban/overview/urbano0025.ht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isdevelopment.net/application/urban/overview/ma07292.ht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gisdevelopment.net/application/urban/overview/mi03027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6344" y="1481328"/>
            <a:ext cx="8613648" cy="1566672"/>
          </a:xfrm>
        </p:spPr>
        <p:txBody>
          <a:bodyPr>
            <a:normAutofit/>
          </a:bodyPr>
          <a:lstStyle/>
          <a:p>
            <a:r>
              <a:rPr lang="en-US" b="1" dirty="0"/>
              <a:t>Infrastructure Management; </a:t>
            </a:r>
            <a:r>
              <a:rPr lang="en-US" b="1" dirty="0" smtClean="0"/>
              <a:t>Storm </a:t>
            </a:r>
            <a:r>
              <a:rPr lang="en-US" b="1" dirty="0"/>
              <a:t>Water and </a:t>
            </a:r>
            <a:r>
              <a:rPr lang="en-US" b="1" dirty="0" smtClean="0"/>
              <a:t>Waste</a:t>
            </a:r>
            <a:r>
              <a:rPr lang="en-US" sz="2000" b="1" dirty="0" smtClean="0">
                <a:solidFill>
                  <a:schemeClr val="accent2"/>
                </a:solidFill>
              </a:rPr>
              <a:t>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4800600"/>
            <a:ext cx="5943600" cy="1676400"/>
          </a:xfrm>
          <a:noFill/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/>
                <a:cs typeface="Tahoma"/>
              </a:rPr>
              <a:t>Dr. Ahmad Bin</a:t>
            </a:r>
            <a:r>
              <a:rPr lang="ar-SA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ahoma"/>
                <a:cs typeface="Tahoma"/>
              </a:rPr>
              <a:t>Touq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latin typeface="Tahoma"/>
              <a:cs typeface="Tahoma"/>
            </a:endParaRPr>
          </a:p>
          <a:p>
            <a:pPr algn="ctr">
              <a:defRPr/>
            </a:pPr>
            <a:r>
              <a:rPr lang="en-US" sz="2000" dirty="0">
                <a:solidFill>
                  <a:schemeClr val="bg1">
                    <a:lumMod val="95000"/>
                  </a:schemeClr>
                </a:solidFill>
                <a:hlinkClick r:id="rId3"/>
              </a:rPr>
              <a:t>abintouq@uaeu.ac.ae</a:t>
            </a:r>
            <a:endParaRPr lang="en-US" sz="2000" dirty="0">
              <a:solidFill>
                <a:schemeClr val="bg1">
                  <a:lumMod val="95000"/>
                </a:schemeClr>
              </a:solidFill>
            </a:endParaRPr>
          </a:p>
          <a:p>
            <a:pPr algn="ctr">
              <a:defRPr/>
            </a:pPr>
            <a:r>
              <a:rPr lang="en-US" sz="2000" dirty="0">
                <a:solidFill>
                  <a:schemeClr val="bg1">
                    <a:lumMod val="95000"/>
                  </a:schemeClr>
                </a:solidFill>
                <a:hlinkClick r:id="rId4"/>
              </a:rPr>
              <a:t>http://faculty.uaeu.ac.ae/~abintouq</a:t>
            </a:r>
            <a:endParaRPr lang="en-US" sz="2000" dirty="0">
              <a:solidFill>
                <a:schemeClr val="bg1">
                  <a:lumMod val="95000"/>
                </a:schemeClr>
              </a:solidFill>
            </a:endParaRPr>
          </a:p>
          <a:p>
            <a:pPr algn="ctr">
              <a:defRPr/>
            </a:pPr>
            <a:r>
              <a:rPr lang="en-US" sz="2000" dirty="0">
                <a:solidFill>
                  <a:srgbClr val="0D0D0D"/>
                </a:solidFill>
                <a:latin typeface="Tahoma"/>
                <a:cs typeface="Tahoma"/>
              </a:rPr>
              <a:t>GEO 440: GIS for Urban &amp; Regional Planning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71800" y="48895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 descr="chss_logo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99" y="381000"/>
            <a:ext cx="4038601" cy="685800"/>
          </a:xfrm>
          <a:prstGeom prst="rect">
            <a:avLst/>
          </a:prstGeom>
          <a:solidFill>
            <a:schemeClr val="bg1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772400" cy="533400"/>
          </a:xfrm>
        </p:spPr>
        <p:txBody>
          <a:bodyPr>
            <a:noAutofit/>
          </a:bodyPr>
          <a:lstStyle/>
          <a:p>
            <a:r>
              <a:rPr lang="en-US" dirty="0"/>
              <a:t>Water and GIS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772400" cy="4114800"/>
          </a:xfrm>
        </p:spPr>
        <p:txBody>
          <a:bodyPr/>
          <a:lstStyle/>
          <a:p>
            <a:r>
              <a:rPr lang="en-US" i="1" dirty="0">
                <a:hlinkClick r:id="rId3"/>
              </a:rPr>
              <a:t>Practical solution to Monsoonal Water Stagnation in Chennai with RS, GIS and GPS</a:t>
            </a:r>
            <a:r>
              <a:rPr lang="en-US" i="1" dirty="0"/>
              <a:t> </a:t>
            </a:r>
            <a:r>
              <a:rPr lang="en-US" dirty="0"/>
              <a:t>(Map Asia 2003)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83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772400" cy="457200"/>
          </a:xfrm>
        </p:spPr>
        <p:txBody>
          <a:bodyPr>
            <a:noAutofit/>
          </a:bodyPr>
          <a:lstStyle/>
          <a:p>
            <a:r>
              <a:rPr lang="en-US" dirty="0"/>
              <a:t>Vector Data: Disadvantages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58200" cy="4800600"/>
          </a:xfrm>
        </p:spPr>
        <p:txBody>
          <a:bodyPr/>
          <a:lstStyle/>
          <a:p>
            <a:r>
              <a:rPr lang="en-US" dirty="0"/>
              <a:t>Storm water Program -</a:t>
            </a:r>
            <a:r>
              <a:rPr lang="en-US" dirty="0" smtClean="0"/>
              <a:t>- Waste </a:t>
            </a:r>
            <a:r>
              <a:rPr lang="en-US" dirty="0"/>
              <a:t>Discharge Law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General </a:t>
            </a:r>
            <a:r>
              <a:rPr lang="en-US" dirty="0"/>
              <a:t>Permits (</a:t>
            </a:r>
            <a:r>
              <a:rPr lang="en-US" dirty="0" err="1"/>
              <a:t>stormwater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        </a:t>
            </a:r>
          </a:p>
          <a:p>
            <a:r>
              <a:rPr lang="en-US" i="1" dirty="0" smtClean="0">
                <a:hlinkClick r:id="rId3"/>
              </a:rPr>
              <a:t>Individual </a:t>
            </a:r>
            <a:r>
              <a:rPr lang="en-US" i="1" dirty="0">
                <a:hlinkClick r:id="rId3"/>
              </a:rPr>
              <a:t>Permits</a:t>
            </a:r>
            <a:r>
              <a:rPr lang="en-US" i="1" dirty="0"/>
              <a:t> </a:t>
            </a:r>
            <a:r>
              <a:rPr lang="en-US" dirty="0"/>
              <a:t>(general materials) </a:t>
            </a:r>
          </a:p>
        </p:txBody>
      </p:sp>
    </p:spTree>
    <p:extLst>
      <p:ext uri="{BB962C8B-B14F-4D97-AF65-F5344CB8AC3E}">
        <p14:creationId xmlns:p14="http://schemas.microsoft.com/office/powerpoint/2010/main" val="709144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685800"/>
          </a:xfrm>
        </p:spPr>
        <p:txBody>
          <a:bodyPr>
            <a:normAutofit/>
          </a:bodyPr>
          <a:lstStyle/>
          <a:p>
            <a:r>
              <a:rPr lang="en-US" dirty="0" err="1"/>
              <a:t>Stormwater</a:t>
            </a:r>
            <a:r>
              <a:rPr lang="en-US" dirty="0"/>
              <a:t> </a:t>
            </a:r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r>
              <a:rPr lang="en-US" i="1" dirty="0">
                <a:hlinkClick r:id="rId3"/>
              </a:rPr>
              <a:t>http://www.environment.nsw.gov.au/sustainbus/foundrystormwater.htm</a:t>
            </a:r>
            <a:endParaRPr lang="en-US" i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304969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533400"/>
          </a:xfrm>
        </p:spPr>
        <p:txBody>
          <a:bodyPr>
            <a:noAutofit/>
          </a:bodyPr>
          <a:lstStyle/>
          <a:p>
            <a:r>
              <a:rPr lang="en-US" dirty="0"/>
              <a:t>What is </a:t>
            </a:r>
            <a:r>
              <a:rPr lang="en-US" dirty="0" err="1"/>
              <a:t>Stormwater</a:t>
            </a:r>
            <a:r>
              <a:rPr lang="en-US" dirty="0"/>
              <a:t> Runoff?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114800"/>
          </a:xfrm>
        </p:spPr>
        <p:txBody>
          <a:bodyPr>
            <a:normAutofit/>
          </a:bodyPr>
          <a:lstStyle/>
          <a:p>
            <a:r>
              <a:rPr lang="en-US" i="1" dirty="0">
                <a:hlinkClick r:id="rId3"/>
              </a:rPr>
              <a:t>http:</a:t>
            </a:r>
            <a:r>
              <a:rPr lang="en-US" i="1" dirty="0" smtClean="0">
                <a:hlinkClick r:id="rId3"/>
              </a:rPr>
              <a:t>//www.epa.govweatherchannel/stormwater.html</a:t>
            </a:r>
            <a:r>
              <a:rPr lang="en-US" i="1" dirty="0" smtClean="0"/>
              <a:t>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1662901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Separate Sewers</a:t>
            </a:r>
          </a:p>
        </p:txBody>
      </p:sp>
      <p:pic>
        <p:nvPicPr>
          <p:cNvPr id="5" name="Picture 5" descr="separatesewers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620307"/>
            <a:ext cx="6477000" cy="4745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259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993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 </a:t>
            </a:r>
            <a:r>
              <a:rPr lang="en-US" dirty="0">
                <a:hlinkClick r:id="rId4" tooltip="Home Page"/>
              </a:rPr>
              <a:t>Home</a:t>
            </a:r>
            <a:r>
              <a:rPr lang="en-US" dirty="0"/>
              <a:t> :: </a:t>
            </a:r>
            <a:r>
              <a:rPr lang="en-US" dirty="0">
                <a:hlinkClick r:id="rId5" tooltip="Water &amp; Waste Management"/>
              </a:rPr>
              <a:t>Water &amp; Waste Management</a:t>
            </a:r>
            <a:r>
              <a:rPr lang="en-US" dirty="0"/>
              <a:t> :: </a:t>
            </a:r>
            <a:r>
              <a:rPr lang="en-US" dirty="0" err="1"/>
              <a:t>Stormwater</a:t>
            </a:r>
            <a:r>
              <a:rPr lang="en-US" dirty="0"/>
              <a:t> Quality :: </a:t>
            </a:r>
            <a:r>
              <a:rPr lang="en-US" dirty="0" err="1"/>
              <a:t>Stormwater</a:t>
            </a:r>
            <a:r>
              <a:rPr lang="en-US" dirty="0"/>
              <a:t> Quality </a:t>
            </a:r>
          </a:p>
          <a:p>
            <a:r>
              <a:rPr lang="en-US" dirty="0"/>
              <a:t>Herzog and Labadie's chapter 9</a:t>
            </a:r>
          </a:p>
          <a:p>
            <a:r>
              <a:rPr lang="en-US" dirty="0"/>
              <a:t>Survey </a:t>
            </a:r>
            <a:r>
              <a:rPr lang="en-US" dirty="0" err="1"/>
              <a:t>stormwater</a:t>
            </a:r>
            <a:r>
              <a:rPr lang="en-US" dirty="0"/>
              <a:t> and Wastewater</a:t>
            </a:r>
          </a:p>
          <a:p>
            <a:r>
              <a:rPr lang="en-US" dirty="0"/>
              <a:t>Integrated solid-waste management system</a:t>
            </a:r>
          </a:p>
          <a:p>
            <a:r>
              <a:rPr lang="en-US" dirty="0"/>
              <a:t>Hazard-waste management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69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/>
              <a:t>is multi-criteria decision analysis?</a:t>
            </a:r>
          </a:p>
          <a:p>
            <a:r>
              <a:rPr lang="en-US" dirty="0"/>
              <a:t>How it is related to the need to respond to multiple stakeholders with different aspirations? </a:t>
            </a:r>
          </a:p>
          <a:p>
            <a:r>
              <a:rPr lang="en-US" dirty="0"/>
              <a:t>Chapter 9 discussed Real-time GIS applications and 3 key features of GIS? What are those?   </a:t>
            </a:r>
          </a:p>
        </p:txBody>
      </p:sp>
    </p:spTree>
    <p:extLst>
      <p:ext uri="{BB962C8B-B14F-4D97-AF65-F5344CB8AC3E}">
        <p14:creationId xmlns:p14="http://schemas.microsoft.com/office/powerpoint/2010/main" val="141059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1) Spatial modeling (map </a:t>
            </a:r>
            <a:r>
              <a:rPr lang="en-US" dirty="0" err="1"/>
              <a:t>ematics</a:t>
            </a:r>
            <a:r>
              <a:rPr lang="en-US" dirty="0"/>
              <a:t>)</a:t>
            </a:r>
          </a:p>
          <a:p>
            <a:pPr>
              <a:buFontTx/>
              <a:buNone/>
            </a:pPr>
            <a:r>
              <a:rPr lang="en-US" dirty="0"/>
              <a:t>2) Overlay of 2 layers </a:t>
            </a:r>
          </a:p>
          <a:p>
            <a:pPr>
              <a:buFontTx/>
              <a:buNone/>
            </a:pPr>
            <a:r>
              <a:rPr lang="en-US" dirty="0"/>
              <a:t>3) Buffer distance from objects </a:t>
            </a:r>
          </a:p>
        </p:txBody>
      </p:sp>
      <p:sp>
        <p:nvSpPr>
          <p:cNvPr id="71684" name="WordArt 4" descr="00"/>
          <p:cNvSpPr>
            <a:spLocks noChangeArrowheads="1" noChangeShapeType="1"/>
          </p:cNvSpPr>
          <p:nvPr/>
        </p:nvSpPr>
        <p:spPr bwMode="auto">
          <a:xfrm>
            <a:off x="1981200" y="4724400"/>
            <a:ext cx="5410200" cy="13716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CC0000"/>
                  </a:solidFill>
                  <a:round/>
                  <a:headEnd/>
                  <a:tailEnd/>
                </a:ln>
                <a:blipFill dpi="0" rotWithShape="0">
                  <a:blip r:embed="rId3"/>
                  <a:srcRect/>
                  <a:stretch>
                    <a:fillRect/>
                  </a:stretch>
                </a:blipFill>
                <a:latin typeface="Comic Sans MS"/>
                <a:ea typeface="Comic Sans MS"/>
                <a:cs typeface="Comic Sans MS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379143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4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Infrastructure Management part of Urban </a:t>
            </a:r>
            <a:r>
              <a:rPr lang="en-US" dirty="0" smtClean="0"/>
              <a:t>Planning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How can we use GIS, when, where and why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2800" b="1" dirty="0"/>
              <a:t> What is Storm Water?</a:t>
            </a:r>
          </a:p>
          <a:p>
            <a:pPr lvl="1"/>
            <a:r>
              <a:rPr lang="en-US" sz="2800" b="1" dirty="0"/>
              <a:t> What is Waste</a:t>
            </a:r>
            <a:r>
              <a:rPr lang="en-US" sz="2800" b="1" dirty="0" smtClean="0"/>
              <a:t>?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Storm Water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24400" cy="4525963"/>
          </a:xfrm>
        </p:spPr>
        <p:txBody>
          <a:bodyPr/>
          <a:lstStyle/>
          <a:p>
            <a:pPr algn="just"/>
            <a:r>
              <a:rPr lang="en-US" i="1" dirty="0" err="1" smtClean="0"/>
              <a:t>Stormwater</a:t>
            </a:r>
            <a:r>
              <a:rPr lang="en-US" dirty="0" smtClean="0"/>
              <a:t> </a:t>
            </a:r>
            <a:r>
              <a:rPr lang="en-US" dirty="0"/>
              <a:t>is rainwater that flows directly across external </a:t>
            </a:r>
            <a:r>
              <a:rPr lang="en-US" dirty="0" smtClean="0"/>
              <a:t>surfaces</a:t>
            </a:r>
          </a:p>
          <a:p>
            <a:pPr marL="0" indent="0" algn="just">
              <a:buNone/>
            </a:pPr>
            <a:endParaRPr lang="en-US" dirty="0"/>
          </a:p>
          <a:p>
            <a:pPr algn="just"/>
            <a:r>
              <a:rPr lang="en-US" dirty="0"/>
              <a:t>Underground it is called drainage system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diagram_storm_drain_system.jpg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7200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1600200"/>
            <a:ext cx="3623953" cy="472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rep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524000"/>
            <a:ext cx="73152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27038" y="228600"/>
            <a:ext cx="8716962" cy="838200"/>
          </a:xfrm>
        </p:spPr>
        <p:txBody>
          <a:bodyPr/>
          <a:lstStyle/>
          <a:p>
            <a:r>
              <a:rPr lang="en-US" sz="3200" dirty="0"/>
              <a:t>Waste: Refuse, Misuse, and Reuse</a:t>
            </a:r>
            <a:r>
              <a:rPr lang="ar-SA" sz="3200" dirty="0">
                <a:cs typeface="Times New Roman" charset="0"/>
              </a:rPr>
              <a:t>‏</a:t>
            </a:r>
            <a:endParaRPr lang="en-US" sz="3200" dirty="0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7086600" y="4876800"/>
            <a:ext cx="9423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800000"/>
                </a:solidFill>
              </a:rPr>
              <a:t>Raster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7162800" y="3200400"/>
            <a:ext cx="9412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800000"/>
                </a:solidFill>
              </a:rPr>
              <a:t>Vector</a:t>
            </a:r>
            <a:endParaRPr lang="en-US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34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457200"/>
          </a:xfrm>
        </p:spPr>
        <p:txBody>
          <a:bodyPr>
            <a:noAutofit/>
          </a:bodyPr>
          <a:lstStyle/>
          <a:p>
            <a:r>
              <a:rPr lang="en-US" dirty="0"/>
              <a:t>GIS for landfill Management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86800" cy="48006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dirty="0"/>
              <a:t>Urban planning and development applications of </a:t>
            </a:r>
            <a:r>
              <a:rPr lang="en-US" dirty="0" smtClean="0"/>
              <a:t>GIS--edited </a:t>
            </a:r>
            <a:r>
              <a:rPr lang="en-US" dirty="0"/>
              <a:t>by Said </a:t>
            </a:r>
            <a:r>
              <a:rPr lang="en-US" dirty="0" err="1"/>
              <a:t>Easa</a:t>
            </a:r>
            <a:r>
              <a:rPr lang="en-US" dirty="0"/>
              <a:t> and </a:t>
            </a:r>
            <a:r>
              <a:rPr lang="en-US" dirty="0" err="1"/>
              <a:t>Yupo</a:t>
            </a:r>
            <a:r>
              <a:rPr lang="en-US" dirty="0"/>
              <a:t> Chan.</a:t>
            </a:r>
          </a:p>
          <a:p>
            <a:pPr>
              <a:lnSpc>
                <a:spcPct val="120000"/>
              </a:lnSpc>
            </a:pPr>
            <a:r>
              <a:rPr lang="en-US" dirty="0"/>
              <a:t>Information storage and retrieval systems  -- City planning.</a:t>
            </a:r>
          </a:p>
          <a:p>
            <a:pPr>
              <a:lnSpc>
                <a:spcPct val="120000"/>
              </a:lnSpc>
            </a:pPr>
            <a:r>
              <a:rPr lang="en-US" dirty="0"/>
              <a:t>Geographic information systems for drainage system </a:t>
            </a:r>
          </a:p>
          <a:p>
            <a:pPr>
              <a:lnSpc>
                <a:spcPct val="120000"/>
              </a:lnSpc>
            </a:pPr>
            <a:r>
              <a:rPr lang="en-US" dirty="0"/>
              <a:t>Sitting and managing a landfill </a:t>
            </a:r>
          </a:p>
          <a:p>
            <a:endParaRPr lang="en-US" sz="2400" b="1" dirty="0"/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74135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533400"/>
          </a:xfrm>
        </p:spPr>
        <p:txBody>
          <a:bodyPr>
            <a:noAutofit/>
          </a:bodyPr>
          <a:lstStyle/>
          <a:p>
            <a:r>
              <a:rPr lang="en-US" dirty="0"/>
              <a:t>GIS and Waste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72400" cy="4114800"/>
          </a:xfrm>
        </p:spPr>
        <p:txBody>
          <a:bodyPr>
            <a:normAutofit/>
          </a:bodyPr>
          <a:lstStyle/>
          <a:p>
            <a:r>
              <a:rPr lang="en-US" dirty="0"/>
              <a:t>Community participation </a:t>
            </a:r>
          </a:p>
          <a:p>
            <a:r>
              <a:rPr lang="en-US" dirty="0"/>
              <a:t>Education </a:t>
            </a:r>
          </a:p>
          <a:p>
            <a:r>
              <a:rPr lang="en-US" dirty="0"/>
              <a:t>Monitoring of discharge </a:t>
            </a:r>
          </a:p>
        </p:txBody>
      </p:sp>
    </p:spTree>
    <p:extLst>
      <p:ext uri="{BB962C8B-B14F-4D97-AF65-F5344CB8AC3E}">
        <p14:creationId xmlns:p14="http://schemas.microsoft.com/office/powerpoint/2010/main" val="391023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533400"/>
          </a:xfrm>
        </p:spPr>
        <p:txBody>
          <a:bodyPr>
            <a:noAutofit/>
          </a:bodyPr>
          <a:lstStyle/>
          <a:p>
            <a:r>
              <a:rPr lang="en-US" dirty="0"/>
              <a:t>GIS and Waste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820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GIS has improved waste management </a:t>
            </a:r>
            <a:r>
              <a:rPr lang="en-US" dirty="0" smtClean="0"/>
              <a:t>by providing:</a:t>
            </a:r>
            <a:r>
              <a:rPr lang="en-US" dirty="0"/>
              <a:t>		</a:t>
            </a:r>
          </a:p>
          <a:p>
            <a:pPr>
              <a:lnSpc>
                <a:spcPct val="130000"/>
              </a:lnSpc>
            </a:pPr>
            <a:r>
              <a:rPr lang="en-US" dirty="0" smtClean="0"/>
              <a:t>Find </a:t>
            </a:r>
            <a:r>
              <a:rPr lang="en-US" dirty="0"/>
              <a:t>new sites for landfills</a:t>
            </a:r>
          </a:p>
          <a:p>
            <a:pPr>
              <a:lnSpc>
                <a:spcPct val="130000"/>
              </a:lnSpc>
            </a:pPr>
            <a:r>
              <a:rPr lang="en-US" dirty="0"/>
              <a:t>Create new/modify waste management programs</a:t>
            </a:r>
          </a:p>
          <a:p>
            <a:pPr>
              <a:lnSpc>
                <a:spcPct val="130000"/>
              </a:lnSpc>
            </a:pPr>
            <a:r>
              <a:rPr lang="en-US" dirty="0"/>
              <a:t>Reroute garbage trucks for more efficiency</a:t>
            </a:r>
          </a:p>
          <a:p>
            <a:pPr>
              <a:lnSpc>
                <a:spcPct val="130000"/>
              </a:lnSpc>
            </a:pPr>
            <a:r>
              <a:rPr lang="en-US" dirty="0"/>
              <a:t>Educate the public on the necessity of improved waste management	</a:t>
            </a:r>
          </a:p>
        </p:txBody>
      </p:sp>
    </p:spTree>
    <p:extLst>
      <p:ext uri="{BB962C8B-B14F-4D97-AF65-F5344CB8AC3E}">
        <p14:creationId xmlns:p14="http://schemas.microsoft.com/office/powerpoint/2010/main" val="381293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2743200"/>
          </a:xfrm>
          <a:noFill/>
          <a:ln/>
        </p:spPr>
        <p:txBody>
          <a:bodyPr lIns="92075" tIns="46038" rIns="92075" bIns="46038">
            <a:normAutofit lnSpcReduction="10000"/>
          </a:bodyPr>
          <a:lstStyle/>
          <a:p>
            <a:r>
              <a:rPr lang="en-US" dirty="0"/>
              <a:t>Logistics Management and Spatial Planning for Solid Waste Management System using Geographic Information System (Map Asia 2003)</a:t>
            </a:r>
          </a:p>
          <a:p>
            <a:endParaRPr lang="en-US" sz="2400" b="1" dirty="0"/>
          </a:p>
          <a:p>
            <a:r>
              <a:rPr lang="en-US" i="1" dirty="0">
                <a:hlinkClick r:id="rId3"/>
              </a:rPr>
              <a:t>GIS – MIS - GPS for solid waste management</a:t>
            </a:r>
            <a:r>
              <a:rPr lang="en-US" i="1" dirty="0"/>
              <a:t> </a:t>
            </a:r>
            <a:r>
              <a:rPr lang="en-US" dirty="0"/>
              <a:t>(Map India 2002) </a:t>
            </a:r>
          </a:p>
          <a:p>
            <a:endParaRPr lang="en-US" dirty="0"/>
          </a:p>
          <a:p>
            <a:endParaRPr lang="en-US" sz="2400" b="1" dirty="0"/>
          </a:p>
          <a:p>
            <a:endParaRPr lang="en-US" sz="2400" b="1" dirty="0"/>
          </a:p>
          <a:p>
            <a:pPr marL="0" indent="0">
              <a:buNone/>
            </a:pPr>
            <a:endParaRPr lang="en-US" sz="2400" b="1" dirty="0"/>
          </a:p>
        </p:txBody>
      </p:sp>
      <p:sp>
        <p:nvSpPr>
          <p:cNvPr id="34825" name="Rectangle 9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762000"/>
          </a:xfrm>
          <a:noFill/>
          <a:ln/>
        </p:spPr>
        <p:txBody>
          <a:bodyPr lIns="92075" tIns="46038" rIns="92075" bIns="46038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GIS and Waste</a:t>
            </a:r>
          </a:p>
        </p:txBody>
      </p:sp>
    </p:spTree>
    <p:extLst>
      <p:ext uri="{BB962C8B-B14F-4D97-AF65-F5344CB8AC3E}">
        <p14:creationId xmlns:p14="http://schemas.microsoft.com/office/powerpoint/2010/main" val="37021962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533400"/>
          </a:xfrm>
        </p:spPr>
        <p:txBody>
          <a:bodyPr>
            <a:noAutofit/>
          </a:bodyPr>
          <a:lstStyle/>
          <a:p>
            <a:r>
              <a:rPr lang="en-US" dirty="0"/>
              <a:t>Water and GIS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7772400" cy="4114800"/>
          </a:xfrm>
        </p:spPr>
        <p:txBody>
          <a:bodyPr/>
          <a:lstStyle/>
          <a:p>
            <a:r>
              <a:rPr lang="en-US" i="1" dirty="0">
                <a:hlinkClick r:id="rId3"/>
              </a:rPr>
              <a:t>Unexpected Benefits from GIS in a Water District</a:t>
            </a:r>
            <a:r>
              <a:rPr lang="en-US" dirty="0"/>
              <a:t> (Map Asia 2007) 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i="1" dirty="0">
                <a:hlinkClick r:id="rId4"/>
              </a:rPr>
              <a:t>A GIS based water demand analysis for municipal application</a:t>
            </a:r>
            <a:r>
              <a:rPr lang="en-US" i="1" dirty="0"/>
              <a:t> </a:t>
            </a:r>
            <a:r>
              <a:rPr lang="en-US" dirty="0"/>
              <a:t>(Map India 2003) </a:t>
            </a:r>
          </a:p>
        </p:txBody>
      </p:sp>
    </p:spTree>
    <p:extLst>
      <p:ext uri="{BB962C8B-B14F-4D97-AF65-F5344CB8AC3E}">
        <p14:creationId xmlns:p14="http://schemas.microsoft.com/office/powerpoint/2010/main" val="193713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IS_Waste">
  <a:themeElements>
    <a:clrScheme name="Twilight">
      <a:dk1>
        <a:sysClr val="windowText" lastClr="000000"/>
      </a:dk1>
      <a:lt1>
        <a:sysClr val="window" lastClr="FFFFFF"/>
      </a:lt1>
      <a:dk2>
        <a:srgbClr val="24213E"/>
      </a:dk2>
      <a:lt2>
        <a:srgbClr val="E9EAF0"/>
      </a:lt2>
      <a:accent1>
        <a:srgbClr val="E8BC4A"/>
      </a:accent1>
      <a:accent2>
        <a:srgbClr val="83C1C6"/>
      </a:accent2>
      <a:accent3>
        <a:srgbClr val="E78D35"/>
      </a:accent3>
      <a:accent4>
        <a:srgbClr val="909CE1"/>
      </a:accent4>
      <a:accent5>
        <a:srgbClr val="839C41"/>
      </a:accent5>
      <a:accent6>
        <a:srgbClr val="CC5439"/>
      </a:accent6>
      <a:hlink>
        <a:srgbClr val="1C6CF1"/>
      </a:hlink>
      <a:folHlink>
        <a:srgbClr val="C649E0"/>
      </a:folHlink>
    </a:clrScheme>
    <a:fontScheme name="UAEU_fonts">
      <a:majorFont>
        <a:latin typeface="Tahoma"/>
        <a:ea typeface=""/>
        <a:cs typeface="Tahoma"/>
      </a:majorFont>
      <a:minorFont>
        <a:latin typeface="Tahoma"/>
        <a:ea typeface=""/>
        <a:cs typeface="Taho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GIS_Waste</Template>
  <TotalTime>0</TotalTime>
  <Words>355</Words>
  <Application>Microsoft Office PowerPoint</Application>
  <PresentationFormat>On-screen Show (4:3)</PresentationFormat>
  <Paragraphs>90</Paragraphs>
  <Slides>17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GIS_Waste</vt:lpstr>
      <vt:lpstr>Infrastructure Management; Storm Water and Waste </vt:lpstr>
      <vt:lpstr>Overview</vt:lpstr>
      <vt:lpstr>Storm Water</vt:lpstr>
      <vt:lpstr>Waste: Refuse, Misuse, and Reuse‏</vt:lpstr>
      <vt:lpstr>GIS for landfill Management </vt:lpstr>
      <vt:lpstr>GIS and Waste</vt:lpstr>
      <vt:lpstr>GIS and Waste</vt:lpstr>
      <vt:lpstr>GIS and Waste</vt:lpstr>
      <vt:lpstr>Water and GIS</vt:lpstr>
      <vt:lpstr>Water and GIS</vt:lpstr>
      <vt:lpstr>Vector Data: Disadvantages</vt:lpstr>
      <vt:lpstr>Stormwater Management</vt:lpstr>
      <vt:lpstr>What is Stormwater Runoff? </vt:lpstr>
      <vt:lpstr>Separate Sewers</vt:lpstr>
      <vt:lpstr>Exercise</vt:lpstr>
      <vt:lpstr>Exercise</vt:lpstr>
      <vt:lpstr>Exercise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Infrastructure Management; Storm Water and Waste </dc:title>
  <dc:creator>a.almarbooei</dc:creator>
  <cp:lastModifiedBy>a.almarbooei</cp:lastModifiedBy>
  <cp:revision>1</cp:revision>
  <dcterms:created xsi:type="dcterms:W3CDTF">2013-09-29T05:26:20Z</dcterms:created>
  <dcterms:modified xsi:type="dcterms:W3CDTF">2013-09-29T05:26:32Z</dcterms:modified>
</cp:coreProperties>
</file>