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1" r:id="rId4"/>
    <p:sldId id="263" r:id="rId5"/>
    <p:sldId id="264" r:id="rId6"/>
    <p:sldId id="265" r:id="rId7"/>
    <p:sldId id="266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4" autoAdjust="0"/>
  </p:normalViewPr>
  <p:slideViewPr>
    <p:cSldViewPr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6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 descr="UAEU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91400" y="590093"/>
            <a:ext cx="1295400" cy="3782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ntouq@uaeu.ac.a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faculty.uaeu.ac.ae/~abintouq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uaeu.ac.ae/~abintouq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Exam.2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26.01.2014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0" y="5257800"/>
            <a:ext cx="5334000" cy="1295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kern="120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Dr. Ahmad Bin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3"/>
              </a:rPr>
              <a:t>abintouq@uaeu.ac.ae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4"/>
              </a:rPr>
              <a:t>http://faculty.uaeu.ac.ae/~abintouq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GEO 440: GIS for Urban &amp; Regional Planning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2017" y="3244334"/>
            <a:ext cx="3619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http://faculty.uaeu.ac.ae/~abintouq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7244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INTRODUCTION TO URBAN &amp; REMOTE SENSING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Case study on GIS in the UAE, RS and GIS </a:t>
            </a:r>
            <a:r>
              <a:rPr lang="en-GB" sz="2400" dirty="0"/>
              <a:t>in Developing </a:t>
            </a:r>
            <a:r>
              <a:rPr lang="en-GB" sz="2400" dirty="0"/>
              <a:t>Countries: Case of the UAE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Dubai 2015 SP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AD Urban Plan 2030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UAE Vision2021 &amp; Government Strategy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AL Ain Urban Plan 2030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Western Region Plan 2030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50000"/>
              </a:lnSpc>
              <a:buNone/>
            </a:pPr>
            <a:r>
              <a:rPr lang="en-GB" sz="2400" dirty="0" smtClean="0"/>
              <a:t>8. Chapter(1</a:t>
            </a:r>
            <a:r>
              <a:rPr lang="en-GB" sz="2400" dirty="0"/>
              <a:t>):Introduction: Need for Geographic Information Systems in </a:t>
            </a:r>
            <a:r>
              <a:rPr lang="en-GB" sz="2400" dirty="0" smtClean="0"/>
              <a:t>DS</a:t>
            </a:r>
          </a:p>
          <a:p>
            <a:pPr marL="596646" indent="-514350" algn="just">
              <a:lnSpc>
                <a:spcPct val="150000"/>
              </a:lnSpc>
              <a:buAutoNum type="arabicPeriod" startAt="9"/>
            </a:pPr>
            <a:r>
              <a:rPr lang="en-GB" sz="2400" dirty="0" smtClean="0"/>
              <a:t>Chapter(2</a:t>
            </a:r>
            <a:r>
              <a:rPr lang="en-GB" sz="2400" dirty="0"/>
              <a:t>):GIS in Decision Support </a:t>
            </a:r>
            <a:r>
              <a:rPr lang="en-GB" sz="2400" dirty="0" smtClean="0"/>
              <a:t>Situations</a:t>
            </a:r>
          </a:p>
          <a:p>
            <a:pPr marL="596646" indent="-514350" algn="just">
              <a:lnSpc>
                <a:spcPct val="150000"/>
              </a:lnSpc>
              <a:buAutoNum type="arabicPeriod" startAt="9"/>
            </a:pPr>
            <a:r>
              <a:rPr lang="en-GB" sz="2400" dirty="0" smtClean="0"/>
              <a:t>Chapter(3</a:t>
            </a:r>
            <a:r>
              <a:rPr lang="en-GB" sz="2400" dirty="0"/>
              <a:t>): GIS Decision Support Methods and </a:t>
            </a:r>
            <a:r>
              <a:rPr lang="en-GB" sz="2400" dirty="0" smtClean="0"/>
              <a:t>Workflow </a:t>
            </a:r>
          </a:p>
          <a:p>
            <a:pPr marL="596646" indent="-514350" algn="just">
              <a:lnSpc>
                <a:spcPct val="150000"/>
              </a:lnSpc>
              <a:buAutoNum type="arabicPeriod" startAt="9"/>
            </a:pPr>
            <a:r>
              <a:rPr lang="en-GB" sz="2400" dirty="0" smtClean="0"/>
              <a:t>Understanding </a:t>
            </a:r>
            <a:r>
              <a:rPr lang="en-GB" sz="2400" dirty="0"/>
              <a:t>Overlay </a:t>
            </a:r>
            <a:r>
              <a:rPr lang="en-GB" sz="2400" dirty="0" smtClean="0"/>
              <a:t>Analysis </a:t>
            </a:r>
          </a:p>
          <a:p>
            <a:pPr marL="596646" indent="-514350" algn="just">
              <a:lnSpc>
                <a:spcPct val="150000"/>
              </a:lnSpc>
              <a:buAutoNum type="arabicPeriod" startAt="9"/>
            </a:pPr>
            <a:r>
              <a:rPr lang="en-GB" sz="2400" dirty="0" smtClean="0"/>
              <a:t>Waste </a:t>
            </a:r>
            <a:r>
              <a:rPr lang="en-GB" sz="2400" dirty="0"/>
              <a:t>landfill in Al Ain? what type of waste management there is in Al Ain?</a:t>
            </a:r>
          </a:p>
        </p:txBody>
      </p:sp>
    </p:spTree>
    <p:extLst>
      <p:ext uri="{BB962C8B-B14F-4D97-AF65-F5344CB8AC3E}">
        <p14:creationId xmlns:p14="http://schemas.microsoft.com/office/powerpoint/2010/main" val="32818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763000" cy="5029200"/>
          </a:xfrm>
          <a:noFill/>
        </p:spPr>
        <p:txBody>
          <a:bodyPr>
            <a:normAutofit lnSpcReduction="10000"/>
          </a:bodyPr>
          <a:lstStyle/>
          <a:p>
            <a:pPr marL="82296" lvl="0" indent="0" algn="just">
              <a:buNone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GB" sz="2000" dirty="0" smtClean="0">
                <a:solidFill>
                  <a:srgbClr val="663300"/>
                </a:solidFill>
              </a:rPr>
              <a:t>INTRODUCTION </a:t>
            </a:r>
            <a:r>
              <a:rPr lang="en-GB" sz="2000" dirty="0">
                <a:solidFill>
                  <a:srgbClr val="663300"/>
                </a:solidFill>
              </a:rPr>
              <a:t>TO URBAN REMOTE </a:t>
            </a:r>
            <a:r>
              <a:rPr lang="en-GB" sz="2000" dirty="0" smtClean="0">
                <a:solidFill>
                  <a:srgbClr val="663300"/>
                </a:solidFill>
              </a:rPr>
              <a:t>SENSING.</a:t>
            </a:r>
          </a:p>
          <a:p>
            <a:pPr marL="82296" lvl="0" indent="0" algn="just">
              <a:buNone/>
            </a:pPr>
            <a:endParaRPr lang="en-GB" sz="2000" dirty="0" smtClean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marL="425196" algn="just">
              <a:buFont typeface="Wingdings" pitchFamily="2" charset="2"/>
              <a:buChar char="Ø"/>
            </a:pPr>
            <a:r>
              <a:rPr lang="en-GB" sz="1900" dirty="0"/>
              <a:t>Define what we mean by "GIS for Urban Planning" and discuss some of GIS applications in planning</a:t>
            </a:r>
            <a:r>
              <a:rPr lang="en-GB" sz="1900" dirty="0"/>
              <a:t>.</a:t>
            </a:r>
          </a:p>
          <a:p>
            <a:pPr marL="82296" indent="0" algn="just">
              <a:buNone/>
            </a:pPr>
            <a:endParaRPr lang="en-GB" sz="1900" dirty="0"/>
          </a:p>
          <a:p>
            <a:pPr marL="425196" algn="just">
              <a:buFont typeface="Wingdings" pitchFamily="2" charset="2"/>
              <a:buChar char="Ø"/>
            </a:pPr>
            <a:r>
              <a:rPr lang="en-GB" sz="1900" dirty="0"/>
              <a:t>Define what we mean by "GIS for Urban Planning" and discuss in details the application of Remote Sensing to study urban change, illustrate by figures. </a:t>
            </a:r>
            <a:endParaRPr lang="en-GB" sz="1900" dirty="0"/>
          </a:p>
          <a:p>
            <a:pPr marL="82296" indent="0" algn="just">
              <a:buNone/>
            </a:pPr>
            <a:endParaRPr lang="en-GB" sz="1900" dirty="0"/>
          </a:p>
          <a:p>
            <a:pPr marL="425196" algn="just">
              <a:buFont typeface="Wingdings" pitchFamily="2" charset="2"/>
              <a:buChar char="Ø"/>
            </a:pPr>
            <a:r>
              <a:rPr lang="en-GB" sz="1900" dirty="0"/>
              <a:t>What are some of GIS applications in planning? </a:t>
            </a:r>
          </a:p>
          <a:p>
            <a:pPr marL="82296" lvl="0" indent="0" algn="just">
              <a:buNone/>
            </a:pPr>
            <a:endParaRPr lang="en-GB" sz="2000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marL="82296" indent="0" algn="just">
              <a:buNone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 </a:t>
            </a:r>
            <a:r>
              <a:rPr lang="en-GB" sz="2100" dirty="0">
                <a:solidFill>
                  <a:srgbClr val="663300"/>
                </a:solidFill>
              </a:rPr>
              <a:t>Case study on GIS in the UAE, RS and GIS in Developing Countries: Case of the </a:t>
            </a:r>
            <a:r>
              <a:rPr lang="en-GB" sz="2100" dirty="0">
                <a:solidFill>
                  <a:srgbClr val="663300"/>
                </a:solidFill>
              </a:rPr>
              <a:t>UAE.</a:t>
            </a:r>
            <a:endParaRPr lang="en-GB" sz="2100" dirty="0">
              <a:solidFill>
                <a:srgbClr val="663300"/>
              </a:solidFill>
            </a:endParaRPr>
          </a:p>
          <a:p>
            <a:pPr marL="82296" lvl="0" indent="0" algn="just">
              <a:buNone/>
            </a:pPr>
            <a:endParaRPr lang="en-GB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  <a:p>
            <a:pPr marL="425196" lvl="0" algn="just">
              <a:buFont typeface="Wingdings" pitchFamily="2" charset="2"/>
              <a:buChar char="Ø"/>
            </a:pPr>
            <a:r>
              <a:rPr lang="en-GB" sz="1900" dirty="0"/>
              <a:t>The </a:t>
            </a:r>
            <a:r>
              <a:rPr lang="en-GB" sz="1900" dirty="0"/>
              <a:t>main points of remote sensing and GIS case study of the UAE </a:t>
            </a:r>
            <a:r>
              <a:rPr lang="en-GB" sz="1900" dirty="0" smtClean="0"/>
              <a:t>are</a:t>
            </a:r>
            <a:endParaRPr lang="en-GB" sz="1900" dirty="0"/>
          </a:p>
          <a:p>
            <a:pPr marL="425196" lvl="0" algn="just">
              <a:buFont typeface="Wingdings" pitchFamily="2" charset="2"/>
              <a:buChar char="Ø"/>
            </a:pPr>
            <a:r>
              <a:rPr lang="en-GB" sz="1900" dirty="0"/>
              <a:t>Identify of problems for GIS implementation within the </a:t>
            </a:r>
            <a:r>
              <a:rPr lang="en-GB" sz="1900" dirty="0"/>
              <a:t>UAE</a:t>
            </a:r>
            <a:endParaRPr lang="en-GB" sz="1900" dirty="0"/>
          </a:p>
          <a:p>
            <a:pPr marL="425196" lvl="0" algn="just">
              <a:buFont typeface="Wingdings" pitchFamily="2" charset="2"/>
              <a:buChar char="Ø"/>
            </a:pPr>
            <a:endParaRPr lang="en-US" sz="1900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3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800600"/>
          </a:xfrm>
          <a:noFill/>
        </p:spPr>
        <p:txBody>
          <a:bodyPr>
            <a:normAutofit lnSpcReduction="10000"/>
          </a:bodyPr>
          <a:lstStyle/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 </a:t>
            </a:r>
            <a:r>
              <a:rPr lang="en-GB" sz="1900" dirty="0" smtClean="0">
                <a:solidFill>
                  <a:srgbClr val="663300"/>
                </a:solidFill>
              </a:rPr>
              <a:t>Dubai </a:t>
            </a:r>
            <a:r>
              <a:rPr lang="en-GB" sz="1900" dirty="0">
                <a:solidFill>
                  <a:srgbClr val="663300"/>
                </a:solidFill>
              </a:rPr>
              <a:t>2015 </a:t>
            </a:r>
            <a:r>
              <a:rPr lang="en-GB" sz="1900" dirty="0" smtClean="0">
                <a:solidFill>
                  <a:srgbClr val="663300"/>
                </a:solidFill>
              </a:rPr>
              <a:t>SP</a:t>
            </a:r>
          </a:p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 </a:t>
            </a:r>
          </a:p>
          <a:p>
            <a:pPr marL="425196"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1900" dirty="0"/>
              <a:t>List the five Sectors of Dubai strategic Plan </a:t>
            </a:r>
            <a:r>
              <a:rPr lang="en-US" sz="1900" dirty="0"/>
              <a:t>2015</a:t>
            </a:r>
          </a:p>
          <a:p>
            <a:pPr marL="425196" algn="just">
              <a:lnSpc>
                <a:spcPct val="110000"/>
              </a:lnSpc>
              <a:buFont typeface="Wingdings" pitchFamily="2" charset="2"/>
              <a:buChar char="Ø"/>
            </a:pPr>
            <a:endParaRPr lang="en-US" sz="1900" dirty="0"/>
          </a:p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GB" sz="1900" dirty="0" smtClean="0">
                <a:solidFill>
                  <a:srgbClr val="663300"/>
                </a:solidFill>
              </a:rPr>
              <a:t>AD </a:t>
            </a:r>
            <a:r>
              <a:rPr lang="en-GB" sz="1900" dirty="0">
                <a:solidFill>
                  <a:srgbClr val="663300"/>
                </a:solidFill>
              </a:rPr>
              <a:t>Urban Plan 2030 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marL="425196" algn="just">
              <a:buFont typeface="Wingdings" pitchFamily="2" charset="2"/>
              <a:buChar char="Ø"/>
            </a:pPr>
            <a:r>
              <a:rPr lang="en-US" sz="1900" dirty="0"/>
              <a:t>What‘s the aim of AD 2030 plan</a:t>
            </a:r>
            <a:r>
              <a:rPr lang="en-US" sz="1900" dirty="0" smtClean="0"/>
              <a:t>?</a:t>
            </a:r>
            <a:endParaRPr lang="en-US" sz="1900" dirty="0"/>
          </a:p>
          <a:p>
            <a:pPr marL="425196" algn="just">
              <a:buFont typeface="Wingdings" pitchFamily="2" charset="2"/>
              <a:buChar char="Ø"/>
            </a:pPr>
            <a:r>
              <a:rPr lang="en-US" sz="1900" dirty="0"/>
              <a:t>Evaluate Abu Dhabi 2030 Plan?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</a:t>
            </a:r>
            <a:r>
              <a:rPr lang="en-GB" sz="1900" dirty="0" smtClean="0">
                <a:solidFill>
                  <a:srgbClr val="663300"/>
                </a:solidFill>
              </a:rPr>
              <a:t>UAE </a:t>
            </a:r>
            <a:r>
              <a:rPr lang="en-GB" sz="1900" dirty="0">
                <a:solidFill>
                  <a:srgbClr val="663300"/>
                </a:solidFill>
              </a:rPr>
              <a:t>Vision2021 &amp; Government </a:t>
            </a:r>
            <a:r>
              <a:rPr lang="en-GB" sz="1900" dirty="0" smtClean="0">
                <a:solidFill>
                  <a:srgbClr val="663300"/>
                </a:solidFill>
              </a:rPr>
              <a:t>Strategy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/>
              <a:t>List the main principles of UAE vision Plan 2021</a:t>
            </a:r>
            <a:r>
              <a:rPr lang="en-GB" sz="1900" dirty="0"/>
              <a:t>.</a:t>
            </a: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endParaRPr lang="en-GB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  <a:p>
            <a:pPr marL="82296" indent="0" algn="just">
              <a:lnSpc>
                <a:spcPct val="120000"/>
              </a:lnSpc>
              <a:buNone/>
            </a:pPr>
            <a:r>
              <a:rPr lang="en-GB" sz="18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What </a:t>
            </a:r>
            <a:r>
              <a:rPr lang="en-GB" sz="1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are the difference between Dubai Plan 2015, Abu Dhabi Plan 2030, and UAE Vision2021 &amp; Government Strategy? and why? </a:t>
            </a: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endParaRPr lang="en-GB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  <a:p>
            <a:pPr marL="82296" indent="0" algn="just">
              <a:lnSpc>
                <a:spcPct val="90000"/>
              </a:lnSpc>
              <a:buNone/>
            </a:pP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62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648200"/>
          </a:xfrm>
          <a:noFill/>
        </p:spPr>
        <p:txBody>
          <a:bodyPr>
            <a:normAutofit/>
          </a:bodyPr>
          <a:lstStyle/>
          <a:p>
            <a:pPr marL="82296" indent="0" algn="just">
              <a:lnSpc>
                <a:spcPct val="80000"/>
              </a:lnSpc>
              <a:buNone/>
            </a:pPr>
            <a:r>
              <a:rPr lang="en-US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 </a:t>
            </a:r>
            <a:r>
              <a:rPr lang="en-US" sz="1800" dirty="0">
                <a:solidFill>
                  <a:srgbClr val="663300"/>
                </a:solidFill>
              </a:rPr>
              <a:t>AL </a:t>
            </a:r>
            <a:r>
              <a:rPr lang="en-US" sz="1800" dirty="0">
                <a:solidFill>
                  <a:srgbClr val="663300"/>
                </a:solidFill>
              </a:rPr>
              <a:t>Ain Urban Plan </a:t>
            </a:r>
            <a:r>
              <a:rPr lang="en-US" sz="1800" dirty="0">
                <a:solidFill>
                  <a:srgbClr val="663300"/>
                </a:solidFill>
              </a:rPr>
              <a:t>2030</a:t>
            </a:r>
          </a:p>
          <a:p>
            <a:pPr marL="425196" algn="just">
              <a:lnSpc>
                <a:spcPct val="90000"/>
              </a:lnSpc>
              <a:buFontTx/>
              <a:buChar char="-"/>
            </a:pPr>
            <a:endParaRPr lang="en-US" sz="800" dirty="0" smtClean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marL="425196" algn="just">
              <a:buFont typeface="Wingdings" pitchFamily="2" charset="2"/>
              <a:buChar char="Ø"/>
            </a:pPr>
            <a:r>
              <a:rPr lang="en-GB" sz="1800" dirty="0"/>
              <a:t>The seven Oasis of Al ain city</a:t>
            </a:r>
            <a:endParaRPr lang="en-GB" sz="1800" dirty="0"/>
          </a:p>
          <a:p>
            <a:pPr marL="425196" algn="just">
              <a:buFont typeface="Wingdings" pitchFamily="2" charset="2"/>
              <a:buChar char="Ø"/>
            </a:pPr>
            <a:r>
              <a:rPr lang="en-GB" sz="1800" dirty="0"/>
              <a:t>What is the aim of Al Ain 2030 plan?</a:t>
            </a:r>
          </a:p>
          <a:p>
            <a:pPr marL="425196" algn="just">
              <a:buFont typeface="Wingdings" pitchFamily="2" charset="2"/>
              <a:buChar char="Ø"/>
            </a:pPr>
            <a:r>
              <a:rPr lang="en-GB" sz="1800" dirty="0"/>
              <a:t>What are the Principles of Al Ain Plan 2030</a:t>
            </a:r>
            <a:r>
              <a:rPr lang="en-GB" sz="1800" dirty="0" smtClean="0"/>
              <a:t>?</a:t>
            </a:r>
          </a:p>
          <a:p>
            <a:pPr marL="82296" indent="0" algn="just">
              <a:buNone/>
            </a:pPr>
            <a:endParaRPr lang="en-GB" sz="1800" dirty="0"/>
          </a:p>
          <a:p>
            <a:pPr marL="0" indent="0">
              <a:buNone/>
            </a:pPr>
            <a:endParaRPr lang="en-US" sz="1050" dirty="0" smtClean="0"/>
          </a:p>
          <a:p>
            <a:pPr marL="82296" indent="0" algn="just">
              <a:lnSpc>
                <a:spcPct val="8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 </a:t>
            </a:r>
            <a:r>
              <a:rPr lang="en-GB" sz="1800" dirty="0">
                <a:solidFill>
                  <a:srgbClr val="663300"/>
                </a:solidFill>
              </a:rPr>
              <a:t>Western Region Plan 2030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100" dirty="0" smtClean="0">
              <a:solidFill>
                <a:srgbClr val="663300"/>
              </a:solidFill>
              <a:latin typeface="Baskerville Old Face" pitchFamily="18" charset="0"/>
            </a:endParaRPr>
          </a:p>
          <a:p>
            <a:pPr marL="425196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/>
              <a:t>What are the Principles of Al GHARBIA Plan 2030?</a:t>
            </a:r>
          </a:p>
          <a:p>
            <a:pPr marL="425196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/>
              <a:t>What are the main Settlements of Al Gharbia?</a:t>
            </a:r>
          </a:p>
          <a:p>
            <a:pPr marL="425196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/>
              <a:t>Identify some of Al GHARBIA Plan 2030 projects</a:t>
            </a:r>
            <a:r>
              <a:rPr lang="en-US" sz="1800" dirty="0" smtClean="0"/>
              <a:t>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944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86800" cy="4800600"/>
          </a:xfrm>
          <a:noFill/>
        </p:spPr>
        <p:txBody>
          <a:bodyPr>
            <a:normAutofit fontScale="92500" lnSpcReduction="20000"/>
          </a:bodyPr>
          <a:lstStyle/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 </a:t>
            </a:r>
            <a:r>
              <a:rPr lang="en-GB" sz="1900" dirty="0">
                <a:solidFill>
                  <a:srgbClr val="663300"/>
                </a:solidFill>
              </a:rPr>
              <a:t>Chapter(1</a:t>
            </a:r>
            <a:r>
              <a:rPr lang="en-GB" sz="1900" dirty="0">
                <a:solidFill>
                  <a:srgbClr val="663300"/>
                </a:solidFill>
              </a:rPr>
              <a:t>):Introduction: Need for Geographic Information Systems in </a:t>
            </a:r>
            <a:r>
              <a:rPr lang="en-GB" sz="1900" dirty="0">
                <a:solidFill>
                  <a:srgbClr val="663300"/>
                </a:solidFill>
              </a:rPr>
              <a:t>DS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Define what we mean by “Decision Support Approach for GIS</a:t>
            </a: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”?</a:t>
            </a: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endParaRPr lang="en-GB" sz="1900" dirty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What are the three perspectives for defining GIS system?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>
              <a:solidFill>
                <a:schemeClr val="tx2">
                  <a:lumMod val="75000"/>
                </a:schemeClr>
              </a:solidFill>
            </a:endParaRPr>
          </a:p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GB" sz="1900" dirty="0">
                <a:solidFill>
                  <a:srgbClr val="663300"/>
                </a:solidFill>
              </a:rPr>
              <a:t>Chapter(2</a:t>
            </a:r>
            <a:r>
              <a:rPr lang="en-GB" sz="1900" dirty="0">
                <a:solidFill>
                  <a:srgbClr val="663300"/>
                </a:solidFill>
              </a:rPr>
              <a:t>):GIS in Decision Support </a:t>
            </a:r>
            <a:r>
              <a:rPr lang="en-GB" sz="1900" dirty="0">
                <a:solidFill>
                  <a:srgbClr val="663300"/>
                </a:solidFill>
              </a:rPr>
              <a:t>Situations</a:t>
            </a:r>
          </a:p>
          <a:p>
            <a:pPr marL="653796" indent="-571500" algn="just">
              <a:lnSpc>
                <a:spcPct val="90000"/>
              </a:lnSpc>
              <a:buFontTx/>
              <a:buChar char="-"/>
            </a:pPr>
            <a:endParaRPr lang="en-GB" sz="1900" dirty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What five dimensions might we use for integrating decision support situation</a:t>
            </a: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pPr marL="82296" indent="0" algn="just">
              <a:lnSpc>
                <a:spcPct val="90000"/>
              </a:lnSpc>
              <a:buNone/>
            </a:pP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sz="1900" dirty="0">
                <a:solidFill>
                  <a:srgbClr val="663300"/>
                </a:solidFill>
              </a:rPr>
              <a:t>Chapter(3</a:t>
            </a:r>
            <a:r>
              <a:rPr lang="en-US" sz="1900" dirty="0">
                <a:solidFill>
                  <a:srgbClr val="663300"/>
                </a:solidFill>
              </a:rPr>
              <a:t>): GIS Decision Support Methods and </a:t>
            </a:r>
            <a:r>
              <a:rPr lang="en-US" sz="1900" dirty="0">
                <a:solidFill>
                  <a:srgbClr val="663300"/>
                </a:solidFill>
              </a:rPr>
              <a:t>Workflow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The maturing of GIS can be described in terms of three realms of development, what are those</a:t>
            </a: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three types of GIS-based workflow </a:t>
            </a: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are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List </a:t>
            </a: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the GIS capabilities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10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10600" cy="4038600"/>
          </a:xfrm>
          <a:noFill/>
        </p:spPr>
        <p:txBody>
          <a:bodyPr>
            <a:normAutofit/>
          </a:bodyPr>
          <a:lstStyle/>
          <a:p>
            <a:pPr marL="82296" indent="0" algn="just">
              <a:lnSpc>
                <a:spcPct val="90000"/>
              </a:lnSpc>
              <a:buNone/>
            </a:pPr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- </a:t>
            </a:r>
            <a:r>
              <a:rPr lang="en-GB" sz="1800" dirty="0">
                <a:solidFill>
                  <a:srgbClr val="663300"/>
                </a:solidFill>
              </a:rPr>
              <a:t>Waste </a:t>
            </a:r>
            <a:r>
              <a:rPr lang="en-GB" sz="1800" dirty="0">
                <a:solidFill>
                  <a:srgbClr val="663300"/>
                </a:solidFill>
              </a:rPr>
              <a:t>landfill in Al Ain? what type of waste management there is in Al Ain</a:t>
            </a:r>
            <a:r>
              <a:rPr lang="en-GB" sz="1800" dirty="0">
                <a:solidFill>
                  <a:srgbClr val="663300"/>
                </a:solidFill>
              </a:rPr>
              <a:t>?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GB" sz="1800" dirty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buFont typeface="Wingdings" pitchFamily="2" charset="2"/>
              <a:buChar char="Ø"/>
            </a:pP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Where is wasted landfill in Al Ain? </a:t>
            </a:r>
          </a:p>
          <a:p>
            <a:pPr marL="425196" algn="just">
              <a:buFont typeface="Wingdings" pitchFamily="2" charset="2"/>
              <a:buChar char="Ø"/>
            </a:pP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What type of waste management there is in Al Ain</a:t>
            </a: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marL="425196" algn="just">
              <a:buFont typeface="Wingdings" pitchFamily="2" charset="2"/>
              <a:buChar char="Ø"/>
            </a:pPr>
            <a:endParaRPr lang="en-GB" sz="1800" dirty="0">
              <a:solidFill>
                <a:schemeClr val="tx2">
                  <a:lumMod val="75000"/>
                </a:schemeClr>
              </a:solidFill>
            </a:endParaRPr>
          </a:p>
          <a:p>
            <a:pPr marL="82296" indent="0" algn="just">
              <a:buNone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sz="1800" dirty="0">
                <a:solidFill>
                  <a:srgbClr val="663300"/>
                </a:solidFill>
              </a:rPr>
              <a:t>Understanding </a:t>
            </a:r>
            <a:r>
              <a:rPr lang="en-US" sz="1800" dirty="0">
                <a:solidFill>
                  <a:srgbClr val="663300"/>
                </a:solidFill>
              </a:rPr>
              <a:t>Overlay Analysis</a:t>
            </a:r>
          </a:p>
          <a:p>
            <a:pPr marL="425196" algn="just">
              <a:buFont typeface="Wingdings" pitchFamily="2" charset="2"/>
              <a:buChar char="Ø"/>
            </a:pPr>
            <a:endParaRPr lang="en-GB" sz="1800" dirty="0">
              <a:solidFill>
                <a:schemeClr val="tx2">
                  <a:lumMod val="75000"/>
                </a:schemeClr>
              </a:solidFill>
            </a:endParaRPr>
          </a:p>
          <a:p>
            <a:pPr marL="425196" algn="just">
              <a:buFont typeface="Wingdings" pitchFamily="2" charset="2"/>
              <a:buChar char="Ø"/>
            </a:pP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Overlay analysis in Spatial Analyst </a:t>
            </a:r>
          </a:p>
          <a:p>
            <a:pPr marL="82296" indent="0" algn="just">
              <a:buNone/>
            </a:pPr>
            <a:endParaRPr lang="en-GB" sz="1800" dirty="0">
              <a:solidFill>
                <a:schemeClr val="tx2">
                  <a:lumMod val="75000"/>
                </a:schemeClr>
              </a:solidFill>
            </a:endParaRPr>
          </a:p>
          <a:p>
            <a:pPr marL="82296" indent="0" algn="just">
              <a:buNone/>
            </a:pPr>
            <a:endParaRPr lang="en-GB" sz="1900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Exam format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(Example)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A: </a:t>
            </a:r>
            <a:r>
              <a:rPr lang="en-US" b="1" dirty="0" smtClean="0"/>
              <a:t>Fill </a:t>
            </a:r>
            <a:r>
              <a:rPr lang="en-US" b="1" dirty="0"/>
              <a:t>the </a:t>
            </a:r>
            <a:r>
              <a:rPr lang="en-US" b="1" dirty="0" smtClean="0"/>
              <a:t>blanks, Define.</a:t>
            </a:r>
            <a:endParaRPr lang="en-US" b="1" dirty="0"/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B: List, Explain, Describe, Evaluate. </a:t>
            </a:r>
            <a:endParaRPr lang="en-US" dirty="0" smtClean="0"/>
          </a:p>
          <a:p>
            <a:pPr>
              <a:buNone/>
            </a:pPr>
            <a:r>
              <a:rPr lang="en-US" b="1" dirty="0"/>
              <a:t>Section C</a:t>
            </a:r>
            <a:r>
              <a:rPr lang="en-US" dirty="0" smtClean="0"/>
              <a:t>: </a:t>
            </a:r>
            <a:r>
              <a:rPr lang="en-US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 (Discuss) </a:t>
            </a:r>
            <a:endParaRPr lang="en-US" dirty="0" smtClean="0"/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4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aeu_orange">
  <a:themeElements>
    <a:clrScheme name="Custom 15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0C0C0C"/>
      </a:hlink>
      <a:folHlink>
        <a:srgbClr val="0C0C0C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uaeu_presentation3</Template>
  <TotalTime>35</TotalTime>
  <Words>542</Words>
  <Application>Microsoft Office PowerPoint</Application>
  <PresentationFormat>On-screen Show (4:3)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Baskerville Old Face</vt:lpstr>
      <vt:lpstr>Calibri</vt:lpstr>
      <vt:lpstr>Cambria</vt:lpstr>
      <vt:lpstr>Tahoma</vt:lpstr>
      <vt:lpstr>Times New Roman</vt:lpstr>
      <vt:lpstr>Wingdings</vt:lpstr>
      <vt:lpstr>uaeu_orange</vt:lpstr>
      <vt:lpstr>Exam.2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 format (Example)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Exam.2 Review</dc:title>
  <dc:creator>Amal Al Marbouei</dc:creator>
  <cp:lastModifiedBy>Amal Al Marbouei</cp:lastModifiedBy>
  <cp:revision>6</cp:revision>
  <dcterms:created xsi:type="dcterms:W3CDTF">2014-01-26T05:12:20Z</dcterms:created>
  <dcterms:modified xsi:type="dcterms:W3CDTF">2014-01-26T05:47:27Z</dcterms:modified>
</cp:coreProperties>
</file>