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71" r:id="rId5"/>
    <p:sldId id="259" r:id="rId6"/>
    <p:sldId id="276" r:id="rId7"/>
    <p:sldId id="272" r:id="rId8"/>
    <p:sldId id="273" r:id="rId9"/>
    <p:sldId id="275" r:id="rId10"/>
    <p:sldId id="291" r:id="rId11"/>
    <p:sldId id="287" r:id="rId12"/>
    <p:sldId id="290" r:id="rId13"/>
    <p:sldId id="289" r:id="rId14"/>
    <p:sldId id="279" r:id="rId15"/>
    <p:sldId id="28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0909" autoAdjust="0"/>
  </p:normalViewPr>
  <p:slideViewPr>
    <p:cSldViewPr>
      <p:cViewPr>
        <p:scale>
          <a:sx n="97" d="100"/>
          <a:sy n="97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CC0B1-4D0F-43FA-BA8A-D73870906A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ACE5DB-175F-4353-BD45-18388D799DE6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/>
            <a:t>Four phases</a:t>
          </a:r>
          <a:endParaRPr lang="en-US" sz="2800" dirty="0"/>
        </a:p>
      </dgm:t>
    </dgm:pt>
    <dgm:pt modelId="{C20FA5CA-E76D-422F-B94F-699A6990E07B}" type="parTrans" cxnId="{C54F9C60-1A09-42C3-99AF-B52952D878CB}">
      <dgm:prSet/>
      <dgm:spPr/>
      <dgm:t>
        <a:bodyPr/>
        <a:lstStyle/>
        <a:p>
          <a:endParaRPr lang="en-US"/>
        </a:p>
      </dgm:t>
    </dgm:pt>
    <dgm:pt modelId="{11179533-54FD-47A1-90B5-71EFCF45BC0E}" type="sibTrans" cxnId="{C54F9C60-1A09-42C3-99AF-B52952D878CB}">
      <dgm:prSet/>
      <dgm:spPr/>
      <dgm:t>
        <a:bodyPr/>
        <a:lstStyle/>
        <a:p>
          <a:endParaRPr lang="en-US"/>
        </a:p>
      </dgm:t>
    </dgm:pt>
    <dgm:pt modelId="{95F068A6-D190-4CED-AEB9-DFF856C1C298}">
      <dgm:prSet phldrT="[Text]" custT="1"/>
      <dgm:spPr/>
      <dgm:t>
        <a:bodyPr/>
        <a:lstStyle/>
        <a:p>
          <a:r>
            <a:rPr lang="en-GB" sz="1600" dirty="0" smtClean="0">
              <a:latin typeface="+mj-lt"/>
            </a:rPr>
            <a:t>Simple workflow (comprising four phases) is good enough to learn the basics of GIS. </a:t>
          </a:r>
          <a:endParaRPr lang="en-US" sz="1600" dirty="0">
            <a:latin typeface="+mj-lt"/>
          </a:endParaRPr>
        </a:p>
      </dgm:t>
    </dgm:pt>
    <dgm:pt modelId="{BF4E64F5-00B6-47AB-812D-A21F4ACA1D52}" type="parTrans" cxnId="{BF723632-3E64-4822-AA44-7F3E40F2C9FE}">
      <dgm:prSet/>
      <dgm:spPr/>
      <dgm:t>
        <a:bodyPr/>
        <a:lstStyle/>
        <a:p>
          <a:endParaRPr lang="en-US"/>
        </a:p>
      </dgm:t>
    </dgm:pt>
    <dgm:pt modelId="{46336819-3026-40B7-B77C-9E1478FDCBA2}" type="sibTrans" cxnId="{BF723632-3E64-4822-AA44-7F3E40F2C9FE}">
      <dgm:prSet/>
      <dgm:spPr/>
      <dgm:t>
        <a:bodyPr/>
        <a:lstStyle/>
        <a:p>
          <a:endParaRPr lang="en-US"/>
        </a:p>
      </dgm:t>
    </dgm:pt>
    <dgm:pt modelId="{D245E302-82B7-4B3D-B3DD-BEBBD1C15CF6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/>
            <a:t>Six phases</a:t>
          </a:r>
          <a:endParaRPr lang="en-US" sz="2800" dirty="0"/>
        </a:p>
      </dgm:t>
    </dgm:pt>
    <dgm:pt modelId="{F3537F10-C800-4B70-B4C8-5B3AD517F0F0}" type="parTrans" cxnId="{92B263F3-8B68-4457-A7F7-61EAE46C9081}">
      <dgm:prSet/>
      <dgm:spPr/>
      <dgm:t>
        <a:bodyPr/>
        <a:lstStyle/>
        <a:p>
          <a:endParaRPr lang="en-US"/>
        </a:p>
      </dgm:t>
    </dgm:pt>
    <dgm:pt modelId="{A2C29A2E-D08B-4CA7-8317-417BD5C302C2}" type="sibTrans" cxnId="{92B263F3-8B68-4457-A7F7-61EAE46C9081}">
      <dgm:prSet/>
      <dgm:spPr/>
      <dgm:t>
        <a:bodyPr/>
        <a:lstStyle/>
        <a:p>
          <a:endParaRPr lang="en-US"/>
        </a:p>
      </dgm:t>
    </dgm:pt>
    <dgm:pt modelId="{453A04A8-3B14-49D1-8280-DD979785A23A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Another workflow that has shown considerable success in addressing complex landscape planning problems introduced by Steinitz (1990). </a:t>
          </a:r>
          <a:endParaRPr lang="en-US" sz="1400" dirty="0">
            <a:latin typeface="+mj-lt"/>
          </a:endParaRPr>
        </a:p>
      </dgm:t>
    </dgm:pt>
    <dgm:pt modelId="{39A6A106-E1B0-42D8-9889-E89C919F2338}" type="parTrans" cxnId="{8CD8BB21-F259-486C-8AA1-074A00B137FF}">
      <dgm:prSet/>
      <dgm:spPr/>
      <dgm:t>
        <a:bodyPr/>
        <a:lstStyle/>
        <a:p>
          <a:endParaRPr lang="en-US"/>
        </a:p>
      </dgm:t>
    </dgm:pt>
    <dgm:pt modelId="{8C62CB63-3976-46E9-9266-B8784E5719E4}" type="sibTrans" cxnId="{8CD8BB21-F259-486C-8AA1-074A00B137FF}">
      <dgm:prSet/>
      <dgm:spPr/>
      <dgm:t>
        <a:bodyPr/>
        <a:lstStyle/>
        <a:p>
          <a:endParaRPr lang="en-US"/>
        </a:p>
      </dgm:t>
    </dgm:pt>
    <dgm:pt modelId="{67A0FB23-9F32-49C5-B176-A7E257A1910A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/>
            <a:t>Seven phases</a:t>
          </a:r>
          <a:endParaRPr lang="en-US" sz="2800" dirty="0"/>
        </a:p>
      </dgm:t>
    </dgm:pt>
    <dgm:pt modelId="{16741694-9F8C-4D19-8FCC-D3A2FB1AC71A}" type="parTrans" cxnId="{B3711AAB-DE99-4C99-956D-42AC7BE66173}">
      <dgm:prSet/>
      <dgm:spPr/>
      <dgm:t>
        <a:bodyPr/>
        <a:lstStyle/>
        <a:p>
          <a:endParaRPr lang="en-US"/>
        </a:p>
      </dgm:t>
    </dgm:pt>
    <dgm:pt modelId="{CC6DE0DE-740F-4B1D-824D-B1EBC2897901}" type="sibTrans" cxnId="{B3711AAB-DE99-4C99-956D-42AC7BE66173}">
      <dgm:prSet/>
      <dgm:spPr/>
      <dgm:t>
        <a:bodyPr/>
        <a:lstStyle/>
        <a:p>
          <a:endParaRPr lang="en-US"/>
        </a:p>
      </dgm:t>
    </dgm:pt>
    <dgm:pt modelId="{9C511B36-6441-4178-8168-FE58F58A2F5D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Third workflow is a synthesis of the other two, resulting in a seven-phase workflow. </a:t>
          </a:r>
          <a:endParaRPr lang="en-US" sz="1400" dirty="0">
            <a:latin typeface="+mj-lt"/>
          </a:endParaRPr>
        </a:p>
      </dgm:t>
    </dgm:pt>
    <dgm:pt modelId="{21F9B16F-E9E3-4A44-9C59-2F2FE7309799}" type="parTrans" cxnId="{68CA8ACA-F52B-44F8-B009-C9789ADE5827}">
      <dgm:prSet/>
      <dgm:spPr/>
      <dgm:t>
        <a:bodyPr/>
        <a:lstStyle/>
        <a:p>
          <a:endParaRPr lang="en-US"/>
        </a:p>
      </dgm:t>
    </dgm:pt>
    <dgm:pt modelId="{E217177D-6390-4C47-B213-90212E4A2E83}" type="sibTrans" cxnId="{68CA8ACA-F52B-44F8-B009-C9789ADE5827}">
      <dgm:prSet/>
      <dgm:spPr/>
      <dgm:t>
        <a:bodyPr/>
        <a:lstStyle/>
        <a:p>
          <a:endParaRPr lang="en-US"/>
        </a:p>
      </dgm:t>
    </dgm:pt>
    <dgm:pt modelId="{93192669-1F9F-4B3F-816E-F2213A083E9B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Each phase is a special modelling step. </a:t>
          </a:r>
          <a:endParaRPr lang="en-US" sz="1400" dirty="0">
            <a:latin typeface="+mj-lt"/>
          </a:endParaRPr>
        </a:p>
      </dgm:t>
    </dgm:pt>
    <dgm:pt modelId="{FF8354D2-4584-4C03-8ECC-CBFC7D256D96}" type="parTrans" cxnId="{179A91DB-82E8-4707-B8D1-CE68A03D4DA1}">
      <dgm:prSet/>
      <dgm:spPr/>
      <dgm:t>
        <a:bodyPr/>
        <a:lstStyle/>
        <a:p>
          <a:endParaRPr lang="en-US"/>
        </a:p>
      </dgm:t>
    </dgm:pt>
    <dgm:pt modelId="{A8A18239-51EB-4B9B-BFCC-E7887F9477A4}" type="sibTrans" cxnId="{179A91DB-82E8-4707-B8D1-CE68A03D4DA1}">
      <dgm:prSet/>
      <dgm:spPr/>
      <dgm:t>
        <a:bodyPr/>
        <a:lstStyle/>
        <a:p>
          <a:endParaRPr lang="en-US"/>
        </a:p>
      </dgm:t>
    </dgm:pt>
    <dgm:pt modelId="{57E6514A-DAD6-4DEF-9E12-1B414B390CAC}">
      <dgm:prSet phldrT="[Text]" custT="1"/>
      <dgm:spPr/>
      <dgm:t>
        <a:bodyPr/>
        <a:lstStyle/>
        <a:p>
          <a:r>
            <a:rPr lang="en-GB" sz="1400" dirty="0" smtClean="0">
              <a:latin typeface="+mj-lt"/>
            </a:rPr>
            <a:t>The main point is not simply to develop one more workflow, but to show that workflows can often take on emergent qualities to address special nuances of decision problems. </a:t>
          </a:r>
          <a:endParaRPr lang="en-US" sz="1400" dirty="0">
            <a:latin typeface="+mj-lt"/>
          </a:endParaRPr>
        </a:p>
      </dgm:t>
    </dgm:pt>
    <dgm:pt modelId="{34C88EF1-AFF5-4419-87A2-0E07292E48DF}" type="parTrans" cxnId="{E0D522F0-B2AE-488E-902C-AE1835AE3C51}">
      <dgm:prSet/>
      <dgm:spPr/>
      <dgm:t>
        <a:bodyPr/>
        <a:lstStyle/>
        <a:p>
          <a:endParaRPr lang="en-US"/>
        </a:p>
      </dgm:t>
    </dgm:pt>
    <dgm:pt modelId="{642EE06E-3549-4346-BA0F-B7116622F33D}" type="sibTrans" cxnId="{E0D522F0-B2AE-488E-902C-AE1835AE3C51}">
      <dgm:prSet/>
      <dgm:spPr/>
      <dgm:t>
        <a:bodyPr/>
        <a:lstStyle/>
        <a:p>
          <a:endParaRPr lang="en-US"/>
        </a:p>
      </dgm:t>
    </dgm:pt>
    <dgm:pt modelId="{B405F80E-CB8C-41AE-9CB1-C23EDF7009BD}" type="pres">
      <dgm:prSet presAssocID="{B9FCC0B1-4D0F-43FA-BA8A-D73870906AA4}" presName="Name0" presStyleCnt="0">
        <dgm:presLayoutVars>
          <dgm:dir/>
          <dgm:animLvl val="lvl"/>
          <dgm:resizeHandles val="exact"/>
        </dgm:presLayoutVars>
      </dgm:prSet>
      <dgm:spPr/>
    </dgm:pt>
    <dgm:pt modelId="{E17D944F-7056-4720-B9E5-BF20B5F407FD}" type="pres">
      <dgm:prSet presAssocID="{B9ACE5DB-175F-4353-BD45-18388D799DE6}" presName="linNode" presStyleCnt="0"/>
      <dgm:spPr/>
    </dgm:pt>
    <dgm:pt modelId="{F229752E-FC37-41AE-B6A5-A708AE799E7B}" type="pres">
      <dgm:prSet presAssocID="{B9ACE5DB-175F-4353-BD45-18388D799DE6}" presName="parentText" presStyleLbl="node1" presStyleIdx="0" presStyleCnt="3" custScaleX="79424" custScaleY="45229" custLinFactNeighborX="174" custLinFactNeighborY="-76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C6195-AE94-4B56-A50B-B1015F987954}" type="pres">
      <dgm:prSet presAssocID="{B9ACE5DB-175F-4353-BD45-18388D799DE6}" presName="descendantText" presStyleLbl="alignAccFollowNode1" presStyleIdx="0" presStyleCnt="3" custScaleX="108338" custScaleY="49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7CA232-42CF-477A-80F9-483C27B45C92}" type="pres">
      <dgm:prSet presAssocID="{11179533-54FD-47A1-90B5-71EFCF45BC0E}" presName="sp" presStyleCnt="0"/>
      <dgm:spPr/>
    </dgm:pt>
    <dgm:pt modelId="{EF7EFE5F-0BFD-4D15-B244-50D66E7B5728}" type="pres">
      <dgm:prSet presAssocID="{D245E302-82B7-4B3D-B3DD-BEBBD1C15CF6}" presName="linNode" presStyleCnt="0"/>
      <dgm:spPr/>
    </dgm:pt>
    <dgm:pt modelId="{2A44BFA2-F451-4BDE-98B5-CA949F5A173A}" type="pres">
      <dgm:prSet presAssocID="{D245E302-82B7-4B3D-B3DD-BEBBD1C15CF6}" presName="parentText" presStyleLbl="node1" presStyleIdx="1" presStyleCnt="3" custScaleX="108353" custScaleY="46246" custLinFactNeighborX="-200" custLinFactNeighborY="-4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ECF3B-C906-420E-8B33-5F6F4C283D3F}" type="pres">
      <dgm:prSet presAssocID="{D245E302-82B7-4B3D-B3DD-BEBBD1C15CF6}" presName="descendantText" presStyleLbl="alignAccFollowNode1" presStyleIdx="1" presStyleCnt="3" custScaleX="143848" custScaleY="52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CA822-7BAC-4DDD-85FE-46F4DE92A47D}" type="pres">
      <dgm:prSet presAssocID="{A2C29A2E-D08B-4CA7-8317-417BD5C302C2}" presName="sp" presStyleCnt="0"/>
      <dgm:spPr/>
    </dgm:pt>
    <dgm:pt modelId="{03E5552B-82D6-4C67-8449-6DDEC9B3E9B3}" type="pres">
      <dgm:prSet presAssocID="{67A0FB23-9F32-49C5-B176-A7E257A1910A}" presName="linNode" presStyleCnt="0"/>
      <dgm:spPr/>
    </dgm:pt>
    <dgm:pt modelId="{6AF93DBD-8271-4331-B567-BC318DAFB7FC}" type="pres">
      <dgm:prSet presAssocID="{67A0FB23-9F32-49C5-B176-A7E257A1910A}" presName="parentText" presStyleLbl="node1" presStyleIdx="2" presStyleCnt="3" custScaleX="91385" custScaleY="46338" custLinFactNeighborX="-200" custLinFactNeighborY="-22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8BFD5-2FE6-47C4-86C5-0164042AE20B}" type="pres">
      <dgm:prSet presAssocID="{67A0FB23-9F32-49C5-B176-A7E257A1910A}" presName="descendantText" presStyleLbl="alignAccFollowNode1" presStyleIdx="2" presStyleCnt="3" custScaleX="110480" custScaleY="640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E446D7-D5B0-42F7-9AB7-EE6AD8260633}" type="presOf" srcId="{453A04A8-3B14-49D1-8280-DD979785A23A}" destId="{827ECF3B-C906-420E-8B33-5F6F4C283D3F}" srcOrd="0" destOrd="0" presId="urn:microsoft.com/office/officeart/2005/8/layout/vList5"/>
    <dgm:cxn modelId="{8CD8BB21-F259-486C-8AA1-074A00B137FF}" srcId="{D245E302-82B7-4B3D-B3DD-BEBBD1C15CF6}" destId="{453A04A8-3B14-49D1-8280-DD979785A23A}" srcOrd="0" destOrd="0" parTransId="{39A6A106-E1B0-42D8-9889-E89C919F2338}" sibTransId="{8C62CB63-3976-46E9-9266-B8784E5719E4}"/>
    <dgm:cxn modelId="{1A3AC29B-EEB9-4642-86B3-5C1E3A268346}" type="presOf" srcId="{D245E302-82B7-4B3D-B3DD-BEBBD1C15CF6}" destId="{2A44BFA2-F451-4BDE-98B5-CA949F5A173A}" srcOrd="0" destOrd="0" presId="urn:microsoft.com/office/officeart/2005/8/layout/vList5"/>
    <dgm:cxn modelId="{E0D522F0-B2AE-488E-902C-AE1835AE3C51}" srcId="{67A0FB23-9F32-49C5-B176-A7E257A1910A}" destId="{57E6514A-DAD6-4DEF-9E12-1B414B390CAC}" srcOrd="1" destOrd="0" parTransId="{34C88EF1-AFF5-4419-87A2-0E07292E48DF}" sibTransId="{642EE06E-3549-4346-BA0F-B7116622F33D}"/>
    <dgm:cxn modelId="{7AB388C3-B6A4-424C-875F-37D6D4E0A7CF}" type="presOf" srcId="{95F068A6-D190-4CED-AEB9-DFF856C1C298}" destId="{872C6195-AE94-4B56-A50B-B1015F987954}" srcOrd="0" destOrd="0" presId="urn:microsoft.com/office/officeart/2005/8/layout/vList5"/>
    <dgm:cxn modelId="{F76293AA-5AAA-4AE1-8ADC-70AE73534024}" type="presOf" srcId="{B9ACE5DB-175F-4353-BD45-18388D799DE6}" destId="{F229752E-FC37-41AE-B6A5-A708AE799E7B}" srcOrd="0" destOrd="0" presId="urn:microsoft.com/office/officeart/2005/8/layout/vList5"/>
    <dgm:cxn modelId="{179A91DB-82E8-4707-B8D1-CE68A03D4DA1}" srcId="{D245E302-82B7-4B3D-B3DD-BEBBD1C15CF6}" destId="{93192669-1F9F-4B3F-816E-F2213A083E9B}" srcOrd="1" destOrd="0" parTransId="{FF8354D2-4584-4C03-8ECC-CBFC7D256D96}" sibTransId="{A8A18239-51EB-4B9B-BFCC-E7887F9477A4}"/>
    <dgm:cxn modelId="{92B263F3-8B68-4457-A7F7-61EAE46C9081}" srcId="{B9FCC0B1-4D0F-43FA-BA8A-D73870906AA4}" destId="{D245E302-82B7-4B3D-B3DD-BEBBD1C15CF6}" srcOrd="1" destOrd="0" parTransId="{F3537F10-C800-4B70-B4C8-5B3AD517F0F0}" sibTransId="{A2C29A2E-D08B-4CA7-8317-417BD5C302C2}"/>
    <dgm:cxn modelId="{D2E1154B-577A-4917-93C2-4661C23F5609}" type="presOf" srcId="{B9FCC0B1-4D0F-43FA-BA8A-D73870906AA4}" destId="{B405F80E-CB8C-41AE-9CB1-C23EDF7009BD}" srcOrd="0" destOrd="0" presId="urn:microsoft.com/office/officeart/2005/8/layout/vList5"/>
    <dgm:cxn modelId="{C54F9C60-1A09-42C3-99AF-B52952D878CB}" srcId="{B9FCC0B1-4D0F-43FA-BA8A-D73870906AA4}" destId="{B9ACE5DB-175F-4353-BD45-18388D799DE6}" srcOrd="0" destOrd="0" parTransId="{C20FA5CA-E76D-422F-B94F-699A6990E07B}" sibTransId="{11179533-54FD-47A1-90B5-71EFCF45BC0E}"/>
    <dgm:cxn modelId="{BDF35054-02ED-4160-B551-AD7B3CA95F9E}" type="presOf" srcId="{9C511B36-6441-4178-8168-FE58F58A2F5D}" destId="{9118BFD5-2FE6-47C4-86C5-0164042AE20B}" srcOrd="0" destOrd="0" presId="urn:microsoft.com/office/officeart/2005/8/layout/vList5"/>
    <dgm:cxn modelId="{68CA8ACA-F52B-44F8-B009-C9789ADE5827}" srcId="{67A0FB23-9F32-49C5-B176-A7E257A1910A}" destId="{9C511B36-6441-4178-8168-FE58F58A2F5D}" srcOrd="0" destOrd="0" parTransId="{21F9B16F-E9E3-4A44-9C59-2F2FE7309799}" sibTransId="{E217177D-6390-4C47-B213-90212E4A2E83}"/>
    <dgm:cxn modelId="{BF723632-3E64-4822-AA44-7F3E40F2C9FE}" srcId="{B9ACE5DB-175F-4353-BD45-18388D799DE6}" destId="{95F068A6-D190-4CED-AEB9-DFF856C1C298}" srcOrd="0" destOrd="0" parTransId="{BF4E64F5-00B6-47AB-812D-A21F4ACA1D52}" sibTransId="{46336819-3026-40B7-B77C-9E1478FDCBA2}"/>
    <dgm:cxn modelId="{71594BD9-D229-4D0F-B53A-EC4B39E6F2C1}" type="presOf" srcId="{67A0FB23-9F32-49C5-B176-A7E257A1910A}" destId="{6AF93DBD-8271-4331-B567-BC318DAFB7FC}" srcOrd="0" destOrd="0" presId="urn:microsoft.com/office/officeart/2005/8/layout/vList5"/>
    <dgm:cxn modelId="{04DFB25D-8B4A-42CF-A20A-080C8C95EECC}" type="presOf" srcId="{57E6514A-DAD6-4DEF-9E12-1B414B390CAC}" destId="{9118BFD5-2FE6-47C4-86C5-0164042AE20B}" srcOrd="0" destOrd="1" presId="urn:microsoft.com/office/officeart/2005/8/layout/vList5"/>
    <dgm:cxn modelId="{01B4F6FA-1044-4921-9104-50CFD9A698F7}" type="presOf" srcId="{93192669-1F9F-4B3F-816E-F2213A083E9B}" destId="{827ECF3B-C906-420E-8B33-5F6F4C283D3F}" srcOrd="0" destOrd="1" presId="urn:microsoft.com/office/officeart/2005/8/layout/vList5"/>
    <dgm:cxn modelId="{B3711AAB-DE99-4C99-956D-42AC7BE66173}" srcId="{B9FCC0B1-4D0F-43FA-BA8A-D73870906AA4}" destId="{67A0FB23-9F32-49C5-B176-A7E257A1910A}" srcOrd="2" destOrd="0" parTransId="{16741694-9F8C-4D19-8FCC-D3A2FB1AC71A}" sibTransId="{CC6DE0DE-740F-4B1D-824D-B1EBC2897901}"/>
    <dgm:cxn modelId="{96928770-8DE4-432F-95DD-5ECBF757D772}" type="presParOf" srcId="{B405F80E-CB8C-41AE-9CB1-C23EDF7009BD}" destId="{E17D944F-7056-4720-B9E5-BF20B5F407FD}" srcOrd="0" destOrd="0" presId="urn:microsoft.com/office/officeart/2005/8/layout/vList5"/>
    <dgm:cxn modelId="{DC96BA50-419A-4538-8074-AD1CE3CDB4EF}" type="presParOf" srcId="{E17D944F-7056-4720-B9E5-BF20B5F407FD}" destId="{F229752E-FC37-41AE-B6A5-A708AE799E7B}" srcOrd="0" destOrd="0" presId="urn:microsoft.com/office/officeart/2005/8/layout/vList5"/>
    <dgm:cxn modelId="{D9A16F58-6FA4-4404-88EA-3DD8ADBA5C3E}" type="presParOf" srcId="{E17D944F-7056-4720-B9E5-BF20B5F407FD}" destId="{872C6195-AE94-4B56-A50B-B1015F987954}" srcOrd="1" destOrd="0" presId="urn:microsoft.com/office/officeart/2005/8/layout/vList5"/>
    <dgm:cxn modelId="{18D09D42-D2DA-4065-BFB5-C19CF0440229}" type="presParOf" srcId="{B405F80E-CB8C-41AE-9CB1-C23EDF7009BD}" destId="{7F7CA232-42CF-477A-80F9-483C27B45C92}" srcOrd="1" destOrd="0" presId="urn:microsoft.com/office/officeart/2005/8/layout/vList5"/>
    <dgm:cxn modelId="{D219731C-CEBB-40EA-B6B3-D165022ADBDB}" type="presParOf" srcId="{B405F80E-CB8C-41AE-9CB1-C23EDF7009BD}" destId="{EF7EFE5F-0BFD-4D15-B244-50D66E7B5728}" srcOrd="2" destOrd="0" presId="urn:microsoft.com/office/officeart/2005/8/layout/vList5"/>
    <dgm:cxn modelId="{0EA2C43D-8840-403B-8552-DDAB3C6DBE9A}" type="presParOf" srcId="{EF7EFE5F-0BFD-4D15-B244-50D66E7B5728}" destId="{2A44BFA2-F451-4BDE-98B5-CA949F5A173A}" srcOrd="0" destOrd="0" presId="urn:microsoft.com/office/officeart/2005/8/layout/vList5"/>
    <dgm:cxn modelId="{86351DD8-B43E-4DBC-B7D2-1CEBB3EA558E}" type="presParOf" srcId="{EF7EFE5F-0BFD-4D15-B244-50D66E7B5728}" destId="{827ECF3B-C906-420E-8B33-5F6F4C283D3F}" srcOrd="1" destOrd="0" presId="urn:microsoft.com/office/officeart/2005/8/layout/vList5"/>
    <dgm:cxn modelId="{C972F786-CEE9-4CF0-88E6-F659725FE3DF}" type="presParOf" srcId="{B405F80E-CB8C-41AE-9CB1-C23EDF7009BD}" destId="{88BCA822-7BAC-4DDD-85FE-46F4DE92A47D}" srcOrd="3" destOrd="0" presId="urn:microsoft.com/office/officeart/2005/8/layout/vList5"/>
    <dgm:cxn modelId="{5913B4EB-9F4B-4137-9A02-0798983A1EDA}" type="presParOf" srcId="{B405F80E-CB8C-41AE-9CB1-C23EDF7009BD}" destId="{03E5552B-82D6-4C67-8449-6DDEC9B3E9B3}" srcOrd="4" destOrd="0" presId="urn:microsoft.com/office/officeart/2005/8/layout/vList5"/>
    <dgm:cxn modelId="{17384F1A-88C2-44B5-AE82-6ABD48E06294}" type="presParOf" srcId="{03E5552B-82D6-4C67-8449-6DDEC9B3E9B3}" destId="{6AF93DBD-8271-4331-B567-BC318DAFB7FC}" srcOrd="0" destOrd="0" presId="urn:microsoft.com/office/officeart/2005/8/layout/vList5"/>
    <dgm:cxn modelId="{C116A4F6-D380-4548-B089-267C7123434E}" type="presParOf" srcId="{03E5552B-82D6-4C67-8449-6DDEC9B3E9B3}" destId="{9118BFD5-2FE6-47C4-86C5-0164042AE20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C6195-AE94-4B56-A50B-B1015F987954}">
      <dsp:nvSpPr>
        <dsp:cNvPr id="0" name=""/>
        <dsp:cNvSpPr/>
      </dsp:nvSpPr>
      <dsp:spPr>
        <a:xfrm rot="5400000">
          <a:off x="5060299" y="-2495621"/>
          <a:ext cx="944552" cy="606230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latin typeface="+mj-lt"/>
            </a:rPr>
            <a:t>Simple workflow (comprising four phases) is good enough to learn the basics of GIS. </a:t>
          </a:r>
          <a:endParaRPr lang="en-US" sz="1600" kern="1200" dirty="0">
            <a:latin typeface="+mj-lt"/>
          </a:endParaRPr>
        </a:p>
      </dsp:txBody>
      <dsp:txXfrm rot="-5400000">
        <a:off x="2501423" y="109364"/>
        <a:ext cx="6016197" cy="852334"/>
      </dsp:txXfrm>
    </dsp:sp>
    <dsp:sp modelId="{F229752E-FC37-41AE-B6A5-A708AE799E7B}">
      <dsp:nvSpPr>
        <dsp:cNvPr id="0" name=""/>
        <dsp:cNvSpPr/>
      </dsp:nvSpPr>
      <dsp:spPr>
        <a:xfrm>
          <a:off x="11208" y="0"/>
          <a:ext cx="2499950" cy="1068776"/>
        </a:xfrm>
        <a:prstGeom prst="roundRect">
          <a:avLst/>
        </a:prstGeom>
        <a:solidFill>
          <a:schemeClr val="bg1">
            <a:lumMod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Four phases</a:t>
          </a:r>
          <a:endParaRPr lang="en-US" sz="2800" kern="1200" dirty="0"/>
        </a:p>
      </dsp:txBody>
      <dsp:txXfrm>
        <a:off x="63381" y="52173"/>
        <a:ext cx="2395604" cy="964430"/>
      </dsp:txXfrm>
    </dsp:sp>
    <dsp:sp modelId="{827ECF3B-C906-420E-8B33-5F6F4C283D3F}">
      <dsp:nvSpPr>
        <dsp:cNvPr id="0" name=""/>
        <dsp:cNvSpPr/>
      </dsp:nvSpPr>
      <dsp:spPr>
        <a:xfrm rot="5400000">
          <a:off x="5175617" y="-1335124"/>
          <a:ext cx="993287" cy="61392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Another workflow that has shown considerable success in addressing complex landscape planning problems introduced by Steinitz (1990). </a:t>
          </a:r>
          <a:endParaRPr lang="en-US" sz="14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Each phase is a special modelling step. </a:t>
          </a:r>
          <a:endParaRPr lang="en-US" sz="1400" kern="1200" dirty="0">
            <a:latin typeface="+mj-lt"/>
          </a:endParaRPr>
        </a:p>
      </dsp:txBody>
      <dsp:txXfrm rot="-5400000">
        <a:off x="2602659" y="1286322"/>
        <a:ext cx="6090715" cy="896311"/>
      </dsp:txXfrm>
    </dsp:sp>
    <dsp:sp modelId="{2A44BFA2-F451-4BDE-98B5-CA949F5A173A}">
      <dsp:nvSpPr>
        <dsp:cNvPr id="0" name=""/>
        <dsp:cNvSpPr/>
      </dsp:nvSpPr>
      <dsp:spPr>
        <a:xfrm>
          <a:off x="0" y="1176918"/>
          <a:ext cx="2601187" cy="1092808"/>
        </a:xfrm>
        <a:prstGeom prst="roundRect">
          <a:avLst/>
        </a:prstGeom>
        <a:solidFill>
          <a:schemeClr val="bg1">
            <a:lumMod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Six phases</a:t>
          </a:r>
          <a:endParaRPr lang="en-US" sz="2800" kern="1200" dirty="0"/>
        </a:p>
      </dsp:txBody>
      <dsp:txXfrm>
        <a:off x="53346" y="1230264"/>
        <a:ext cx="2494495" cy="986116"/>
      </dsp:txXfrm>
    </dsp:sp>
    <dsp:sp modelId="{9118BFD5-2FE6-47C4-86C5-0164042AE20B}">
      <dsp:nvSpPr>
        <dsp:cNvPr id="0" name=""/>
        <dsp:cNvSpPr/>
      </dsp:nvSpPr>
      <dsp:spPr>
        <a:xfrm rot="5400000">
          <a:off x="5153502" y="22313"/>
          <a:ext cx="1211385" cy="59648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Third workflow is a synthesis of the other two, resulting in a seven-phase workflow. </a:t>
          </a:r>
          <a:endParaRPr lang="en-US" sz="14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j-lt"/>
            </a:rPr>
            <a:t>The main point is not simply to develop one more workflow, but to show that workflows can often take on emergent qualities to address special nuances of decision problems. </a:t>
          </a:r>
          <a:endParaRPr lang="en-US" sz="1400" kern="1200" dirty="0">
            <a:latin typeface="+mj-lt"/>
          </a:endParaRPr>
        </a:p>
      </dsp:txBody>
      <dsp:txXfrm rot="-5400000">
        <a:off x="2776783" y="2458168"/>
        <a:ext cx="5905690" cy="1093115"/>
      </dsp:txXfrm>
    </dsp:sp>
    <dsp:sp modelId="{6AF93DBD-8271-4331-B567-BC318DAFB7FC}">
      <dsp:nvSpPr>
        <dsp:cNvPr id="0" name=""/>
        <dsp:cNvSpPr/>
      </dsp:nvSpPr>
      <dsp:spPr>
        <a:xfrm>
          <a:off x="0" y="2403404"/>
          <a:ext cx="2775310" cy="1094982"/>
        </a:xfrm>
        <a:prstGeom prst="roundRect">
          <a:avLst/>
        </a:prstGeom>
        <a:solidFill>
          <a:schemeClr val="bg1">
            <a:lumMod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Seven phases</a:t>
          </a:r>
          <a:endParaRPr lang="en-US" sz="2800" kern="1200" dirty="0"/>
        </a:p>
      </dsp:txBody>
      <dsp:txXfrm>
        <a:off x="53453" y="2456857"/>
        <a:ext cx="2668404" cy="988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fld id="{84097AC2-C64E-4AF1-84EF-2F711196A62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9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27F85805-725B-45BE-AABE-CFF1D21825DF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43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5DEC52-1375-49B7-9818-BD13BA5099E6}" type="slidenum">
              <a:rPr lang="ar-SA"/>
              <a:pPr/>
              <a:t>1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77276-915C-41D0-9371-50887B7626CB}" type="slidenum">
              <a:rPr lang="ar-SA"/>
              <a:pPr/>
              <a:t>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85805-725B-45BE-AABE-CFF1D21825DF}" type="slidenum">
              <a:rPr lang="ar-SA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87418D-4585-4A48-A4A1-1022C7D1ED02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7685D7-2F56-4B0F-95AD-586695B6C2C8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8AA6-67A1-467B-AA75-4CD5EB4C73A2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B694-C4A5-4BB5-8493-526DA50BD9A8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4DACD-9BA8-44A2-ACC6-267DFFEAA6C0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F2CAA-DBF7-4224-B4D1-1F0D6B7BFBF3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5E52-9F0A-4385-9688-BC37FF90D15A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2550-FD06-4DB2-9724-E8E921B55FA2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D2F6C-8F5D-4D2E-A9F3-E647CD58A1DB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5435-C17F-406B-A07F-BB0D384BAEC7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78D2A-E86D-4F84-B07B-82747AE38C1D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B743A-00DE-492C-8B12-7ECD171B64E2}" type="slidenum">
              <a:rPr lang="ar-SA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CEBF7EE-932C-41CB-B93D-F5225F4D4656}" type="slidenum">
              <a:rPr lang="ar-SA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uaeu.ac.ae/~abintou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1676400"/>
            <a:ext cx="8077200" cy="18085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Cambria" pitchFamily="18" charset="0"/>
              </a:rPr>
              <a:t>Chapter 3. GIS Decision Support Methods and Workflow </a:t>
            </a:r>
            <a:r>
              <a:rPr lang="en-US" sz="3200" b="1" dirty="0" smtClean="0">
                <a:solidFill>
                  <a:schemeClr val="accent2"/>
                </a:solidFill>
              </a:rPr>
              <a:t/>
            </a:r>
            <a:br>
              <a:rPr lang="en-US" sz="3200" b="1" dirty="0" smtClean="0">
                <a:solidFill>
                  <a:schemeClr val="accent2"/>
                </a:solidFill>
              </a:rPr>
            </a:b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71600" y="4648200"/>
            <a:ext cx="6858000" cy="160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Dr</a:t>
            </a:r>
            <a:r>
              <a:rPr lang="en-US" sz="20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. Ahmad BinTouq</a:t>
            </a:r>
          </a:p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E-mail: abintouq@uaeu.ac.ae</a:t>
            </a:r>
          </a:p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URL: </a:t>
            </a:r>
            <a:r>
              <a:rPr lang="en-US" sz="20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  <a:hlinkClick r:id="rId3"/>
              </a:rPr>
              <a:t>http://faculty.uaeu.ac.ae/~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  <a:hlinkClick r:id="rId3"/>
              </a:rPr>
              <a:t>abintouq</a:t>
            </a:r>
            <a:endParaRPr lang="en-US" sz="2000" b="1" dirty="0" smtClean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chemeClr val="accent2"/>
                </a:solidFill>
                <a:latin typeface="Cambria" pitchFamily="18" charset="0"/>
              </a:rPr>
              <a:t>GEOG440: GIS and Urban Planning</a:t>
            </a:r>
            <a:r>
              <a:rPr lang="en-US" sz="3200" b="1" dirty="0">
                <a:solidFill>
                  <a:schemeClr val="accent2"/>
                </a:solidFill>
                <a:latin typeface="Cambria" pitchFamily="18" charset="0"/>
              </a:rPr>
              <a:t/>
            </a:r>
            <a:br>
              <a:rPr lang="en-US" sz="3200" b="1" dirty="0">
                <a:solidFill>
                  <a:schemeClr val="accent2"/>
                </a:solidFill>
                <a:latin typeface="Cambria" pitchFamily="18" charset="0"/>
              </a:rPr>
            </a:br>
            <a:r>
              <a:rPr lang="en-US" sz="3200" b="1" dirty="0">
                <a:solidFill>
                  <a:schemeClr val="accent2"/>
                </a:solidFill>
                <a:latin typeface="Cambria" pitchFamily="18" charset="0"/>
              </a:rPr>
              <a:t/>
            </a:r>
            <a:br>
              <a:rPr lang="en-US" sz="3200" b="1" dirty="0">
                <a:solidFill>
                  <a:schemeClr val="accent2"/>
                </a:solidFill>
                <a:latin typeface="Cambria" pitchFamily="18" charset="0"/>
              </a:rPr>
            </a:br>
            <a:endParaRPr lang="en-US" sz="2000" b="1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" y="457200"/>
            <a:ext cx="2705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38200"/>
          </a:xfrm>
        </p:spPr>
        <p:txBody>
          <a:bodyPr/>
          <a:lstStyle/>
          <a:p>
            <a:r>
              <a:rPr lang="en-US" sz="3600" b="1" dirty="0"/>
              <a:t>Workflow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072135"/>
              </p:ext>
            </p:extLst>
          </p:nvPr>
        </p:nvGraphicFramePr>
        <p:xfrm>
          <a:off x="248264" y="2590800"/>
          <a:ext cx="8743335" cy="361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228600" y="990600"/>
            <a:ext cx="8839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200" smtClean="0"/>
              <a:t>GIS workflows—simple, nuanced, and combined—</a:t>
            </a:r>
          </a:p>
          <a:p>
            <a:pPr marL="0" indent="0">
              <a:buFont typeface="Arial" pitchFamily="34" charset="0"/>
              <a:buNone/>
            </a:pPr>
            <a:r>
              <a:rPr lang="en-US" sz="2200" smtClean="0"/>
              <a:t>to show that any two workflows, when compared, can generate at least one more workflow that perhaps might be more informed. 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706733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r>
              <a:rPr lang="en-US" sz="2400" b="1" dirty="0" smtClean="0">
                <a:latin typeface="Tahoma" pitchFamily="34" charset="0"/>
              </a:rPr>
              <a:t>Basic Workflow for a GIS Project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640763" cy="41148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sz="2200" b="1" dirty="0" smtClean="0">
                <a:latin typeface="Tahoma" pitchFamily="34" charset="0"/>
              </a:rPr>
              <a:t>This simplified workflow method assumes that a decision</a:t>
            </a:r>
          </a:p>
          <a:p>
            <a:pPr>
              <a:buFontTx/>
              <a:buNone/>
            </a:pPr>
            <a:r>
              <a:rPr lang="en-US" sz="2200" b="1" dirty="0" smtClean="0">
                <a:latin typeface="Tahoma" pitchFamily="34" charset="0"/>
              </a:rPr>
              <a:t>problem can be solved by a single pass through a workflow, with limited testing of assumptions in each of four phases: </a:t>
            </a:r>
          </a:p>
          <a:p>
            <a:pPr marL="457200" indent="-457200">
              <a:buFontTx/>
              <a:buAutoNum type="arabicParenBoth"/>
            </a:pPr>
            <a:r>
              <a:rPr lang="en-US" sz="2200" b="1" dirty="0" smtClean="0">
                <a:latin typeface="Tahoma" pitchFamily="34" charset="0"/>
              </a:rPr>
              <a:t>Identify project objectives, </a:t>
            </a:r>
          </a:p>
          <a:p>
            <a:pPr marL="457200" indent="-457200">
              <a:buFontTx/>
              <a:buAutoNum type="arabicParenBoth"/>
            </a:pPr>
            <a:r>
              <a:rPr lang="en-US" sz="2200" b="1" dirty="0" smtClean="0">
                <a:latin typeface="Tahoma" pitchFamily="34" charset="0"/>
              </a:rPr>
              <a:t>Develop the database,</a:t>
            </a:r>
          </a:p>
          <a:p>
            <a:pPr>
              <a:buFontTx/>
              <a:buNone/>
            </a:pPr>
            <a:r>
              <a:rPr lang="en-US" sz="2200" b="1" dirty="0" smtClean="0">
                <a:latin typeface="Tahoma" pitchFamily="34" charset="0"/>
              </a:rPr>
              <a:t>(3) Perform analysis, and </a:t>
            </a:r>
          </a:p>
          <a:p>
            <a:pPr>
              <a:buFontTx/>
              <a:buNone/>
            </a:pPr>
            <a:r>
              <a:rPr lang="en-US" sz="2200" b="1" dirty="0" smtClean="0">
                <a:latin typeface="Tahoma" pitchFamily="34" charset="0"/>
              </a:rPr>
              <a:t>(4) Report the results. </a:t>
            </a:r>
          </a:p>
          <a:p>
            <a:pPr>
              <a:buFontTx/>
              <a:buNone/>
            </a:pPr>
            <a:r>
              <a:rPr lang="en-US" sz="2600" i="1" dirty="0"/>
              <a:t>It is useful and instructive because of the simplifying assumptions regarding water flow process and impacts, for example, land use, transportation, and/or water resource movement, over space and time.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945563" cy="1143000"/>
          </a:xfrm>
        </p:spPr>
        <p:txBody>
          <a:bodyPr/>
          <a:lstStyle/>
          <a:p>
            <a:r>
              <a:rPr lang="en-US" sz="2400" b="1" dirty="0">
                <a:solidFill>
                  <a:srgbClr val="C00000"/>
                </a:solidFill>
                <a:latin typeface="Cambria" pitchFamily="18" charset="0"/>
              </a:rPr>
              <a:t>The flow chart outlines the solar energy station siting model that would be performed in this research project:</a:t>
            </a:r>
            <a:endParaRPr lang="en-US" sz="36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79875" name="Picture 3" descr="A:\SOLAR_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rgbClr val="000000"/>
                </a:solidFill>
              </a:rPr>
              <a:t>Example Project Steps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38200"/>
            <a:ext cx="8624888" cy="565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35100" y="1277938"/>
            <a:ext cx="930275" cy="547687"/>
            <a:chOff x="904" y="805"/>
            <a:chExt cx="586" cy="34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904" y="805"/>
              <a:ext cx="5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Layer 1:</a:t>
              </a:r>
              <a:endParaRPr lang="en-US" b="1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904" y="963"/>
              <a:ext cx="45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Lake</a:t>
              </a:r>
              <a:endParaRPr lang="en-US" b="1"/>
            </a:p>
          </p:txBody>
        </p:sp>
      </p:grp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818063" y="3730625"/>
            <a:ext cx="1509712" cy="814388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875088" y="1277938"/>
            <a:ext cx="930275" cy="547687"/>
            <a:chOff x="2441" y="805"/>
            <a:chExt cx="586" cy="345"/>
          </a:xfrm>
        </p:grpSpPr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2441" y="805"/>
              <a:ext cx="5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Layer 2:</a:t>
              </a:r>
              <a:endParaRPr lang="en-US" b="1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2441" y="963"/>
              <a:ext cx="49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Forest</a:t>
              </a:r>
              <a:endParaRPr lang="en-US" b="1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099175" y="1277938"/>
            <a:ext cx="1471613" cy="547687"/>
            <a:chOff x="3842" y="805"/>
            <a:chExt cx="927" cy="345"/>
          </a:xfrm>
        </p:grpSpPr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3842" y="805"/>
              <a:ext cx="7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Layer 3:</a:t>
              </a:r>
              <a:endParaRPr lang="en-US" b="1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3842" y="963"/>
              <a:ext cx="92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Soil Drainage</a:t>
              </a:r>
              <a:endParaRPr lang="en-US" b="1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803650" y="2468563"/>
            <a:ext cx="992188" cy="796925"/>
            <a:chOff x="2396" y="1555"/>
            <a:chExt cx="625" cy="502"/>
          </a:xfrm>
        </p:grpSpPr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396" y="1555"/>
              <a:ext cx="62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Layer 4:</a:t>
              </a:r>
              <a:endParaRPr lang="en-US" b="1"/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2396" y="1712"/>
              <a:ext cx="51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Loggable</a:t>
              </a:r>
              <a:endParaRPr lang="en-US" b="1"/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2396" y="1870"/>
              <a:ext cx="58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Species</a:t>
              </a:r>
              <a:endParaRPr lang="en-US" b="1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022850" y="3783013"/>
            <a:ext cx="1346200" cy="798512"/>
            <a:chOff x="3164" y="2383"/>
            <a:chExt cx="848" cy="503"/>
          </a:xfrm>
        </p:grpSpPr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3164" y="2383"/>
              <a:ext cx="70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Layer 8:</a:t>
              </a:r>
              <a:endParaRPr lang="en-US" b="1"/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3164" y="2541"/>
              <a:ext cx="84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Species And</a:t>
              </a:r>
              <a:endParaRPr lang="en-US" b="1"/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3164" y="2699"/>
              <a:ext cx="61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  Soils</a:t>
              </a:r>
              <a:endParaRPr lang="en-US" b="1"/>
            </a:p>
          </p:txBody>
        </p:sp>
      </p:grp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881313" y="4984750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1087438" y="3730625"/>
            <a:ext cx="1508125" cy="814388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5967413" y="2416175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3527425" y="2416175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1087438" y="2416175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5967413" y="1100138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3527425" y="1100138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1087438" y="1100138"/>
            <a:ext cx="1508125" cy="812800"/>
          </a:xfrm>
          <a:prstGeom prst="rect">
            <a:avLst/>
          </a:prstGeom>
          <a:noFill/>
          <a:ln w="238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1506538" y="2154238"/>
            <a:ext cx="7921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Spread</a:t>
            </a:r>
            <a:endParaRPr lang="en-US" b="1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3946525" y="2154238"/>
            <a:ext cx="64611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6386513" y="2154238"/>
            <a:ext cx="6461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027738" y="2530475"/>
            <a:ext cx="1458912" cy="547688"/>
            <a:chOff x="3797" y="1594"/>
            <a:chExt cx="919" cy="345"/>
          </a:xfrm>
        </p:grpSpPr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3797" y="1594"/>
              <a:ext cx="7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Layer 5:</a:t>
              </a:r>
              <a:endParaRPr lang="en-US" b="1"/>
            </a:p>
          </p:txBody>
        </p:sp>
        <p:sp>
          <p:nvSpPr>
            <p:cNvPr id="27683" name="Rectangle 35"/>
            <p:cNvSpPr>
              <a:spLocks noChangeArrowheads="1"/>
            </p:cNvSpPr>
            <p:nvPr/>
          </p:nvSpPr>
          <p:spPr bwMode="auto">
            <a:xfrm>
              <a:off x="3797" y="1752"/>
              <a:ext cx="919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Drained Soils</a:t>
              </a:r>
              <a:endParaRPr lang="en-US" b="1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1292225" y="2592388"/>
            <a:ext cx="1139825" cy="547687"/>
            <a:chOff x="814" y="1633"/>
            <a:chExt cx="718" cy="345"/>
          </a:xfrm>
        </p:grpSpPr>
        <p:sp>
          <p:nvSpPr>
            <p:cNvPr id="27685" name="Rectangle 37"/>
            <p:cNvSpPr>
              <a:spLocks noChangeArrowheads="1"/>
            </p:cNvSpPr>
            <p:nvPr/>
          </p:nvSpPr>
          <p:spPr bwMode="auto">
            <a:xfrm>
              <a:off x="814" y="1633"/>
              <a:ext cx="66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Layer 6:</a:t>
              </a:r>
              <a:endParaRPr lang="en-US" b="1"/>
            </a:p>
          </p:txBody>
        </p:sp>
        <p:sp>
          <p:nvSpPr>
            <p:cNvPr id="27686" name="Rectangle 38"/>
            <p:cNvSpPr>
              <a:spLocks noChangeArrowheads="1"/>
            </p:cNvSpPr>
            <p:nvPr/>
          </p:nvSpPr>
          <p:spPr bwMode="auto">
            <a:xfrm>
              <a:off x="814" y="1791"/>
              <a:ext cx="71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Near Lake</a:t>
              </a:r>
              <a:endParaRPr lang="en-US" b="1"/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1219200" y="3783013"/>
            <a:ext cx="1276350" cy="798512"/>
            <a:chOff x="768" y="2383"/>
            <a:chExt cx="804" cy="503"/>
          </a:xfrm>
        </p:grpSpPr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768" y="2383"/>
              <a:ext cx="70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Layer 7:</a:t>
              </a:r>
              <a:endParaRPr lang="en-US" b="1"/>
            </a:p>
          </p:txBody>
        </p:sp>
        <p:sp>
          <p:nvSpPr>
            <p:cNvPr id="27689" name="Rectangle 41"/>
            <p:cNvSpPr>
              <a:spLocks noChangeArrowheads="1"/>
            </p:cNvSpPr>
            <p:nvPr/>
          </p:nvSpPr>
          <p:spPr bwMode="auto">
            <a:xfrm>
              <a:off x="768" y="2541"/>
              <a:ext cx="80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Away From</a:t>
              </a:r>
              <a:endParaRPr lang="en-US" b="1"/>
            </a:p>
          </p:txBody>
        </p:sp>
        <p:sp>
          <p:nvSpPr>
            <p:cNvPr id="27690" name="Rectangle 42"/>
            <p:cNvSpPr>
              <a:spLocks noChangeArrowheads="1"/>
            </p:cNvSpPr>
            <p:nvPr/>
          </p:nvSpPr>
          <p:spPr bwMode="auto">
            <a:xfrm>
              <a:off x="768" y="2699"/>
              <a:ext cx="61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   Lake</a:t>
              </a:r>
              <a:endParaRPr lang="en-US" b="1"/>
            </a:p>
          </p:txBody>
        </p:sp>
      </p:grp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3157538" y="4722813"/>
            <a:ext cx="76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OverLay</a:t>
            </a:r>
            <a:endParaRPr lang="en-US" b="1"/>
          </a:p>
        </p:txBody>
      </p: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3157538" y="5037138"/>
            <a:ext cx="992187" cy="796925"/>
            <a:chOff x="1989" y="3173"/>
            <a:chExt cx="625" cy="502"/>
          </a:xfrm>
        </p:grpSpPr>
        <p:sp>
          <p:nvSpPr>
            <p:cNvPr id="27693" name="Rectangle 45"/>
            <p:cNvSpPr>
              <a:spLocks noChangeArrowheads="1"/>
            </p:cNvSpPr>
            <p:nvPr/>
          </p:nvSpPr>
          <p:spPr bwMode="auto">
            <a:xfrm>
              <a:off x="1989" y="3173"/>
              <a:ext cx="62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Layer 9:</a:t>
              </a:r>
              <a:endParaRPr lang="en-US" b="1"/>
            </a:p>
          </p:txBody>
        </p:sp>
        <p:sp>
          <p:nvSpPr>
            <p:cNvPr id="27694" name="Rectangle 46"/>
            <p:cNvSpPr>
              <a:spLocks noChangeArrowheads="1"/>
            </p:cNvSpPr>
            <p:nvPr/>
          </p:nvSpPr>
          <p:spPr bwMode="auto">
            <a:xfrm>
              <a:off x="1989" y="3331"/>
              <a:ext cx="51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Loggable</a:t>
              </a:r>
              <a:endParaRPr lang="en-US" b="1"/>
            </a:p>
          </p:txBody>
        </p:sp>
        <p:sp>
          <p:nvSpPr>
            <p:cNvPr id="27695" name="Rectangle 47"/>
            <p:cNvSpPr>
              <a:spLocks noChangeArrowheads="1"/>
            </p:cNvSpPr>
            <p:nvPr/>
          </p:nvSpPr>
          <p:spPr bwMode="auto">
            <a:xfrm>
              <a:off x="1989" y="3488"/>
              <a:ext cx="48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   Sites</a:t>
              </a:r>
              <a:endParaRPr lang="en-US" b="1"/>
            </a:p>
          </p:txBody>
        </p:sp>
      </p:grp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1793875" y="1903413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>
            <a:off x="4233863" y="1903413"/>
            <a:ext cx="1587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>
            <a:off x="6745288" y="1903413"/>
            <a:ext cx="1587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9" name="Rectangle 51"/>
          <p:cNvSpPr>
            <a:spLocks noChangeArrowheads="1"/>
          </p:cNvSpPr>
          <p:nvPr/>
        </p:nvSpPr>
        <p:spPr bwMode="auto">
          <a:xfrm>
            <a:off x="1435100" y="3470275"/>
            <a:ext cx="64611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5165725" y="3470275"/>
            <a:ext cx="646113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Recode</a:t>
            </a:r>
            <a:endParaRPr lang="en-US" b="1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>
            <a:off x="1793875" y="3219450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>
            <a:off x="4233863" y="3219450"/>
            <a:ext cx="1587" cy="3968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4233863" y="3595688"/>
            <a:ext cx="884237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6745288" y="3219450"/>
            <a:ext cx="1587" cy="3968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>
            <a:off x="5956300" y="3595688"/>
            <a:ext cx="812800" cy="1587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1793875" y="4535488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1793875" y="4848225"/>
            <a:ext cx="1316038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5524500" y="4535488"/>
            <a:ext cx="1588" cy="333375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9" name="Line 61"/>
          <p:cNvSpPr>
            <a:spLocks noChangeShapeType="1"/>
          </p:cNvSpPr>
          <p:nvPr/>
        </p:nvSpPr>
        <p:spPr bwMode="auto">
          <a:xfrm flipH="1">
            <a:off x="4089400" y="4848225"/>
            <a:ext cx="1458913" cy="1588"/>
          </a:xfrm>
          <a:prstGeom prst="line">
            <a:avLst/>
          </a:prstGeom>
          <a:noFill/>
          <a:ln w="238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924800" cy="685800"/>
          </a:xfrm>
          <a:noFill/>
          <a:ln/>
        </p:spPr>
        <p:txBody>
          <a:bodyPr>
            <a:normAutofit/>
          </a:bodyPr>
          <a:lstStyle/>
          <a:p>
            <a:r>
              <a:rPr lang="en-US" sz="3600" b="1" dirty="0" smtClean="0"/>
              <a:t>3.2 Workflow in GI S Projects</a:t>
            </a:r>
            <a:endParaRPr lang="en-US" sz="3600" dirty="0">
              <a:solidFill>
                <a:schemeClr val="tx1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57575" y="1628775"/>
            <a:ext cx="1498600" cy="2730500"/>
            <a:chOff x="2164" y="1012"/>
            <a:chExt cx="1720" cy="1720"/>
          </a:xfrm>
        </p:grpSpPr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2164" y="1012"/>
              <a:ext cx="1720" cy="17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" name="Oval 5"/>
            <p:cNvSpPr>
              <a:spLocks noChangeArrowheads="1"/>
            </p:cNvSpPr>
            <p:nvPr/>
          </p:nvSpPr>
          <p:spPr bwMode="auto">
            <a:xfrm>
              <a:off x="2404" y="1348"/>
              <a:ext cx="424" cy="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4" name="Oval 6"/>
            <p:cNvSpPr>
              <a:spLocks noChangeArrowheads="1"/>
            </p:cNvSpPr>
            <p:nvPr/>
          </p:nvSpPr>
          <p:spPr bwMode="auto">
            <a:xfrm>
              <a:off x="3076" y="1348"/>
              <a:ext cx="424" cy="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Oval 7"/>
            <p:cNvSpPr>
              <a:spLocks noChangeArrowheads="1"/>
            </p:cNvSpPr>
            <p:nvPr/>
          </p:nvSpPr>
          <p:spPr bwMode="auto">
            <a:xfrm>
              <a:off x="3268" y="1876"/>
              <a:ext cx="424" cy="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6" name="Oval 8"/>
            <p:cNvSpPr>
              <a:spLocks noChangeArrowheads="1"/>
            </p:cNvSpPr>
            <p:nvPr/>
          </p:nvSpPr>
          <p:spPr bwMode="auto">
            <a:xfrm>
              <a:off x="2404" y="2020"/>
              <a:ext cx="424" cy="32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8600" y="1600200"/>
            <a:ext cx="3216275" cy="4578350"/>
            <a:chOff x="130" y="994"/>
            <a:chExt cx="2026" cy="2884"/>
          </a:xfrm>
        </p:grpSpPr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370" y="3122"/>
              <a:ext cx="1356" cy="75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endParaRPr lang="en-US"/>
            </a:p>
            <a:p>
              <a:r>
                <a:rPr lang="en-US"/>
                <a:t>User interaction</a:t>
              </a:r>
            </a:p>
            <a:p>
              <a:endParaRPr lang="en-US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30" y="994"/>
              <a:ext cx="2026" cy="1676"/>
              <a:chOff x="130" y="994"/>
              <a:chExt cx="2026" cy="1676"/>
            </a:xfrm>
          </p:grpSpPr>
          <p:sp>
            <p:nvSpPr>
              <p:cNvPr id="17420" name="Rectangle 12"/>
              <p:cNvSpPr>
                <a:spLocks noChangeArrowheads="1"/>
              </p:cNvSpPr>
              <p:nvPr/>
            </p:nvSpPr>
            <p:spPr bwMode="auto">
              <a:xfrm>
                <a:off x="130" y="994"/>
                <a:ext cx="822" cy="1676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 u="sng"/>
                  <a:t>Reselect</a:t>
                </a:r>
                <a:endParaRPr lang="en-US"/>
              </a:p>
              <a:p>
                <a:endParaRPr lang="en-US"/>
              </a:p>
              <a:p>
                <a:r>
                  <a:rPr lang="en-US"/>
                  <a:t>Geology</a:t>
                </a:r>
              </a:p>
              <a:p>
                <a:r>
                  <a:rPr lang="en-US"/>
                  <a:t>Land use</a:t>
                </a:r>
              </a:p>
              <a:p>
                <a:r>
                  <a:rPr lang="en-US"/>
                  <a:t>Soil</a:t>
                </a:r>
              </a:p>
              <a:p>
                <a:r>
                  <a:rPr lang="en-US"/>
                  <a:t>Rainfall</a:t>
                </a:r>
              </a:p>
              <a:p>
                <a:endParaRPr lang="en-US"/>
              </a:p>
            </p:txBody>
          </p:sp>
          <p:sp>
            <p:nvSpPr>
              <p:cNvPr id="17421" name="Rectangle 13"/>
              <p:cNvSpPr>
                <a:spLocks noChangeArrowheads="1"/>
              </p:cNvSpPr>
              <p:nvPr/>
            </p:nvSpPr>
            <p:spPr bwMode="auto">
              <a:xfrm>
                <a:off x="994" y="994"/>
                <a:ext cx="657" cy="167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b="1" u="sng"/>
                  <a:t>Buffer</a:t>
                </a:r>
                <a:endParaRPr lang="en-US"/>
              </a:p>
              <a:p>
                <a:endParaRPr lang="en-US"/>
              </a:p>
              <a:p>
                <a:r>
                  <a:rPr lang="en-US"/>
                  <a:t>Roads</a:t>
                </a:r>
              </a:p>
              <a:p>
                <a:r>
                  <a:rPr lang="en-US"/>
                  <a:t>Rivers</a:t>
                </a:r>
              </a:p>
              <a:p>
                <a:endParaRPr lang="en-US"/>
              </a:p>
              <a:p>
                <a:endParaRPr lang="en-US"/>
              </a:p>
              <a:p>
                <a:endParaRPr lang="en-US"/>
              </a:p>
            </p:txBody>
          </p:sp>
          <p:sp>
            <p:nvSpPr>
              <p:cNvPr id="17422" name="AutoShape 14"/>
              <p:cNvSpPr>
                <a:spLocks noChangeArrowheads="1"/>
              </p:cNvSpPr>
              <p:nvPr/>
            </p:nvSpPr>
            <p:spPr bwMode="auto">
              <a:xfrm>
                <a:off x="1780" y="1540"/>
                <a:ext cx="376" cy="424"/>
              </a:xfrm>
              <a:prstGeom prst="rightArrow">
                <a:avLst>
                  <a:gd name="adj1" fmla="val 50000"/>
                  <a:gd name="adj2" fmla="val 50005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23" name="AutoShape 15"/>
            <p:cNvSpPr>
              <a:spLocks noChangeArrowheads="1"/>
            </p:cNvSpPr>
            <p:nvPr/>
          </p:nvSpPr>
          <p:spPr bwMode="auto">
            <a:xfrm>
              <a:off x="628" y="2692"/>
              <a:ext cx="664" cy="424"/>
            </a:xfrm>
            <a:prstGeom prst="upArrow">
              <a:avLst>
                <a:gd name="adj1" fmla="val 50000"/>
                <a:gd name="adj2" fmla="val 4999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5572125" y="2228850"/>
            <a:ext cx="1971675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/>
              <a:t>Intersect</a:t>
            </a:r>
          </a:p>
          <a:p>
            <a:r>
              <a:rPr lang="en-US"/>
              <a:t>suitable zones</a:t>
            </a:r>
          </a:p>
          <a:p>
            <a:r>
              <a:rPr lang="en-US"/>
              <a:t>for each factor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3581400" y="990600"/>
            <a:ext cx="19812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/>
              <a:t>Suitable zones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219700" y="4295775"/>
            <a:ext cx="2609850" cy="1571625"/>
            <a:chOff x="3744" y="3024"/>
            <a:chExt cx="1824" cy="990"/>
          </a:xfrm>
        </p:grpSpPr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36" y="3696"/>
              <a:ext cx="1440" cy="288"/>
            </a:xfrm>
            <a:prstGeom prst="rect">
              <a:avLst/>
            </a:prstGeom>
            <a:solidFill>
              <a:srgbClr val="63E9F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63DE8"/>
                  </a:solidFill>
                </a:rPr>
                <a:t>The best zones</a:t>
              </a:r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744" y="3024"/>
              <a:ext cx="1824" cy="990"/>
              <a:chOff x="3744" y="3024"/>
              <a:chExt cx="1824" cy="990"/>
            </a:xfrm>
          </p:grpSpPr>
          <p:sp>
            <p:nvSpPr>
              <p:cNvPr id="17429" name="Rectangle 21"/>
              <p:cNvSpPr>
                <a:spLocks noChangeArrowheads="1"/>
              </p:cNvSpPr>
              <p:nvPr/>
            </p:nvSpPr>
            <p:spPr bwMode="auto">
              <a:xfrm>
                <a:off x="3744" y="3024"/>
                <a:ext cx="1824" cy="990"/>
              </a:xfrm>
              <a:prstGeom prst="rect">
                <a:avLst/>
              </a:prstGeom>
              <a:solidFill>
                <a:srgbClr val="63E9FB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0" name="Oval 22"/>
              <p:cNvSpPr>
                <a:spLocks noChangeArrowheads="1"/>
              </p:cNvSpPr>
              <p:nvPr/>
            </p:nvSpPr>
            <p:spPr bwMode="auto">
              <a:xfrm>
                <a:off x="3984" y="3216"/>
                <a:ext cx="558" cy="359"/>
              </a:xfrm>
              <a:prstGeom prst="ellipse">
                <a:avLst/>
              </a:prstGeom>
              <a:solidFill>
                <a:srgbClr val="63E9FB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1" name="Oval 23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576" cy="240"/>
              </a:xfrm>
              <a:prstGeom prst="ellipse">
                <a:avLst/>
              </a:prstGeom>
              <a:solidFill>
                <a:srgbClr val="63E9FB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4956175" y="2682875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AutoShape 25"/>
          <p:cNvSpPr>
            <a:spLocks noChangeArrowheads="1"/>
          </p:cNvSpPr>
          <p:nvPr/>
        </p:nvSpPr>
        <p:spPr bwMode="auto">
          <a:xfrm>
            <a:off x="6324600" y="3429000"/>
            <a:ext cx="381000" cy="831850"/>
          </a:xfrm>
          <a:prstGeom prst="downArrow">
            <a:avLst>
              <a:gd name="adj1" fmla="val 50000"/>
              <a:gd name="adj2" fmla="val 5458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45563" cy="685800"/>
          </a:xfrm>
        </p:spPr>
        <p:txBody>
          <a:bodyPr/>
          <a:lstStyle/>
          <a:p>
            <a:r>
              <a:rPr lang="en-US" sz="3200" b="1" dirty="0" smtClean="0">
                <a:latin typeface="Tahoma" pitchFamily="34" charset="0"/>
              </a:rPr>
              <a:t>Chapter. 3 Summary</a:t>
            </a:r>
            <a:endParaRPr lang="en-US" sz="3600" b="1" dirty="0">
              <a:latin typeface="Tahoma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488363" cy="4419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(1) describing many of the general capabilities</a:t>
            </a:r>
          </a:p>
          <a:p>
            <a:pPr>
              <a:buNone/>
            </a:pPr>
            <a:r>
              <a:rPr lang="en-US" sz="2400" dirty="0" smtClean="0"/>
              <a:t>of software and the ways these capabilities address decision problems, and </a:t>
            </a:r>
          </a:p>
          <a:p>
            <a:pPr>
              <a:buNone/>
            </a:pPr>
            <a:r>
              <a:rPr lang="en-US" sz="2400" dirty="0" smtClean="0"/>
              <a:t>(2) presenting</a:t>
            </a:r>
          </a:p>
          <a:p>
            <a:pPr>
              <a:buNone/>
            </a:pPr>
            <a:r>
              <a:rPr lang="en-US" sz="2400" dirty="0" smtClean="0"/>
              <a:t>different GIS workflows that make use of capabilities.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Projects</a:t>
            </a:r>
            <a:r>
              <a:rPr lang="en-US" sz="2400" dirty="0" smtClean="0"/>
              <a:t> is in terms of how communities want to plan, program, and implement land use, transportation, and/or water resource activities to restore, redevelop, or otherwise improve quality of life.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Projects</a:t>
            </a:r>
            <a:r>
              <a:rPr lang="en-US" sz="2400" dirty="0" smtClean="0"/>
              <a:t> is in terms of how we make use of GIS in a decision situation—the so-called GIS project. GIS analysts undertake GIS projects, working with data to address community concerns about community projects.</a:t>
            </a:r>
            <a:endParaRPr lang="en-US" sz="2400" b="1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Overview Chapter. 3</a:t>
            </a:r>
            <a:endParaRPr lang="en-US" sz="3200" dirty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1.Overview </a:t>
            </a:r>
            <a:r>
              <a:rPr lang="en-US" sz="2600" b="1" dirty="0" smtClean="0"/>
              <a:t>of GIS Capabilities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Geocoding </a:t>
            </a:r>
            <a:r>
              <a:rPr lang="en-US" sz="1800" i="1" dirty="0" smtClean="0"/>
              <a:t>Tools, </a:t>
            </a:r>
            <a:endParaRPr lang="en-US" sz="1800" i="1" dirty="0" smtClean="0"/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Data </a:t>
            </a:r>
            <a:r>
              <a:rPr lang="en-US" sz="1800" i="1" dirty="0" smtClean="0"/>
              <a:t>Management </a:t>
            </a:r>
            <a:r>
              <a:rPr lang="en-US" sz="1800" i="1" dirty="0" smtClean="0"/>
              <a:t>Tools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Map </a:t>
            </a:r>
            <a:r>
              <a:rPr lang="en-US" sz="1800" i="1" dirty="0" smtClean="0"/>
              <a:t>Visualization </a:t>
            </a:r>
            <a:r>
              <a:rPr lang="en-US" sz="1800" i="1" dirty="0" smtClean="0"/>
              <a:t>Tools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Feature </a:t>
            </a:r>
            <a:r>
              <a:rPr lang="en-US" sz="1800" i="1" dirty="0" smtClean="0"/>
              <a:t>Analysis </a:t>
            </a:r>
            <a:r>
              <a:rPr lang="en-US" sz="1800" i="1" dirty="0" smtClean="0"/>
              <a:t>Tools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Grid </a:t>
            </a:r>
            <a:r>
              <a:rPr lang="en-US" sz="1800" i="1" dirty="0" smtClean="0"/>
              <a:t>Analysis Tools </a:t>
            </a:r>
            <a:r>
              <a:rPr lang="en-US" sz="1800" i="1" dirty="0" smtClean="0"/>
              <a:t> </a:t>
            </a:r>
          </a:p>
          <a:p>
            <a:pPr>
              <a:buFont typeface="+mj-lt"/>
              <a:buAutoNum type="alphaUcPeriod"/>
            </a:pPr>
            <a:r>
              <a:rPr lang="en-US" sz="1800" i="1" dirty="0" smtClean="0"/>
              <a:t>Network </a:t>
            </a:r>
            <a:r>
              <a:rPr lang="en-US" sz="1800" i="1" dirty="0" smtClean="0"/>
              <a:t>Analysis Tools </a:t>
            </a:r>
            <a:endParaRPr lang="en-US" sz="1800" i="1" dirty="0" smtClean="0"/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sz="2600" b="1" dirty="0" smtClean="0"/>
              <a:t>2.Workflow </a:t>
            </a:r>
            <a:r>
              <a:rPr lang="en-US" sz="2600" b="1" dirty="0" smtClean="0"/>
              <a:t>in GIS Projects </a:t>
            </a:r>
          </a:p>
          <a:p>
            <a:pPr>
              <a:buFont typeface="+mj-lt"/>
              <a:buAutoNum type="alphaUcPeriod"/>
            </a:pPr>
            <a:r>
              <a:rPr lang="en-US" sz="1800" i="1" dirty="0"/>
              <a:t>Basic Workflow </a:t>
            </a:r>
            <a:endParaRPr lang="en-US" sz="1800" i="1" dirty="0"/>
          </a:p>
          <a:p>
            <a:pPr>
              <a:buFont typeface="+mj-lt"/>
              <a:buAutoNum type="alphaUcPeriod"/>
            </a:pPr>
            <a:r>
              <a:rPr lang="en-US" sz="1800" i="1" dirty="0"/>
              <a:t>Nuanced Workflow</a:t>
            </a:r>
          </a:p>
          <a:p>
            <a:pPr>
              <a:buFont typeface="+mj-lt"/>
              <a:buAutoNum type="alphaUcPeriod"/>
            </a:pPr>
            <a:r>
              <a:rPr lang="en-US" sz="1800" i="1" dirty="0"/>
              <a:t>Synthesizing Basic </a:t>
            </a:r>
            <a:endParaRPr lang="en-US" sz="1800" i="1" dirty="0" smtClean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2600" b="1" dirty="0" smtClean="0"/>
              <a:t>3.Summary </a:t>
            </a:r>
            <a:r>
              <a:rPr lang="en-US" sz="2600" b="1" dirty="0" smtClean="0"/>
              <a:t>and Review Questions    </a:t>
            </a:r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762000"/>
          </a:xfrm>
        </p:spPr>
        <p:txBody>
          <a:bodyPr/>
          <a:lstStyle/>
          <a:p>
            <a:r>
              <a:rPr lang="en-US" sz="3200" b="1" dirty="0" smtClean="0"/>
              <a:t>GIS Capabilities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45059" name="Rectangle 1027"/>
          <p:cNvSpPr>
            <a:spLocks noGrp="1" noChangeArrowheads="1"/>
          </p:cNvSpPr>
          <p:nvPr>
            <p:ph idx="1"/>
          </p:nvPr>
        </p:nvSpPr>
        <p:spPr>
          <a:xfrm>
            <a:off x="228601" y="2286000"/>
            <a:ext cx="3810000" cy="39623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smtClean="0">
                <a:latin typeface="Tahoma" pitchFamily="34" charset="0"/>
              </a:rPr>
              <a:t>- Difference </a:t>
            </a:r>
            <a:r>
              <a:rPr lang="en-US" sz="2000" b="1" dirty="0" smtClean="0">
                <a:latin typeface="Tahoma" pitchFamily="34" charset="0"/>
              </a:rPr>
              <a:t>between a GIS project and a community improvement project. </a:t>
            </a:r>
          </a:p>
          <a:p>
            <a:pPr marL="0" indent="0">
              <a:buNone/>
            </a:pPr>
            <a:endParaRPr lang="en-US" sz="2000" b="1" dirty="0" smtClean="0">
              <a:latin typeface="Tahoma" pitchFamily="34" charset="0"/>
            </a:endParaRPr>
          </a:p>
          <a:p>
            <a:pPr marL="0" indent="0">
              <a:buNone/>
            </a:pPr>
            <a:r>
              <a:rPr lang="en-US" sz="1800" i="1" dirty="0"/>
              <a:t>For example, a wastewater treatment facility is a community improvement project, but the process of sitting such a project, as presented in the case study, provides a step-by-step method for undertaking a GIS project. </a:t>
            </a:r>
            <a:endParaRPr lang="en-US" sz="18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667000"/>
            <a:ext cx="4698868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62284" y="22976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/>
              <a:t>Example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1430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</a:rPr>
              <a:t>- GIS </a:t>
            </a:r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</a:rPr>
              <a:t>is known for its ability to integrate various types of data to address complex decision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591" y="1395720"/>
            <a:ext cx="2489200" cy="1974850"/>
            <a:chOff x="52" y="816"/>
            <a:chExt cx="1568" cy="124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2" y="1396"/>
              <a:ext cx="1432" cy="664"/>
              <a:chOff x="52" y="1396"/>
              <a:chExt cx="1432" cy="664"/>
            </a:xfrm>
          </p:grpSpPr>
          <p:sp>
            <p:nvSpPr>
              <p:cNvPr id="8194" name="Oval 2"/>
              <p:cNvSpPr>
                <a:spLocks noChangeArrowheads="1"/>
              </p:cNvSpPr>
              <p:nvPr/>
            </p:nvSpPr>
            <p:spPr bwMode="auto">
              <a:xfrm>
                <a:off x="52" y="1396"/>
                <a:ext cx="1432" cy="66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" name="Rectangle 3"/>
              <p:cNvSpPr>
                <a:spLocks noChangeArrowheads="1"/>
              </p:cNvSpPr>
              <p:nvPr/>
            </p:nvSpPr>
            <p:spPr bwMode="auto">
              <a:xfrm>
                <a:off x="278" y="1574"/>
                <a:ext cx="85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en-US"/>
                  <a:t>Economy</a:t>
                </a:r>
              </a:p>
            </p:txBody>
          </p:sp>
        </p:grp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 flipH="1">
              <a:off x="1026" y="816"/>
              <a:ext cx="594" cy="5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49250" y="3105150"/>
            <a:ext cx="2851150" cy="1803400"/>
            <a:chOff x="220" y="1956"/>
            <a:chExt cx="1796" cy="1136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220" y="2524"/>
              <a:ext cx="1240" cy="568"/>
              <a:chOff x="220" y="2524"/>
              <a:chExt cx="1240" cy="568"/>
            </a:xfrm>
          </p:grpSpPr>
          <p:sp>
            <p:nvSpPr>
              <p:cNvPr id="8199" name="Oval 7"/>
              <p:cNvSpPr>
                <a:spLocks noChangeArrowheads="1"/>
              </p:cNvSpPr>
              <p:nvPr/>
            </p:nvSpPr>
            <p:spPr bwMode="auto">
              <a:xfrm>
                <a:off x="220" y="2524"/>
                <a:ext cx="1240" cy="568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" name="Rectangle 8"/>
              <p:cNvSpPr>
                <a:spLocks noChangeArrowheads="1"/>
              </p:cNvSpPr>
              <p:nvPr/>
            </p:nvSpPr>
            <p:spPr bwMode="auto">
              <a:xfrm>
                <a:off x="302" y="2654"/>
                <a:ext cx="105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en-US"/>
                  <a:t>Atmosphere</a:t>
                </a:r>
              </a:p>
            </p:txBody>
          </p:sp>
        </p:grp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1332" y="1956"/>
              <a:ext cx="684" cy="6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49250" y="311150"/>
            <a:ext cx="8661400" cy="6235700"/>
            <a:chOff x="412" y="196"/>
            <a:chExt cx="5264" cy="3928"/>
          </a:xfrm>
        </p:grpSpPr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412" y="3448"/>
              <a:ext cx="1408" cy="580"/>
              <a:chOff x="412" y="3448"/>
              <a:chExt cx="1408" cy="580"/>
            </a:xfrm>
          </p:grpSpPr>
          <p:sp>
            <p:nvSpPr>
              <p:cNvPr id="8204" name="Oval 12"/>
              <p:cNvSpPr>
                <a:spLocks noChangeArrowheads="1"/>
              </p:cNvSpPr>
              <p:nvPr/>
            </p:nvSpPr>
            <p:spPr bwMode="auto">
              <a:xfrm>
                <a:off x="412" y="3448"/>
                <a:ext cx="1408" cy="58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Rectangle 13"/>
              <p:cNvSpPr>
                <a:spLocks noChangeArrowheads="1"/>
              </p:cNvSpPr>
              <p:nvPr/>
            </p:nvSpPr>
            <p:spPr bwMode="auto">
              <a:xfrm>
                <a:off x="542" y="3590"/>
                <a:ext cx="117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/>
                <a:r>
                  <a:rPr lang="en-US"/>
                  <a:t>Surface water</a:t>
                </a:r>
              </a:p>
            </p:txBody>
          </p:sp>
        </p:grp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>
              <a:off x="1488" y="3096"/>
              <a:ext cx="38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1588" y="196"/>
              <a:ext cx="4088" cy="3928"/>
              <a:chOff x="1588" y="196"/>
              <a:chExt cx="4088" cy="3928"/>
            </a:xfrm>
          </p:grpSpPr>
          <p:grpSp>
            <p:nvGrpSpPr>
              <p:cNvPr id="9" name="Group 43"/>
              <p:cNvGrpSpPr>
                <a:grpSpLocks/>
              </p:cNvGrpSpPr>
              <p:nvPr/>
            </p:nvGrpSpPr>
            <p:grpSpPr bwMode="auto">
              <a:xfrm>
                <a:off x="1588" y="196"/>
                <a:ext cx="4088" cy="3028"/>
                <a:chOff x="1588" y="196"/>
                <a:chExt cx="4088" cy="3028"/>
              </a:xfrm>
            </p:grpSpPr>
            <p:grpSp>
              <p:nvGrpSpPr>
                <p:cNvPr id="10" name="Group 18"/>
                <p:cNvGrpSpPr>
                  <a:grpSpLocks/>
                </p:cNvGrpSpPr>
                <p:nvPr/>
              </p:nvGrpSpPr>
              <p:grpSpPr bwMode="auto">
                <a:xfrm>
                  <a:off x="4436" y="2632"/>
                  <a:ext cx="1240" cy="568"/>
                  <a:chOff x="4436" y="2632"/>
                  <a:chExt cx="1240" cy="568"/>
                </a:xfrm>
              </p:grpSpPr>
              <p:sp>
                <p:nvSpPr>
                  <p:cNvPr id="820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4436" y="2632"/>
                    <a:ext cx="1240" cy="568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09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4614" y="2810"/>
                    <a:ext cx="889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/>
                    <a:r>
                      <a:rPr lang="en-US"/>
                      <a:t>Biotic life</a:t>
                    </a:r>
                  </a:p>
                </p:txBody>
              </p:sp>
            </p:grpSp>
            <p:grpSp>
              <p:nvGrpSpPr>
                <p:cNvPr id="11" name="Group 41"/>
                <p:cNvGrpSpPr>
                  <a:grpSpLocks/>
                </p:cNvGrpSpPr>
                <p:nvPr/>
              </p:nvGrpSpPr>
              <p:grpSpPr bwMode="auto">
                <a:xfrm>
                  <a:off x="1588" y="196"/>
                  <a:ext cx="3592" cy="3028"/>
                  <a:chOff x="1588" y="196"/>
                  <a:chExt cx="3592" cy="3028"/>
                </a:xfrm>
              </p:grpSpPr>
              <p:grpSp>
                <p:nvGrpSpPr>
                  <p:cNvPr id="12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3064" y="2656"/>
                    <a:ext cx="1240" cy="568"/>
                    <a:chOff x="3064" y="2656"/>
                    <a:chExt cx="1240" cy="568"/>
                  </a:xfrm>
                </p:grpSpPr>
                <p:sp>
                  <p:nvSpPr>
                    <p:cNvPr id="8211" name="Oval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4" y="2656"/>
                      <a:ext cx="1240" cy="568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2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82" y="2834"/>
                      <a:ext cx="425" cy="2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lIns="92075" tIns="46038" rIns="92075" bIns="46038">
                      <a:spAutoFit/>
                    </a:bodyPr>
                    <a:lstStyle/>
                    <a:p>
                      <a:pPr defTabSz="762000"/>
                      <a:r>
                        <a:rPr lang="en-US"/>
                        <a:t>Soil</a:t>
                      </a:r>
                    </a:p>
                  </p:txBody>
                </p:sp>
              </p:grpSp>
              <p:grpSp>
                <p:nvGrpSpPr>
                  <p:cNvPr id="1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1588" y="196"/>
                    <a:ext cx="3592" cy="2968"/>
                    <a:chOff x="1588" y="196"/>
                    <a:chExt cx="3592" cy="2968"/>
                  </a:xfrm>
                </p:grpSpPr>
                <p:grpSp>
                  <p:nvGrpSpPr>
                    <p:cNvPr id="14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60" y="2596"/>
                      <a:ext cx="1240" cy="568"/>
                      <a:chOff x="1660" y="2596"/>
                      <a:chExt cx="1240" cy="568"/>
                    </a:xfrm>
                  </p:grpSpPr>
                  <p:sp>
                    <p:nvSpPr>
                      <p:cNvPr id="8214" name="Oval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660" y="2596"/>
                        <a:ext cx="1240" cy="568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215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34" y="2774"/>
                        <a:ext cx="585" cy="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lIns="92075" tIns="46038" rIns="92075" bIns="46038">
                        <a:spAutoFit/>
                      </a:bodyPr>
                      <a:lstStyle/>
                      <a:p>
                        <a:pPr defTabSz="762000"/>
                        <a:r>
                          <a:rPr lang="en-US"/>
                          <a:t>Water</a:t>
                        </a:r>
                      </a:p>
                    </p:txBody>
                  </p:sp>
                </p:grpSp>
                <p:grpSp>
                  <p:nvGrpSpPr>
                    <p:cNvPr id="15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88" y="196"/>
                      <a:ext cx="3592" cy="1912"/>
                      <a:chOff x="1588" y="196"/>
                      <a:chExt cx="3592" cy="1912"/>
                    </a:xfrm>
                  </p:grpSpPr>
                  <p:grpSp>
                    <p:nvGrpSpPr>
                      <p:cNvPr id="16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748" y="1300"/>
                        <a:ext cx="1432" cy="664"/>
                        <a:chOff x="3748" y="1300"/>
                        <a:chExt cx="1432" cy="664"/>
                      </a:xfrm>
                    </p:grpSpPr>
                    <p:sp>
                      <p:nvSpPr>
                        <p:cNvPr id="8217" name="Oval 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748" y="1300"/>
                          <a:ext cx="1432" cy="664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18" name="Rectangle 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022" y="1478"/>
                          <a:ext cx="756" cy="28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 lIns="92075" tIns="46038" rIns="92075" bIns="46038">
                          <a:spAutoFit/>
                        </a:bodyPr>
                        <a:lstStyle/>
                        <a:p>
                          <a:pPr defTabSz="762000"/>
                          <a:r>
                            <a:rPr lang="en-US"/>
                            <a:t>Legality</a:t>
                          </a:r>
                        </a:p>
                      </p:txBody>
                    </p:sp>
                  </p:grpSp>
                  <p:sp>
                    <p:nvSpPr>
                      <p:cNvPr id="8220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42" y="857"/>
                        <a:ext cx="978" cy="439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7" name="Group 3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88" y="196"/>
                        <a:ext cx="1816" cy="1912"/>
                        <a:chOff x="1588" y="196"/>
                        <a:chExt cx="1816" cy="1912"/>
                      </a:xfrm>
                    </p:grpSpPr>
                    <p:grpSp>
                      <p:nvGrpSpPr>
                        <p:cNvPr id="18" name="Group 3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588" y="196"/>
                          <a:ext cx="1816" cy="952"/>
                          <a:chOff x="1588" y="196"/>
                          <a:chExt cx="1816" cy="952"/>
                        </a:xfrm>
                      </p:grpSpPr>
                      <p:sp>
                        <p:nvSpPr>
                          <p:cNvPr id="8221" name="Oval 2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588" y="196"/>
                            <a:ext cx="1816" cy="952"/>
                          </a:xfrm>
                          <a:prstGeom prst="ellipse">
                            <a:avLst/>
                          </a:prstGeom>
                          <a:noFill/>
                          <a:ln w="1270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22" name="Rectangle 3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910" y="496"/>
                            <a:ext cx="1181" cy="28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lIns="92075" tIns="46038" rIns="92075" bIns="46038">
                            <a:spAutoFit/>
                          </a:bodyPr>
                          <a:lstStyle/>
                          <a:p>
                            <a:pPr defTabSz="762000"/>
                            <a:r>
                              <a:rPr lang="en-US"/>
                              <a:t>Dumping site</a:t>
                            </a:r>
                          </a:p>
                        </p:txBody>
                      </p:sp>
                    </p:grpSp>
                    <p:grpSp>
                      <p:nvGrpSpPr>
                        <p:cNvPr id="19" name="Group 3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924" y="1444"/>
                          <a:ext cx="1432" cy="664"/>
                          <a:chOff x="1924" y="1444"/>
                          <a:chExt cx="1432" cy="664"/>
                        </a:xfrm>
                      </p:grpSpPr>
                      <p:sp>
                        <p:nvSpPr>
                          <p:cNvPr id="8224" name="Oval 3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924" y="1444"/>
                            <a:ext cx="1432" cy="664"/>
                          </a:xfrm>
                          <a:prstGeom prst="ellipse">
                            <a:avLst/>
                          </a:prstGeom>
                          <a:noFill/>
                          <a:ln w="1270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8225" name="Rectangle 3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54" y="1670"/>
                            <a:ext cx="1118" cy="28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lIns="92075" tIns="46038" rIns="92075" bIns="46038">
                            <a:spAutoFit/>
                          </a:bodyPr>
                          <a:lstStyle/>
                          <a:p>
                            <a:pPr defTabSz="762000"/>
                            <a:r>
                              <a:rPr lang="en-US"/>
                              <a:t>Environment</a:t>
                            </a:r>
                          </a:p>
                        </p:txBody>
                      </p:sp>
                    </p:grpSp>
                    <p:sp>
                      <p:nvSpPr>
                        <p:cNvPr id="8227" name="Lin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538" y="1152"/>
                          <a:ext cx="0" cy="300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chemeClr val="tx1"/>
                          </a:solidFill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  <p:sp>
                  <p:nvSpPr>
                    <p:cNvPr id="8230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72" y="2112"/>
                      <a:ext cx="480" cy="4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23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892" y="2088"/>
                    <a:ext cx="576" cy="57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234" name="Line 42"/>
                <p:cNvSpPr>
                  <a:spLocks noChangeShapeType="1"/>
                </p:cNvSpPr>
                <p:nvPr/>
              </p:nvSpPr>
              <p:spPr bwMode="auto">
                <a:xfrm>
                  <a:off x="3324" y="1884"/>
                  <a:ext cx="1512" cy="7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46"/>
              <p:cNvGrpSpPr>
                <a:grpSpLocks/>
              </p:cNvGrpSpPr>
              <p:nvPr/>
            </p:nvGrpSpPr>
            <p:grpSpPr bwMode="auto">
              <a:xfrm>
                <a:off x="2476" y="3544"/>
                <a:ext cx="1408" cy="580"/>
                <a:chOff x="2476" y="3544"/>
                <a:chExt cx="1408" cy="580"/>
              </a:xfrm>
            </p:grpSpPr>
            <p:sp>
              <p:nvSpPr>
                <p:cNvPr id="8236" name="Oval 44"/>
                <p:cNvSpPr>
                  <a:spLocks noChangeArrowheads="1"/>
                </p:cNvSpPr>
                <p:nvPr/>
              </p:nvSpPr>
              <p:spPr bwMode="auto">
                <a:xfrm>
                  <a:off x="2476" y="3544"/>
                  <a:ext cx="1408" cy="58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7" name="Rectangle 45"/>
                <p:cNvSpPr>
                  <a:spLocks noChangeArrowheads="1"/>
                </p:cNvSpPr>
                <p:nvPr/>
              </p:nvSpPr>
              <p:spPr bwMode="auto">
                <a:xfrm>
                  <a:off x="2594" y="3662"/>
                  <a:ext cx="12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/>
                  <a:r>
                    <a:rPr lang="en-US" b="1"/>
                    <a:t>Groundwater</a:t>
                  </a:r>
                </a:p>
              </p:txBody>
            </p:sp>
          </p:grpSp>
          <p:sp>
            <p:nvSpPr>
              <p:cNvPr id="8239" name="Line 47"/>
              <p:cNvSpPr>
                <a:spLocks noChangeShapeType="1"/>
              </p:cNvSpPr>
              <p:nvPr/>
            </p:nvSpPr>
            <p:spPr bwMode="auto">
              <a:xfrm>
                <a:off x="2484" y="3144"/>
                <a:ext cx="420" cy="4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en-US" sz="3200" b="1" dirty="0" smtClean="0">
                <a:latin typeface="Tahoma" pitchFamily="34" charset="0"/>
              </a:rPr>
              <a:t>GIS Capabilities </a:t>
            </a:r>
            <a:endParaRPr lang="en-US" sz="3200" b="1" dirty="0">
              <a:latin typeface="Tahoma" pitchFamily="34" charset="0"/>
            </a:endParaRP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idx="1"/>
          </p:nvPr>
        </p:nvSpPr>
        <p:spPr>
          <a:xfrm>
            <a:off x="304799" y="762000"/>
            <a:ext cx="8692461" cy="4525963"/>
          </a:xfrm>
        </p:spPr>
        <p:txBody>
          <a:bodyPr/>
          <a:lstStyle/>
          <a:p>
            <a:r>
              <a:rPr lang="en-US" sz="2000" b="1" dirty="0" smtClean="0">
                <a:latin typeface="Tahoma" pitchFamily="34" charset="0"/>
              </a:rPr>
              <a:t>GIS is a special information technology because it integrates capabilities from three fundamental technologies</a:t>
            </a:r>
            <a:r>
              <a:rPr lang="en-US" sz="2000" b="1" dirty="0" smtClean="0">
                <a:latin typeface="Tahoma" pitchFamily="34" charset="0"/>
              </a:rPr>
              <a:t>—</a:t>
            </a:r>
            <a:endParaRPr lang="en-US" sz="2000" b="1" dirty="0" smtClean="0">
              <a:latin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Data management capabilities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Spatial analysis capabilities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 smtClean="0"/>
              <a:t>Map visualization capabilities</a:t>
            </a:r>
            <a:endParaRPr lang="en-US" sz="2000" b="1" i="1" dirty="0">
              <a:latin typeface="Tahoma" pitchFamily="34" charset="0"/>
            </a:endParaRPr>
          </a:p>
        </p:txBody>
      </p:sp>
      <p:pic>
        <p:nvPicPr>
          <p:cNvPr id="1026" name="Picture 2" descr="http://www.netmaptools.org/files/community_syst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80772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Geographical objects</a:t>
            </a:r>
            <a:endParaRPr lang="en-US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990600"/>
            <a:ext cx="9007475" cy="6338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85963" y="1209675"/>
            <a:ext cx="5143500" cy="5461000"/>
            <a:chOff x="1251" y="762"/>
            <a:chExt cx="3240" cy="344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51" y="3387"/>
              <a:ext cx="2460" cy="417"/>
              <a:chOff x="1251" y="3387"/>
              <a:chExt cx="2460" cy="417"/>
            </a:xfrm>
          </p:grpSpPr>
          <p:sp>
            <p:nvSpPr>
              <p:cNvPr id="29702" name="Freeform 6"/>
              <p:cNvSpPr>
                <a:spLocks/>
              </p:cNvSpPr>
              <p:nvPr/>
            </p:nvSpPr>
            <p:spPr bwMode="auto">
              <a:xfrm>
                <a:off x="1251" y="3387"/>
                <a:ext cx="2460" cy="417"/>
              </a:xfrm>
              <a:custGeom>
                <a:avLst/>
                <a:gdLst/>
                <a:ahLst/>
                <a:cxnLst>
                  <a:cxn ang="0">
                    <a:pos x="0" y="417"/>
                  </a:cxn>
                  <a:cxn ang="0">
                    <a:pos x="96" y="373"/>
                  </a:cxn>
                  <a:cxn ang="0">
                    <a:pos x="136" y="314"/>
                  </a:cxn>
                  <a:cxn ang="0">
                    <a:pos x="195" y="267"/>
                  </a:cxn>
                  <a:cxn ang="0">
                    <a:pos x="311" y="238"/>
                  </a:cxn>
                  <a:cxn ang="0">
                    <a:pos x="427" y="164"/>
                  </a:cxn>
                  <a:cxn ang="0">
                    <a:pos x="484" y="89"/>
                  </a:cxn>
                  <a:cxn ang="0">
                    <a:pos x="619" y="29"/>
                  </a:cxn>
                  <a:cxn ang="0">
                    <a:pos x="871" y="59"/>
                  </a:cxn>
                  <a:cxn ang="0">
                    <a:pos x="1085" y="59"/>
                  </a:cxn>
                  <a:cxn ang="0">
                    <a:pos x="1317" y="44"/>
                  </a:cxn>
                  <a:cxn ang="0">
                    <a:pos x="1510" y="44"/>
                  </a:cxn>
                  <a:cxn ang="0">
                    <a:pos x="1685" y="29"/>
                  </a:cxn>
                  <a:cxn ang="0">
                    <a:pos x="1898" y="29"/>
                  </a:cxn>
                  <a:cxn ang="0">
                    <a:pos x="2014" y="0"/>
                  </a:cxn>
                  <a:cxn ang="0">
                    <a:pos x="2169" y="29"/>
                  </a:cxn>
                  <a:cxn ang="0">
                    <a:pos x="2440" y="29"/>
                  </a:cxn>
                  <a:cxn ang="0">
                    <a:pos x="2460" y="89"/>
                  </a:cxn>
                  <a:cxn ang="0">
                    <a:pos x="2324" y="135"/>
                  </a:cxn>
                  <a:cxn ang="0">
                    <a:pos x="2228" y="208"/>
                  </a:cxn>
                  <a:cxn ang="0">
                    <a:pos x="2073" y="267"/>
                  </a:cxn>
                  <a:cxn ang="0">
                    <a:pos x="1976" y="343"/>
                  </a:cxn>
                  <a:cxn ang="0">
                    <a:pos x="1898" y="373"/>
                  </a:cxn>
                  <a:cxn ang="0">
                    <a:pos x="1860" y="417"/>
                  </a:cxn>
                  <a:cxn ang="0">
                    <a:pos x="1685" y="402"/>
                  </a:cxn>
                  <a:cxn ang="0">
                    <a:pos x="1453" y="402"/>
                  </a:cxn>
                  <a:cxn ang="0">
                    <a:pos x="1278" y="417"/>
                  </a:cxn>
                  <a:cxn ang="0">
                    <a:pos x="1026" y="417"/>
                  </a:cxn>
                  <a:cxn ang="0">
                    <a:pos x="814" y="387"/>
                  </a:cxn>
                  <a:cxn ang="0">
                    <a:pos x="543" y="387"/>
                  </a:cxn>
                  <a:cxn ang="0">
                    <a:pos x="271" y="417"/>
                  </a:cxn>
                  <a:cxn ang="0">
                    <a:pos x="0" y="417"/>
                  </a:cxn>
                </a:cxnLst>
                <a:rect l="0" t="0" r="r" b="b"/>
                <a:pathLst>
                  <a:path w="2460" h="417">
                    <a:moveTo>
                      <a:pt x="0" y="417"/>
                    </a:moveTo>
                    <a:lnTo>
                      <a:pt x="96" y="373"/>
                    </a:lnTo>
                    <a:lnTo>
                      <a:pt x="136" y="314"/>
                    </a:lnTo>
                    <a:lnTo>
                      <a:pt x="195" y="267"/>
                    </a:lnTo>
                    <a:lnTo>
                      <a:pt x="311" y="238"/>
                    </a:lnTo>
                    <a:lnTo>
                      <a:pt x="427" y="164"/>
                    </a:lnTo>
                    <a:lnTo>
                      <a:pt x="484" y="89"/>
                    </a:lnTo>
                    <a:lnTo>
                      <a:pt x="619" y="29"/>
                    </a:lnTo>
                    <a:lnTo>
                      <a:pt x="871" y="59"/>
                    </a:lnTo>
                    <a:lnTo>
                      <a:pt x="1085" y="59"/>
                    </a:lnTo>
                    <a:lnTo>
                      <a:pt x="1317" y="44"/>
                    </a:lnTo>
                    <a:lnTo>
                      <a:pt x="1510" y="44"/>
                    </a:lnTo>
                    <a:lnTo>
                      <a:pt x="1685" y="29"/>
                    </a:lnTo>
                    <a:lnTo>
                      <a:pt x="1898" y="29"/>
                    </a:lnTo>
                    <a:lnTo>
                      <a:pt x="2014" y="0"/>
                    </a:lnTo>
                    <a:lnTo>
                      <a:pt x="2169" y="29"/>
                    </a:lnTo>
                    <a:lnTo>
                      <a:pt x="2440" y="29"/>
                    </a:lnTo>
                    <a:lnTo>
                      <a:pt x="2460" y="89"/>
                    </a:lnTo>
                    <a:lnTo>
                      <a:pt x="2324" y="135"/>
                    </a:lnTo>
                    <a:lnTo>
                      <a:pt x="2228" y="208"/>
                    </a:lnTo>
                    <a:lnTo>
                      <a:pt x="2073" y="267"/>
                    </a:lnTo>
                    <a:lnTo>
                      <a:pt x="1976" y="343"/>
                    </a:lnTo>
                    <a:lnTo>
                      <a:pt x="1898" y="373"/>
                    </a:lnTo>
                    <a:lnTo>
                      <a:pt x="1860" y="417"/>
                    </a:lnTo>
                    <a:lnTo>
                      <a:pt x="1685" y="402"/>
                    </a:lnTo>
                    <a:lnTo>
                      <a:pt x="1453" y="402"/>
                    </a:lnTo>
                    <a:lnTo>
                      <a:pt x="1278" y="417"/>
                    </a:lnTo>
                    <a:lnTo>
                      <a:pt x="1026" y="417"/>
                    </a:lnTo>
                    <a:lnTo>
                      <a:pt x="814" y="387"/>
                    </a:lnTo>
                    <a:lnTo>
                      <a:pt x="543" y="387"/>
                    </a:lnTo>
                    <a:lnTo>
                      <a:pt x="271" y="417"/>
                    </a:lnTo>
                    <a:lnTo>
                      <a:pt x="0" y="417"/>
                    </a:lnTo>
                    <a:close/>
                  </a:path>
                </a:pathLst>
              </a:custGeom>
              <a:solidFill>
                <a:srgbClr val="F9D2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3" name="Freeform 7"/>
              <p:cNvSpPr>
                <a:spLocks/>
              </p:cNvSpPr>
              <p:nvPr/>
            </p:nvSpPr>
            <p:spPr bwMode="auto">
              <a:xfrm>
                <a:off x="1251" y="3387"/>
                <a:ext cx="2460" cy="417"/>
              </a:xfrm>
              <a:custGeom>
                <a:avLst/>
                <a:gdLst/>
                <a:ahLst/>
                <a:cxnLst>
                  <a:cxn ang="0">
                    <a:pos x="0" y="417"/>
                  </a:cxn>
                  <a:cxn ang="0">
                    <a:pos x="96" y="373"/>
                  </a:cxn>
                  <a:cxn ang="0">
                    <a:pos x="136" y="314"/>
                  </a:cxn>
                  <a:cxn ang="0">
                    <a:pos x="195" y="267"/>
                  </a:cxn>
                  <a:cxn ang="0">
                    <a:pos x="311" y="238"/>
                  </a:cxn>
                  <a:cxn ang="0">
                    <a:pos x="427" y="164"/>
                  </a:cxn>
                  <a:cxn ang="0">
                    <a:pos x="484" y="89"/>
                  </a:cxn>
                  <a:cxn ang="0">
                    <a:pos x="619" y="29"/>
                  </a:cxn>
                  <a:cxn ang="0">
                    <a:pos x="871" y="59"/>
                  </a:cxn>
                  <a:cxn ang="0">
                    <a:pos x="1085" y="59"/>
                  </a:cxn>
                  <a:cxn ang="0">
                    <a:pos x="1317" y="44"/>
                  </a:cxn>
                  <a:cxn ang="0">
                    <a:pos x="1510" y="44"/>
                  </a:cxn>
                  <a:cxn ang="0">
                    <a:pos x="1685" y="29"/>
                  </a:cxn>
                  <a:cxn ang="0">
                    <a:pos x="1898" y="29"/>
                  </a:cxn>
                  <a:cxn ang="0">
                    <a:pos x="2014" y="0"/>
                  </a:cxn>
                  <a:cxn ang="0">
                    <a:pos x="2169" y="29"/>
                  </a:cxn>
                  <a:cxn ang="0">
                    <a:pos x="2440" y="29"/>
                  </a:cxn>
                  <a:cxn ang="0">
                    <a:pos x="2460" y="89"/>
                  </a:cxn>
                  <a:cxn ang="0">
                    <a:pos x="2324" y="135"/>
                  </a:cxn>
                  <a:cxn ang="0">
                    <a:pos x="2228" y="208"/>
                  </a:cxn>
                  <a:cxn ang="0">
                    <a:pos x="2073" y="267"/>
                  </a:cxn>
                  <a:cxn ang="0">
                    <a:pos x="1976" y="343"/>
                  </a:cxn>
                  <a:cxn ang="0">
                    <a:pos x="1898" y="373"/>
                  </a:cxn>
                  <a:cxn ang="0">
                    <a:pos x="1860" y="417"/>
                  </a:cxn>
                  <a:cxn ang="0">
                    <a:pos x="1685" y="402"/>
                  </a:cxn>
                  <a:cxn ang="0">
                    <a:pos x="1453" y="402"/>
                  </a:cxn>
                  <a:cxn ang="0">
                    <a:pos x="1278" y="417"/>
                  </a:cxn>
                  <a:cxn ang="0">
                    <a:pos x="1026" y="417"/>
                  </a:cxn>
                  <a:cxn ang="0">
                    <a:pos x="814" y="387"/>
                  </a:cxn>
                  <a:cxn ang="0">
                    <a:pos x="543" y="387"/>
                  </a:cxn>
                  <a:cxn ang="0">
                    <a:pos x="271" y="417"/>
                  </a:cxn>
                  <a:cxn ang="0">
                    <a:pos x="0" y="417"/>
                  </a:cxn>
                </a:cxnLst>
                <a:rect l="0" t="0" r="r" b="b"/>
                <a:pathLst>
                  <a:path w="2460" h="417">
                    <a:moveTo>
                      <a:pt x="0" y="417"/>
                    </a:moveTo>
                    <a:lnTo>
                      <a:pt x="96" y="373"/>
                    </a:lnTo>
                    <a:lnTo>
                      <a:pt x="136" y="314"/>
                    </a:lnTo>
                    <a:lnTo>
                      <a:pt x="195" y="267"/>
                    </a:lnTo>
                    <a:lnTo>
                      <a:pt x="311" y="238"/>
                    </a:lnTo>
                    <a:lnTo>
                      <a:pt x="427" y="164"/>
                    </a:lnTo>
                    <a:lnTo>
                      <a:pt x="484" y="89"/>
                    </a:lnTo>
                    <a:lnTo>
                      <a:pt x="619" y="29"/>
                    </a:lnTo>
                    <a:lnTo>
                      <a:pt x="871" y="59"/>
                    </a:lnTo>
                    <a:lnTo>
                      <a:pt x="1085" y="59"/>
                    </a:lnTo>
                    <a:lnTo>
                      <a:pt x="1317" y="44"/>
                    </a:lnTo>
                    <a:lnTo>
                      <a:pt x="1510" y="44"/>
                    </a:lnTo>
                    <a:lnTo>
                      <a:pt x="1685" y="29"/>
                    </a:lnTo>
                    <a:lnTo>
                      <a:pt x="1898" y="29"/>
                    </a:lnTo>
                    <a:lnTo>
                      <a:pt x="2014" y="0"/>
                    </a:lnTo>
                    <a:lnTo>
                      <a:pt x="2169" y="29"/>
                    </a:lnTo>
                    <a:lnTo>
                      <a:pt x="2440" y="29"/>
                    </a:lnTo>
                    <a:lnTo>
                      <a:pt x="2460" y="89"/>
                    </a:lnTo>
                    <a:lnTo>
                      <a:pt x="2324" y="135"/>
                    </a:lnTo>
                    <a:lnTo>
                      <a:pt x="2228" y="208"/>
                    </a:lnTo>
                    <a:lnTo>
                      <a:pt x="2073" y="267"/>
                    </a:lnTo>
                    <a:lnTo>
                      <a:pt x="1976" y="343"/>
                    </a:lnTo>
                    <a:lnTo>
                      <a:pt x="1898" y="373"/>
                    </a:lnTo>
                    <a:lnTo>
                      <a:pt x="1860" y="417"/>
                    </a:lnTo>
                    <a:lnTo>
                      <a:pt x="1685" y="402"/>
                    </a:lnTo>
                    <a:lnTo>
                      <a:pt x="1453" y="402"/>
                    </a:lnTo>
                    <a:lnTo>
                      <a:pt x="1278" y="417"/>
                    </a:lnTo>
                    <a:lnTo>
                      <a:pt x="1026" y="417"/>
                    </a:lnTo>
                    <a:lnTo>
                      <a:pt x="814" y="387"/>
                    </a:lnTo>
                    <a:lnTo>
                      <a:pt x="543" y="387"/>
                    </a:lnTo>
                    <a:lnTo>
                      <a:pt x="271" y="417"/>
                    </a:lnTo>
                    <a:lnTo>
                      <a:pt x="0" y="417"/>
                    </a:lnTo>
                  </a:path>
                </a:pathLst>
              </a:custGeom>
              <a:noFill/>
              <a:ln w="25400">
                <a:solidFill>
                  <a:srgbClr val="7144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04" name="Freeform 8"/>
            <p:cNvSpPr>
              <a:spLocks/>
            </p:cNvSpPr>
            <p:nvPr/>
          </p:nvSpPr>
          <p:spPr bwMode="auto">
            <a:xfrm>
              <a:off x="3109" y="3477"/>
              <a:ext cx="602" cy="415"/>
            </a:xfrm>
            <a:custGeom>
              <a:avLst/>
              <a:gdLst/>
              <a:ahLst/>
              <a:cxnLst>
                <a:cxn ang="0">
                  <a:pos x="0" y="327"/>
                </a:cxn>
                <a:cxn ang="0">
                  <a:pos x="40" y="283"/>
                </a:cxn>
                <a:cxn ang="0">
                  <a:pos x="116" y="253"/>
                </a:cxn>
                <a:cxn ang="0">
                  <a:pos x="215" y="177"/>
                </a:cxn>
                <a:cxn ang="0">
                  <a:pos x="370" y="118"/>
                </a:cxn>
                <a:cxn ang="0">
                  <a:pos x="486" y="30"/>
                </a:cxn>
                <a:cxn ang="0">
                  <a:pos x="602" y="0"/>
                </a:cxn>
                <a:cxn ang="0">
                  <a:pos x="602" y="89"/>
                </a:cxn>
                <a:cxn ang="0">
                  <a:pos x="525" y="118"/>
                </a:cxn>
                <a:cxn ang="0">
                  <a:pos x="427" y="177"/>
                </a:cxn>
                <a:cxn ang="0">
                  <a:pos x="331" y="253"/>
                </a:cxn>
                <a:cxn ang="0">
                  <a:pos x="232" y="297"/>
                </a:cxn>
                <a:cxn ang="0">
                  <a:pos x="116" y="356"/>
                </a:cxn>
                <a:cxn ang="0">
                  <a:pos x="0" y="415"/>
                </a:cxn>
                <a:cxn ang="0">
                  <a:pos x="0" y="371"/>
                </a:cxn>
                <a:cxn ang="0">
                  <a:pos x="0" y="342"/>
                </a:cxn>
                <a:cxn ang="0">
                  <a:pos x="0" y="327"/>
                </a:cxn>
              </a:cxnLst>
              <a:rect l="0" t="0" r="r" b="b"/>
              <a:pathLst>
                <a:path w="602" h="415">
                  <a:moveTo>
                    <a:pt x="0" y="327"/>
                  </a:moveTo>
                  <a:lnTo>
                    <a:pt x="40" y="283"/>
                  </a:lnTo>
                  <a:lnTo>
                    <a:pt x="116" y="253"/>
                  </a:lnTo>
                  <a:lnTo>
                    <a:pt x="215" y="177"/>
                  </a:lnTo>
                  <a:lnTo>
                    <a:pt x="370" y="118"/>
                  </a:lnTo>
                  <a:lnTo>
                    <a:pt x="486" y="30"/>
                  </a:lnTo>
                  <a:lnTo>
                    <a:pt x="602" y="0"/>
                  </a:lnTo>
                  <a:lnTo>
                    <a:pt x="602" y="89"/>
                  </a:lnTo>
                  <a:lnTo>
                    <a:pt x="525" y="118"/>
                  </a:lnTo>
                  <a:lnTo>
                    <a:pt x="427" y="177"/>
                  </a:lnTo>
                  <a:lnTo>
                    <a:pt x="331" y="253"/>
                  </a:lnTo>
                  <a:lnTo>
                    <a:pt x="232" y="297"/>
                  </a:lnTo>
                  <a:lnTo>
                    <a:pt x="116" y="356"/>
                  </a:lnTo>
                  <a:lnTo>
                    <a:pt x="0" y="415"/>
                  </a:lnTo>
                  <a:lnTo>
                    <a:pt x="0" y="371"/>
                  </a:lnTo>
                  <a:lnTo>
                    <a:pt x="0" y="342"/>
                  </a:lnTo>
                  <a:lnTo>
                    <a:pt x="0" y="327"/>
                  </a:lnTo>
                  <a:close/>
                </a:path>
              </a:pathLst>
            </a:custGeom>
            <a:solidFill>
              <a:srgbClr val="EF9100"/>
            </a:solidFill>
            <a:ln w="25400">
              <a:solidFill>
                <a:srgbClr val="7144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Freeform 9"/>
            <p:cNvSpPr>
              <a:spLocks/>
            </p:cNvSpPr>
            <p:nvPr/>
          </p:nvSpPr>
          <p:spPr bwMode="auto">
            <a:xfrm>
              <a:off x="3109" y="3551"/>
              <a:ext cx="1375" cy="354"/>
            </a:xfrm>
            <a:custGeom>
              <a:avLst/>
              <a:gdLst/>
              <a:ahLst/>
              <a:cxnLst>
                <a:cxn ang="0">
                  <a:pos x="600" y="15"/>
                </a:cxn>
                <a:cxn ang="0">
                  <a:pos x="756" y="0"/>
                </a:cxn>
                <a:cxn ang="0">
                  <a:pos x="931" y="15"/>
                </a:cxn>
                <a:cxn ang="0">
                  <a:pos x="1104" y="30"/>
                </a:cxn>
                <a:cxn ang="0">
                  <a:pos x="1279" y="15"/>
                </a:cxn>
                <a:cxn ang="0">
                  <a:pos x="1375" y="30"/>
                </a:cxn>
                <a:cxn ang="0">
                  <a:pos x="1200" y="103"/>
                </a:cxn>
                <a:cxn ang="0">
                  <a:pos x="1104" y="177"/>
                </a:cxn>
                <a:cxn ang="0">
                  <a:pos x="988" y="251"/>
                </a:cxn>
                <a:cxn ang="0">
                  <a:pos x="891" y="310"/>
                </a:cxn>
                <a:cxn ang="0">
                  <a:pos x="832" y="354"/>
                </a:cxn>
                <a:cxn ang="0">
                  <a:pos x="697" y="340"/>
                </a:cxn>
                <a:cxn ang="0">
                  <a:pos x="523" y="354"/>
                </a:cxn>
                <a:cxn ang="0">
                  <a:pos x="388" y="354"/>
                </a:cxn>
                <a:cxn ang="0">
                  <a:pos x="272" y="354"/>
                </a:cxn>
                <a:cxn ang="0">
                  <a:pos x="97" y="340"/>
                </a:cxn>
                <a:cxn ang="0">
                  <a:pos x="0" y="340"/>
                </a:cxn>
                <a:cxn ang="0">
                  <a:pos x="232" y="221"/>
                </a:cxn>
                <a:cxn ang="0">
                  <a:pos x="348" y="162"/>
                </a:cxn>
                <a:cxn ang="0">
                  <a:pos x="388" y="133"/>
                </a:cxn>
                <a:cxn ang="0">
                  <a:pos x="504" y="44"/>
                </a:cxn>
                <a:cxn ang="0">
                  <a:pos x="600" y="15"/>
                </a:cxn>
              </a:cxnLst>
              <a:rect l="0" t="0" r="r" b="b"/>
              <a:pathLst>
                <a:path w="1375" h="354">
                  <a:moveTo>
                    <a:pt x="600" y="15"/>
                  </a:moveTo>
                  <a:lnTo>
                    <a:pt x="756" y="0"/>
                  </a:lnTo>
                  <a:lnTo>
                    <a:pt x="931" y="15"/>
                  </a:lnTo>
                  <a:lnTo>
                    <a:pt x="1104" y="30"/>
                  </a:lnTo>
                  <a:lnTo>
                    <a:pt x="1279" y="15"/>
                  </a:lnTo>
                  <a:lnTo>
                    <a:pt x="1375" y="30"/>
                  </a:lnTo>
                  <a:lnTo>
                    <a:pt x="1200" y="103"/>
                  </a:lnTo>
                  <a:lnTo>
                    <a:pt x="1104" y="177"/>
                  </a:lnTo>
                  <a:lnTo>
                    <a:pt x="988" y="251"/>
                  </a:lnTo>
                  <a:lnTo>
                    <a:pt x="891" y="310"/>
                  </a:lnTo>
                  <a:lnTo>
                    <a:pt x="832" y="354"/>
                  </a:lnTo>
                  <a:lnTo>
                    <a:pt x="697" y="340"/>
                  </a:lnTo>
                  <a:lnTo>
                    <a:pt x="523" y="354"/>
                  </a:lnTo>
                  <a:lnTo>
                    <a:pt x="388" y="354"/>
                  </a:lnTo>
                  <a:lnTo>
                    <a:pt x="272" y="354"/>
                  </a:lnTo>
                  <a:lnTo>
                    <a:pt x="97" y="340"/>
                  </a:lnTo>
                  <a:lnTo>
                    <a:pt x="0" y="340"/>
                  </a:lnTo>
                  <a:lnTo>
                    <a:pt x="232" y="221"/>
                  </a:lnTo>
                  <a:lnTo>
                    <a:pt x="348" y="162"/>
                  </a:lnTo>
                  <a:lnTo>
                    <a:pt x="388" y="133"/>
                  </a:lnTo>
                  <a:lnTo>
                    <a:pt x="504" y="44"/>
                  </a:lnTo>
                  <a:lnTo>
                    <a:pt x="600" y="15"/>
                  </a:lnTo>
                  <a:close/>
                </a:path>
              </a:pathLst>
            </a:custGeom>
            <a:solidFill>
              <a:srgbClr val="A0BBFE"/>
            </a:solidFill>
            <a:ln w="25400">
              <a:solidFill>
                <a:srgbClr val="00279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1251" y="3804"/>
              <a:ext cx="1" cy="39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1251" y="4187"/>
              <a:ext cx="270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V="1">
              <a:off x="3941" y="3861"/>
              <a:ext cx="544" cy="3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4484" y="3581"/>
              <a:ext cx="1" cy="29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Freeform 14"/>
            <p:cNvSpPr>
              <a:spLocks/>
            </p:cNvSpPr>
            <p:nvPr/>
          </p:nvSpPr>
          <p:spPr bwMode="auto">
            <a:xfrm>
              <a:off x="3109" y="3581"/>
              <a:ext cx="1375" cy="415"/>
            </a:xfrm>
            <a:custGeom>
              <a:avLst/>
              <a:gdLst/>
              <a:ahLst/>
              <a:cxnLst>
                <a:cxn ang="0">
                  <a:pos x="0" y="311"/>
                </a:cxn>
                <a:cxn ang="0">
                  <a:pos x="40" y="341"/>
                </a:cxn>
                <a:cxn ang="0">
                  <a:pos x="213" y="356"/>
                </a:cxn>
                <a:cxn ang="0">
                  <a:pos x="348" y="370"/>
                </a:cxn>
                <a:cxn ang="0">
                  <a:pos x="580" y="385"/>
                </a:cxn>
                <a:cxn ang="0">
                  <a:pos x="659" y="400"/>
                </a:cxn>
                <a:cxn ang="0">
                  <a:pos x="775" y="415"/>
                </a:cxn>
                <a:cxn ang="0">
                  <a:pos x="832" y="415"/>
                </a:cxn>
                <a:cxn ang="0">
                  <a:pos x="911" y="356"/>
                </a:cxn>
                <a:cxn ang="0">
                  <a:pos x="1007" y="311"/>
                </a:cxn>
                <a:cxn ang="0">
                  <a:pos x="1084" y="252"/>
                </a:cxn>
                <a:cxn ang="0">
                  <a:pos x="1239" y="162"/>
                </a:cxn>
                <a:cxn ang="0">
                  <a:pos x="1298" y="132"/>
                </a:cxn>
                <a:cxn ang="0">
                  <a:pos x="1355" y="88"/>
                </a:cxn>
                <a:cxn ang="0">
                  <a:pos x="1375" y="73"/>
                </a:cxn>
                <a:cxn ang="0">
                  <a:pos x="1375" y="0"/>
                </a:cxn>
                <a:cxn ang="0">
                  <a:pos x="1200" y="73"/>
                </a:cxn>
                <a:cxn ang="0">
                  <a:pos x="1084" y="162"/>
                </a:cxn>
                <a:cxn ang="0">
                  <a:pos x="968" y="238"/>
                </a:cxn>
                <a:cxn ang="0">
                  <a:pos x="891" y="282"/>
                </a:cxn>
                <a:cxn ang="0">
                  <a:pos x="832" y="326"/>
                </a:cxn>
                <a:cxn ang="0">
                  <a:pos x="697" y="311"/>
                </a:cxn>
                <a:cxn ang="0">
                  <a:pos x="543" y="326"/>
                </a:cxn>
                <a:cxn ang="0">
                  <a:pos x="252" y="326"/>
                </a:cxn>
                <a:cxn ang="0">
                  <a:pos x="97" y="311"/>
                </a:cxn>
                <a:cxn ang="0">
                  <a:pos x="0" y="311"/>
                </a:cxn>
              </a:cxnLst>
              <a:rect l="0" t="0" r="r" b="b"/>
              <a:pathLst>
                <a:path w="1375" h="415">
                  <a:moveTo>
                    <a:pt x="0" y="311"/>
                  </a:moveTo>
                  <a:lnTo>
                    <a:pt x="40" y="341"/>
                  </a:lnTo>
                  <a:lnTo>
                    <a:pt x="213" y="356"/>
                  </a:lnTo>
                  <a:lnTo>
                    <a:pt x="348" y="370"/>
                  </a:lnTo>
                  <a:lnTo>
                    <a:pt x="580" y="385"/>
                  </a:lnTo>
                  <a:lnTo>
                    <a:pt x="659" y="400"/>
                  </a:lnTo>
                  <a:lnTo>
                    <a:pt x="775" y="415"/>
                  </a:lnTo>
                  <a:lnTo>
                    <a:pt x="832" y="415"/>
                  </a:lnTo>
                  <a:lnTo>
                    <a:pt x="911" y="356"/>
                  </a:lnTo>
                  <a:lnTo>
                    <a:pt x="1007" y="311"/>
                  </a:lnTo>
                  <a:lnTo>
                    <a:pt x="1084" y="252"/>
                  </a:lnTo>
                  <a:lnTo>
                    <a:pt x="1239" y="162"/>
                  </a:lnTo>
                  <a:lnTo>
                    <a:pt x="1298" y="132"/>
                  </a:lnTo>
                  <a:lnTo>
                    <a:pt x="1355" y="88"/>
                  </a:lnTo>
                  <a:lnTo>
                    <a:pt x="1375" y="73"/>
                  </a:lnTo>
                  <a:lnTo>
                    <a:pt x="1375" y="0"/>
                  </a:lnTo>
                  <a:lnTo>
                    <a:pt x="1200" y="73"/>
                  </a:lnTo>
                  <a:lnTo>
                    <a:pt x="1084" y="162"/>
                  </a:lnTo>
                  <a:lnTo>
                    <a:pt x="968" y="238"/>
                  </a:lnTo>
                  <a:lnTo>
                    <a:pt x="891" y="282"/>
                  </a:lnTo>
                  <a:lnTo>
                    <a:pt x="832" y="326"/>
                  </a:lnTo>
                  <a:lnTo>
                    <a:pt x="697" y="311"/>
                  </a:lnTo>
                  <a:lnTo>
                    <a:pt x="543" y="326"/>
                  </a:lnTo>
                  <a:lnTo>
                    <a:pt x="252" y="326"/>
                  </a:lnTo>
                  <a:lnTo>
                    <a:pt x="97" y="311"/>
                  </a:lnTo>
                  <a:lnTo>
                    <a:pt x="0" y="311"/>
                  </a:lnTo>
                  <a:close/>
                </a:path>
              </a:pathLst>
            </a:custGeom>
            <a:solidFill>
              <a:srgbClr val="A0BBFE"/>
            </a:solidFill>
            <a:ln w="25400">
              <a:solidFill>
                <a:srgbClr val="00279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Freeform 15"/>
            <p:cNvSpPr>
              <a:spLocks/>
            </p:cNvSpPr>
            <p:nvPr/>
          </p:nvSpPr>
          <p:spPr bwMode="auto">
            <a:xfrm>
              <a:off x="1251" y="3653"/>
              <a:ext cx="3233" cy="402"/>
            </a:xfrm>
            <a:custGeom>
              <a:avLst/>
              <a:gdLst/>
              <a:ahLst/>
              <a:cxnLst>
                <a:cxn ang="0">
                  <a:pos x="0" y="343"/>
                </a:cxn>
                <a:cxn ang="0">
                  <a:pos x="175" y="357"/>
                </a:cxn>
                <a:cxn ang="0">
                  <a:pos x="387" y="343"/>
                </a:cxn>
                <a:cxn ang="0">
                  <a:pos x="696" y="343"/>
                </a:cxn>
                <a:cxn ang="0">
                  <a:pos x="696" y="354"/>
                </a:cxn>
                <a:cxn ang="0">
                  <a:pos x="1007" y="372"/>
                </a:cxn>
                <a:cxn ang="0">
                  <a:pos x="1432" y="357"/>
                </a:cxn>
                <a:cxn ang="0">
                  <a:pos x="1607" y="343"/>
                </a:cxn>
                <a:cxn ang="0">
                  <a:pos x="1839" y="372"/>
                </a:cxn>
                <a:cxn ang="0">
                  <a:pos x="2090" y="343"/>
                </a:cxn>
                <a:cxn ang="0">
                  <a:pos x="2381" y="343"/>
                </a:cxn>
                <a:cxn ang="0">
                  <a:pos x="2690" y="402"/>
                </a:cxn>
                <a:cxn ang="0">
                  <a:pos x="2905" y="328"/>
                </a:cxn>
                <a:cxn ang="0">
                  <a:pos x="3058" y="297"/>
                </a:cxn>
                <a:cxn ang="0">
                  <a:pos x="3233" y="208"/>
                </a:cxn>
                <a:cxn ang="0">
                  <a:pos x="3233" y="0"/>
                </a:cxn>
                <a:cxn ang="0">
                  <a:pos x="3156" y="59"/>
                </a:cxn>
                <a:cxn ang="0">
                  <a:pos x="2962" y="164"/>
                </a:cxn>
                <a:cxn ang="0">
                  <a:pos x="2865" y="238"/>
                </a:cxn>
                <a:cxn ang="0">
                  <a:pos x="2769" y="282"/>
                </a:cxn>
                <a:cxn ang="0">
                  <a:pos x="2690" y="343"/>
                </a:cxn>
                <a:cxn ang="0">
                  <a:pos x="2653" y="343"/>
                </a:cxn>
                <a:cxn ang="0">
                  <a:pos x="2458" y="313"/>
                </a:cxn>
                <a:cxn ang="0">
                  <a:pos x="2033" y="267"/>
                </a:cxn>
                <a:cxn ang="0">
                  <a:pos x="1858" y="238"/>
                </a:cxn>
                <a:cxn ang="0">
                  <a:pos x="1858" y="149"/>
                </a:cxn>
                <a:cxn ang="0">
                  <a:pos x="1703" y="134"/>
                </a:cxn>
                <a:cxn ang="0">
                  <a:pos x="1414" y="134"/>
                </a:cxn>
                <a:cxn ang="0">
                  <a:pos x="1298" y="149"/>
                </a:cxn>
                <a:cxn ang="0">
                  <a:pos x="1026" y="149"/>
                </a:cxn>
                <a:cxn ang="0">
                  <a:pos x="812" y="119"/>
                </a:cxn>
                <a:cxn ang="0">
                  <a:pos x="523" y="119"/>
                </a:cxn>
                <a:cxn ang="0">
                  <a:pos x="291" y="149"/>
                </a:cxn>
                <a:cxn ang="0">
                  <a:pos x="0" y="149"/>
                </a:cxn>
                <a:cxn ang="0">
                  <a:pos x="0" y="343"/>
                </a:cxn>
              </a:cxnLst>
              <a:rect l="0" t="0" r="r" b="b"/>
              <a:pathLst>
                <a:path w="3233" h="402">
                  <a:moveTo>
                    <a:pt x="0" y="343"/>
                  </a:moveTo>
                  <a:lnTo>
                    <a:pt x="175" y="357"/>
                  </a:lnTo>
                  <a:lnTo>
                    <a:pt x="387" y="343"/>
                  </a:lnTo>
                  <a:lnTo>
                    <a:pt x="696" y="343"/>
                  </a:lnTo>
                  <a:lnTo>
                    <a:pt x="696" y="354"/>
                  </a:lnTo>
                  <a:lnTo>
                    <a:pt x="1007" y="372"/>
                  </a:lnTo>
                  <a:lnTo>
                    <a:pt x="1432" y="357"/>
                  </a:lnTo>
                  <a:lnTo>
                    <a:pt x="1607" y="343"/>
                  </a:lnTo>
                  <a:lnTo>
                    <a:pt x="1839" y="372"/>
                  </a:lnTo>
                  <a:lnTo>
                    <a:pt x="2090" y="343"/>
                  </a:lnTo>
                  <a:lnTo>
                    <a:pt x="2381" y="343"/>
                  </a:lnTo>
                  <a:lnTo>
                    <a:pt x="2690" y="402"/>
                  </a:lnTo>
                  <a:lnTo>
                    <a:pt x="2905" y="328"/>
                  </a:lnTo>
                  <a:lnTo>
                    <a:pt x="3058" y="297"/>
                  </a:lnTo>
                  <a:lnTo>
                    <a:pt x="3233" y="208"/>
                  </a:lnTo>
                  <a:lnTo>
                    <a:pt x="3233" y="0"/>
                  </a:lnTo>
                  <a:lnTo>
                    <a:pt x="3156" y="59"/>
                  </a:lnTo>
                  <a:lnTo>
                    <a:pt x="2962" y="164"/>
                  </a:lnTo>
                  <a:lnTo>
                    <a:pt x="2865" y="238"/>
                  </a:lnTo>
                  <a:lnTo>
                    <a:pt x="2769" y="282"/>
                  </a:lnTo>
                  <a:lnTo>
                    <a:pt x="2690" y="343"/>
                  </a:lnTo>
                  <a:lnTo>
                    <a:pt x="2653" y="343"/>
                  </a:lnTo>
                  <a:lnTo>
                    <a:pt x="2458" y="313"/>
                  </a:lnTo>
                  <a:lnTo>
                    <a:pt x="2033" y="267"/>
                  </a:lnTo>
                  <a:lnTo>
                    <a:pt x="1858" y="238"/>
                  </a:lnTo>
                  <a:lnTo>
                    <a:pt x="1858" y="149"/>
                  </a:lnTo>
                  <a:lnTo>
                    <a:pt x="1703" y="134"/>
                  </a:lnTo>
                  <a:lnTo>
                    <a:pt x="1414" y="134"/>
                  </a:lnTo>
                  <a:lnTo>
                    <a:pt x="1298" y="149"/>
                  </a:lnTo>
                  <a:lnTo>
                    <a:pt x="1026" y="149"/>
                  </a:lnTo>
                  <a:lnTo>
                    <a:pt x="812" y="119"/>
                  </a:lnTo>
                  <a:lnTo>
                    <a:pt x="523" y="119"/>
                  </a:lnTo>
                  <a:lnTo>
                    <a:pt x="291" y="149"/>
                  </a:lnTo>
                  <a:lnTo>
                    <a:pt x="0" y="149"/>
                  </a:lnTo>
                  <a:lnTo>
                    <a:pt x="0" y="343"/>
                  </a:lnTo>
                  <a:close/>
                </a:path>
              </a:pathLst>
            </a:custGeom>
            <a:solidFill>
              <a:srgbClr val="F9D295"/>
            </a:solidFill>
            <a:ln w="25400">
              <a:solidFill>
                <a:srgbClr val="7144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Freeform 16"/>
            <p:cNvSpPr>
              <a:spLocks/>
            </p:cNvSpPr>
            <p:nvPr/>
          </p:nvSpPr>
          <p:spPr bwMode="auto">
            <a:xfrm>
              <a:off x="1251" y="3996"/>
              <a:ext cx="1026" cy="191"/>
            </a:xfrm>
            <a:custGeom>
              <a:avLst/>
              <a:gdLst/>
              <a:ahLst/>
              <a:cxnLst>
                <a:cxn ang="0">
                  <a:pos x="1026" y="29"/>
                </a:cxn>
                <a:cxn ang="0">
                  <a:pos x="950" y="73"/>
                </a:cxn>
                <a:cxn ang="0">
                  <a:pos x="891" y="132"/>
                </a:cxn>
                <a:cxn ang="0">
                  <a:pos x="871" y="191"/>
                </a:cxn>
                <a:cxn ang="0">
                  <a:pos x="0" y="191"/>
                </a:cxn>
                <a:cxn ang="0">
                  <a:pos x="0" y="0"/>
                </a:cxn>
                <a:cxn ang="0">
                  <a:pos x="193" y="14"/>
                </a:cxn>
                <a:cxn ang="0">
                  <a:pos x="387" y="0"/>
                </a:cxn>
                <a:cxn ang="0">
                  <a:pos x="698" y="0"/>
                </a:cxn>
                <a:cxn ang="0">
                  <a:pos x="1026" y="29"/>
                </a:cxn>
              </a:cxnLst>
              <a:rect l="0" t="0" r="r" b="b"/>
              <a:pathLst>
                <a:path w="1026" h="191">
                  <a:moveTo>
                    <a:pt x="1026" y="29"/>
                  </a:moveTo>
                  <a:lnTo>
                    <a:pt x="950" y="73"/>
                  </a:lnTo>
                  <a:lnTo>
                    <a:pt x="891" y="132"/>
                  </a:lnTo>
                  <a:lnTo>
                    <a:pt x="871" y="191"/>
                  </a:lnTo>
                  <a:lnTo>
                    <a:pt x="0" y="191"/>
                  </a:lnTo>
                  <a:lnTo>
                    <a:pt x="0" y="0"/>
                  </a:lnTo>
                  <a:lnTo>
                    <a:pt x="193" y="14"/>
                  </a:lnTo>
                  <a:lnTo>
                    <a:pt x="387" y="0"/>
                  </a:lnTo>
                  <a:lnTo>
                    <a:pt x="698" y="0"/>
                  </a:lnTo>
                  <a:lnTo>
                    <a:pt x="1026" y="29"/>
                  </a:lnTo>
                  <a:close/>
                </a:path>
              </a:pathLst>
            </a:custGeom>
            <a:solidFill>
              <a:srgbClr val="CACACA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auto">
            <a:xfrm>
              <a:off x="2122" y="3996"/>
              <a:ext cx="736" cy="191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696" y="59"/>
                </a:cxn>
                <a:cxn ang="0">
                  <a:pos x="696" y="118"/>
                </a:cxn>
                <a:cxn ang="0">
                  <a:pos x="639" y="191"/>
                </a:cxn>
                <a:cxn ang="0">
                  <a:pos x="0" y="191"/>
                </a:cxn>
                <a:cxn ang="0">
                  <a:pos x="20" y="132"/>
                </a:cxn>
                <a:cxn ang="0">
                  <a:pos x="77" y="73"/>
                </a:cxn>
                <a:cxn ang="0">
                  <a:pos x="155" y="29"/>
                </a:cxn>
                <a:cxn ang="0">
                  <a:pos x="561" y="14"/>
                </a:cxn>
                <a:cxn ang="0">
                  <a:pos x="736" y="0"/>
                </a:cxn>
              </a:cxnLst>
              <a:rect l="0" t="0" r="r" b="b"/>
              <a:pathLst>
                <a:path w="736" h="191">
                  <a:moveTo>
                    <a:pt x="736" y="0"/>
                  </a:moveTo>
                  <a:lnTo>
                    <a:pt x="696" y="59"/>
                  </a:lnTo>
                  <a:lnTo>
                    <a:pt x="696" y="118"/>
                  </a:lnTo>
                  <a:lnTo>
                    <a:pt x="639" y="191"/>
                  </a:lnTo>
                  <a:lnTo>
                    <a:pt x="0" y="191"/>
                  </a:lnTo>
                  <a:lnTo>
                    <a:pt x="20" y="132"/>
                  </a:lnTo>
                  <a:lnTo>
                    <a:pt x="77" y="73"/>
                  </a:lnTo>
                  <a:lnTo>
                    <a:pt x="155" y="29"/>
                  </a:lnTo>
                  <a:lnTo>
                    <a:pt x="561" y="14"/>
                  </a:lnTo>
                  <a:lnTo>
                    <a:pt x="736" y="0"/>
                  </a:lnTo>
                  <a:close/>
                </a:path>
              </a:pathLst>
            </a:custGeom>
            <a:solidFill>
              <a:srgbClr val="91919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auto">
            <a:xfrm>
              <a:off x="2759" y="3861"/>
              <a:ext cx="1725" cy="326"/>
            </a:xfrm>
            <a:custGeom>
              <a:avLst/>
              <a:gdLst/>
              <a:ahLst/>
              <a:cxnLst>
                <a:cxn ang="0">
                  <a:pos x="0" y="326"/>
                </a:cxn>
                <a:cxn ang="0">
                  <a:pos x="59" y="253"/>
                </a:cxn>
                <a:cxn ang="0">
                  <a:pos x="59" y="194"/>
                </a:cxn>
                <a:cxn ang="0">
                  <a:pos x="97" y="133"/>
                </a:cxn>
                <a:cxn ang="0">
                  <a:pos x="331" y="164"/>
                </a:cxn>
                <a:cxn ang="0">
                  <a:pos x="582" y="133"/>
                </a:cxn>
                <a:cxn ang="0">
                  <a:pos x="891" y="133"/>
                </a:cxn>
                <a:cxn ang="0">
                  <a:pos x="1182" y="194"/>
                </a:cxn>
                <a:cxn ang="0">
                  <a:pos x="1395" y="118"/>
                </a:cxn>
                <a:cxn ang="0">
                  <a:pos x="1550" y="89"/>
                </a:cxn>
                <a:cxn ang="0">
                  <a:pos x="1725" y="0"/>
                </a:cxn>
                <a:cxn ang="0">
                  <a:pos x="1182" y="326"/>
                </a:cxn>
                <a:cxn ang="0">
                  <a:pos x="0" y="326"/>
                </a:cxn>
              </a:cxnLst>
              <a:rect l="0" t="0" r="r" b="b"/>
              <a:pathLst>
                <a:path w="1725" h="326">
                  <a:moveTo>
                    <a:pt x="0" y="326"/>
                  </a:moveTo>
                  <a:lnTo>
                    <a:pt x="59" y="253"/>
                  </a:lnTo>
                  <a:lnTo>
                    <a:pt x="59" y="194"/>
                  </a:lnTo>
                  <a:lnTo>
                    <a:pt x="97" y="133"/>
                  </a:lnTo>
                  <a:lnTo>
                    <a:pt x="331" y="164"/>
                  </a:lnTo>
                  <a:lnTo>
                    <a:pt x="582" y="133"/>
                  </a:lnTo>
                  <a:lnTo>
                    <a:pt x="891" y="133"/>
                  </a:lnTo>
                  <a:lnTo>
                    <a:pt x="1182" y="194"/>
                  </a:lnTo>
                  <a:lnTo>
                    <a:pt x="1395" y="118"/>
                  </a:lnTo>
                  <a:lnTo>
                    <a:pt x="1550" y="89"/>
                  </a:lnTo>
                  <a:lnTo>
                    <a:pt x="1725" y="0"/>
                  </a:lnTo>
                  <a:lnTo>
                    <a:pt x="1182" y="326"/>
                  </a:lnTo>
                  <a:lnTo>
                    <a:pt x="0" y="326"/>
                  </a:lnTo>
                  <a:close/>
                </a:path>
              </a:pathLst>
            </a:custGeom>
            <a:solidFill>
              <a:srgbClr val="CCCCC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>
              <a:off x="3941" y="3905"/>
              <a:ext cx="1" cy="29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Line 20"/>
            <p:cNvSpPr>
              <a:spLocks noChangeShapeType="1"/>
            </p:cNvSpPr>
            <p:nvPr/>
          </p:nvSpPr>
          <p:spPr bwMode="auto">
            <a:xfrm flipH="1">
              <a:off x="1865" y="2007"/>
              <a:ext cx="566" cy="14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21"/>
            <p:cNvSpPr>
              <a:spLocks noChangeShapeType="1"/>
            </p:cNvSpPr>
            <p:nvPr/>
          </p:nvSpPr>
          <p:spPr bwMode="auto">
            <a:xfrm>
              <a:off x="3304" y="2393"/>
              <a:ext cx="643" cy="15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>
              <a:off x="3729" y="2007"/>
              <a:ext cx="762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Freeform 23"/>
            <p:cNvSpPr>
              <a:spLocks/>
            </p:cNvSpPr>
            <p:nvPr/>
          </p:nvSpPr>
          <p:spPr bwMode="auto">
            <a:xfrm>
              <a:off x="2006" y="2007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24"/>
            <p:cNvSpPr>
              <a:spLocks/>
            </p:cNvSpPr>
            <p:nvPr/>
          </p:nvSpPr>
          <p:spPr bwMode="auto">
            <a:xfrm>
              <a:off x="2006" y="1828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5"/>
            <p:cNvSpPr>
              <a:spLocks/>
            </p:cNvSpPr>
            <p:nvPr/>
          </p:nvSpPr>
          <p:spPr bwMode="auto">
            <a:xfrm>
              <a:off x="2006" y="1651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Freeform 26"/>
            <p:cNvSpPr>
              <a:spLocks/>
            </p:cNvSpPr>
            <p:nvPr/>
          </p:nvSpPr>
          <p:spPr bwMode="auto">
            <a:xfrm>
              <a:off x="2006" y="1472"/>
              <a:ext cx="1723" cy="388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8"/>
                </a:cxn>
                <a:cxn ang="0">
                  <a:pos x="1292" y="388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8">
                  <a:moveTo>
                    <a:pt x="431" y="0"/>
                  </a:moveTo>
                  <a:lnTo>
                    <a:pt x="0" y="388"/>
                  </a:lnTo>
                  <a:lnTo>
                    <a:pt x="1292" y="388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auto">
            <a:xfrm>
              <a:off x="2006" y="1297"/>
              <a:ext cx="1723" cy="384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4"/>
                </a:cxn>
                <a:cxn ang="0">
                  <a:pos x="1292" y="384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4">
                  <a:moveTo>
                    <a:pt x="431" y="0"/>
                  </a:moveTo>
                  <a:lnTo>
                    <a:pt x="0" y="384"/>
                  </a:lnTo>
                  <a:lnTo>
                    <a:pt x="1292" y="384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Freeform 28"/>
            <p:cNvSpPr>
              <a:spLocks/>
            </p:cNvSpPr>
            <p:nvPr/>
          </p:nvSpPr>
          <p:spPr bwMode="auto">
            <a:xfrm>
              <a:off x="2006" y="1118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Freeform 29"/>
            <p:cNvSpPr>
              <a:spLocks/>
            </p:cNvSpPr>
            <p:nvPr/>
          </p:nvSpPr>
          <p:spPr bwMode="auto">
            <a:xfrm>
              <a:off x="2006" y="939"/>
              <a:ext cx="1723" cy="386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6"/>
                </a:cxn>
                <a:cxn ang="0">
                  <a:pos x="1292" y="386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6">
                  <a:moveTo>
                    <a:pt x="431" y="0"/>
                  </a:moveTo>
                  <a:lnTo>
                    <a:pt x="0" y="386"/>
                  </a:lnTo>
                  <a:lnTo>
                    <a:pt x="1292" y="386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30"/>
            <p:cNvSpPr>
              <a:spLocks/>
            </p:cNvSpPr>
            <p:nvPr/>
          </p:nvSpPr>
          <p:spPr bwMode="auto">
            <a:xfrm>
              <a:off x="2006" y="762"/>
              <a:ext cx="1723" cy="384"/>
            </a:xfrm>
            <a:custGeom>
              <a:avLst/>
              <a:gdLst/>
              <a:ahLst/>
              <a:cxnLst>
                <a:cxn ang="0">
                  <a:pos x="431" y="0"/>
                </a:cxn>
                <a:cxn ang="0">
                  <a:pos x="0" y="384"/>
                </a:cxn>
                <a:cxn ang="0">
                  <a:pos x="1292" y="384"/>
                </a:cxn>
                <a:cxn ang="0">
                  <a:pos x="1723" y="0"/>
                </a:cxn>
                <a:cxn ang="0">
                  <a:pos x="431" y="0"/>
                </a:cxn>
              </a:cxnLst>
              <a:rect l="0" t="0" r="r" b="b"/>
              <a:pathLst>
                <a:path w="1723" h="384">
                  <a:moveTo>
                    <a:pt x="431" y="0"/>
                  </a:moveTo>
                  <a:lnTo>
                    <a:pt x="0" y="384"/>
                  </a:lnTo>
                  <a:lnTo>
                    <a:pt x="1292" y="384"/>
                  </a:lnTo>
                  <a:lnTo>
                    <a:pt x="1723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DBFFB8"/>
            </a:solidFill>
            <a:ln w="25400">
              <a:solidFill>
                <a:srgbClr val="91919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798" y="2942"/>
              <a:ext cx="863" cy="585"/>
              <a:chOff x="1798" y="2942"/>
              <a:chExt cx="863" cy="585"/>
            </a:xfrm>
          </p:grpSpPr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>
                <a:off x="2112" y="2942"/>
                <a:ext cx="63" cy="580"/>
                <a:chOff x="2112" y="2942"/>
                <a:chExt cx="63" cy="580"/>
              </a:xfrm>
            </p:grpSpPr>
            <p:sp>
              <p:nvSpPr>
                <p:cNvPr id="29729" name="Freeform 33"/>
                <p:cNvSpPr>
                  <a:spLocks/>
                </p:cNvSpPr>
                <p:nvPr/>
              </p:nvSpPr>
              <p:spPr bwMode="auto">
                <a:xfrm>
                  <a:off x="2122" y="2942"/>
                  <a:ext cx="45" cy="57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5" y="26"/>
                    </a:cxn>
                    <a:cxn ang="0">
                      <a:pos x="45" y="578"/>
                    </a:cxn>
                    <a:cxn ang="0">
                      <a:pos x="0" y="57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5" h="578">
                      <a:moveTo>
                        <a:pt x="0" y="0"/>
                      </a:moveTo>
                      <a:lnTo>
                        <a:pt x="45" y="26"/>
                      </a:lnTo>
                      <a:lnTo>
                        <a:pt x="45" y="578"/>
                      </a:lnTo>
                      <a:lnTo>
                        <a:pt x="0" y="57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0" name="Rectangle 34"/>
                <p:cNvSpPr>
                  <a:spLocks noChangeArrowheads="1"/>
                </p:cNvSpPr>
                <p:nvPr/>
              </p:nvSpPr>
              <p:spPr bwMode="auto">
                <a:xfrm>
                  <a:off x="2112" y="2942"/>
                  <a:ext cx="24" cy="580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1" name="Freeform 35"/>
                <p:cNvSpPr>
                  <a:spLocks/>
                </p:cNvSpPr>
                <p:nvPr/>
              </p:nvSpPr>
              <p:spPr bwMode="auto">
                <a:xfrm>
                  <a:off x="2122" y="2955"/>
                  <a:ext cx="45" cy="461"/>
                </a:xfrm>
                <a:custGeom>
                  <a:avLst/>
                  <a:gdLst/>
                  <a:ahLst/>
                  <a:cxnLst>
                    <a:cxn ang="0">
                      <a:pos x="45" y="26"/>
                    </a:cxn>
                    <a:cxn ang="0">
                      <a:pos x="0" y="0"/>
                    </a:cxn>
                    <a:cxn ang="0">
                      <a:pos x="0" y="461"/>
                    </a:cxn>
                    <a:cxn ang="0">
                      <a:pos x="45" y="461"/>
                    </a:cxn>
                    <a:cxn ang="0">
                      <a:pos x="45" y="26"/>
                    </a:cxn>
                  </a:cxnLst>
                  <a:rect l="0" t="0" r="r" b="b"/>
                  <a:pathLst>
                    <a:path w="45" h="461">
                      <a:moveTo>
                        <a:pt x="45" y="26"/>
                      </a:moveTo>
                      <a:lnTo>
                        <a:pt x="0" y="0"/>
                      </a:lnTo>
                      <a:lnTo>
                        <a:pt x="0" y="461"/>
                      </a:lnTo>
                      <a:lnTo>
                        <a:pt x="45" y="461"/>
                      </a:lnTo>
                      <a:lnTo>
                        <a:pt x="45" y="26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32" name="Freeform 36"/>
                <p:cNvSpPr>
                  <a:spLocks/>
                </p:cNvSpPr>
                <p:nvPr/>
              </p:nvSpPr>
              <p:spPr bwMode="auto">
                <a:xfrm>
                  <a:off x="2134" y="2981"/>
                  <a:ext cx="33" cy="42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421"/>
                    </a:cxn>
                    <a:cxn ang="0">
                      <a:pos x="33" y="421"/>
                    </a:cxn>
                    <a:cxn ang="0">
                      <a:pos x="33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3" h="421">
                      <a:moveTo>
                        <a:pt x="0" y="0"/>
                      </a:moveTo>
                      <a:lnTo>
                        <a:pt x="0" y="421"/>
                      </a:lnTo>
                      <a:lnTo>
                        <a:pt x="33" y="421"/>
                      </a:lnTo>
                      <a:lnTo>
                        <a:pt x="33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" name="Group 37"/>
                <p:cNvGrpSpPr>
                  <a:grpSpLocks/>
                </p:cNvGrpSpPr>
                <p:nvPr/>
              </p:nvGrpSpPr>
              <p:grpSpPr bwMode="auto">
                <a:xfrm>
                  <a:off x="2134" y="3020"/>
                  <a:ext cx="41" cy="347"/>
                  <a:chOff x="2134" y="3020"/>
                  <a:chExt cx="41" cy="347"/>
                </a:xfrm>
              </p:grpSpPr>
              <p:sp>
                <p:nvSpPr>
                  <p:cNvPr id="2973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020"/>
                    <a:ext cx="39" cy="2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057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095"/>
                    <a:ext cx="41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134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167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9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208"/>
                    <a:ext cx="41" cy="1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0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246"/>
                    <a:ext cx="41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1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285"/>
                    <a:ext cx="41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2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322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43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134" y="3361"/>
                    <a:ext cx="41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44" name="Rectangle 48"/>
                <p:cNvSpPr>
                  <a:spLocks noChangeArrowheads="1"/>
                </p:cNvSpPr>
                <p:nvPr/>
              </p:nvSpPr>
              <p:spPr bwMode="auto">
                <a:xfrm>
                  <a:off x="2122" y="3472"/>
                  <a:ext cx="37" cy="50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45" name="Freeform 49"/>
                <p:cNvSpPr>
                  <a:spLocks/>
                </p:cNvSpPr>
                <p:nvPr/>
              </p:nvSpPr>
              <p:spPr bwMode="auto">
                <a:xfrm>
                  <a:off x="2132" y="3468"/>
                  <a:ext cx="35" cy="52"/>
                </a:xfrm>
                <a:custGeom>
                  <a:avLst/>
                  <a:gdLst/>
                  <a:ahLst/>
                  <a:cxnLst>
                    <a:cxn ang="0">
                      <a:pos x="10" y="52"/>
                    </a:cxn>
                    <a:cxn ang="0">
                      <a:pos x="10" y="8"/>
                    </a:cxn>
                    <a:cxn ang="0">
                      <a:pos x="0" y="8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52"/>
                    </a:cxn>
                    <a:cxn ang="0">
                      <a:pos x="10" y="52"/>
                    </a:cxn>
                  </a:cxnLst>
                  <a:rect l="0" t="0" r="r" b="b"/>
                  <a:pathLst>
                    <a:path w="35" h="52">
                      <a:moveTo>
                        <a:pt x="10" y="52"/>
                      </a:moveTo>
                      <a:lnTo>
                        <a:pt x="10" y="8"/>
                      </a:lnTo>
                      <a:lnTo>
                        <a:pt x="0" y="8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52"/>
                      </a:lnTo>
                      <a:lnTo>
                        <a:pt x="10" y="52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50"/>
              <p:cNvGrpSpPr>
                <a:grpSpLocks/>
              </p:cNvGrpSpPr>
              <p:nvPr/>
            </p:nvGrpSpPr>
            <p:grpSpPr bwMode="auto">
              <a:xfrm>
                <a:off x="2157" y="2968"/>
                <a:ext cx="61" cy="554"/>
                <a:chOff x="2157" y="2968"/>
                <a:chExt cx="61" cy="554"/>
              </a:xfrm>
            </p:grpSpPr>
            <p:sp>
              <p:nvSpPr>
                <p:cNvPr id="29747" name="Freeform 51"/>
                <p:cNvSpPr>
                  <a:spLocks/>
                </p:cNvSpPr>
                <p:nvPr/>
              </p:nvSpPr>
              <p:spPr bwMode="auto">
                <a:xfrm>
                  <a:off x="2167" y="2968"/>
                  <a:ext cx="46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6" y="26"/>
                    </a:cxn>
                    <a:cxn ang="0">
                      <a:pos x="46" y="552"/>
                    </a:cxn>
                    <a:cxn ang="0">
                      <a:pos x="0" y="55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6" h="552">
                      <a:moveTo>
                        <a:pt x="0" y="0"/>
                      </a:moveTo>
                      <a:lnTo>
                        <a:pt x="46" y="26"/>
                      </a:lnTo>
                      <a:lnTo>
                        <a:pt x="46" y="552"/>
                      </a:lnTo>
                      <a:lnTo>
                        <a:pt x="0" y="55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48" name="Rectangle 52"/>
                <p:cNvSpPr>
                  <a:spLocks noChangeArrowheads="1"/>
                </p:cNvSpPr>
                <p:nvPr/>
              </p:nvSpPr>
              <p:spPr bwMode="auto">
                <a:xfrm>
                  <a:off x="2157" y="2968"/>
                  <a:ext cx="24" cy="55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49" name="Freeform 53"/>
                <p:cNvSpPr>
                  <a:spLocks/>
                </p:cNvSpPr>
                <p:nvPr/>
              </p:nvSpPr>
              <p:spPr bwMode="auto">
                <a:xfrm>
                  <a:off x="2167" y="2981"/>
                  <a:ext cx="46" cy="439"/>
                </a:xfrm>
                <a:custGeom>
                  <a:avLst/>
                  <a:gdLst/>
                  <a:ahLst/>
                  <a:cxnLst>
                    <a:cxn ang="0">
                      <a:pos x="46" y="26"/>
                    </a:cxn>
                    <a:cxn ang="0">
                      <a:pos x="0" y="0"/>
                    </a:cxn>
                    <a:cxn ang="0">
                      <a:pos x="0" y="439"/>
                    </a:cxn>
                    <a:cxn ang="0">
                      <a:pos x="46" y="439"/>
                    </a:cxn>
                    <a:cxn ang="0">
                      <a:pos x="46" y="26"/>
                    </a:cxn>
                  </a:cxnLst>
                  <a:rect l="0" t="0" r="r" b="b"/>
                  <a:pathLst>
                    <a:path w="46" h="439">
                      <a:moveTo>
                        <a:pt x="46" y="26"/>
                      </a:moveTo>
                      <a:lnTo>
                        <a:pt x="0" y="0"/>
                      </a:lnTo>
                      <a:lnTo>
                        <a:pt x="0" y="439"/>
                      </a:lnTo>
                      <a:lnTo>
                        <a:pt x="46" y="439"/>
                      </a:lnTo>
                      <a:lnTo>
                        <a:pt x="46" y="26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50" name="Freeform 54"/>
                <p:cNvSpPr>
                  <a:spLocks/>
                </p:cNvSpPr>
                <p:nvPr/>
              </p:nvSpPr>
              <p:spPr bwMode="auto">
                <a:xfrm>
                  <a:off x="2179" y="3007"/>
                  <a:ext cx="34" cy="4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402"/>
                    </a:cxn>
                    <a:cxn ang="0">
                      <a:pos x="34" y="402"/>
                    </a:cxn>
                    <a:cxn ang="0">
                      <a:pos x="34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4" h="402">
                      <a:moveTo>
                        <a:pt x="0" y="0"/>
                      </a:moveTo>
                      <a:lnTo>
                        <a:pt x="0" y="402"/>
                      </a:lnTo>
                      <a:lnTo>
                        <a:pt x="34" y="402"/>
                      </a:lnTo>
                      <a:lnTo>
                        <a:pt x="34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" name="Group 55"/>
                <p:cNvGrpSpPr>
                  <a:grpSpLocks/>
                </p:cNvGrpSpPr>
                <p:nvPr/>
              </p:nvGrpSpPr>
              <p:grpSpPr bwMode="auto">
                <a:xfrm>
                  <a:off x="2177" y="3042"/>
                  <a:ext cx="41" cy="333"/>
                  <a:chOff x="2177" y="3042"/>
                  <a:chExt cx="41" cy="333"/>
                </a:xfrm>
              </p:grpSpPr>
              <p:sp>
                <p:nvSpPr>
                  <p:cNvPr id="2975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2179" y="3042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3" name="Line 57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078"/>
                    <a:ext cx="41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4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113"/>
                    <a:ext cx="41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5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151"/>
                    <a:ext cx="41" cy="1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6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181"/>
                    <a:ext cx="41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7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222"/>
                    <a:ext cx="41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8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259"/>
                    <a:ext cx="41" cy="1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59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296"/>
                    <a:ext cx="41" cy="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6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331"/>
                    <a:ext cx="41" cy="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61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177" y="3366"/>
                    <a:ext cx="41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62" name="Rectangle 66"/>
                <p:cNvSpPr>
                  <a:spLocks noChangeArrowheads="1"/>
                </p:cNvSpPr>
                <p:nvPr/>
              </p:nvSpPr>
              <p:spPr bwMode="auto">
                <a:xfrm>
                  <a:off x="2167" y="3472"/>
                  <a:ext cx="36" cy="50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3" name="Freeform 67"/>
                <p:cNvSpPr>
                  <a:spLocks/>
                </p:cNvSpPr>
                <p:nvPr/>
              </p:nvSpPr>
              <p:spPr bwMode="auto">
                <a:xfrm>
                  <a:off x="2177" y="3470"/>
                  <a:ext cx="36" cy="50"/>
                </a:xfrm>
                <a:custGeom>
                  <a:avLst/>
                  <a:gdLst/>
                  <a:ahLst/>
                  <a:cxnLst>
                    <a:cxn ang="0">
                      <a:pos x="12" y="50"/>
                    </a:cxn>
                    <a:cxn ang="0">
                      <a:pos x="12" y="7"/>
                    </a:cxn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36" y="50"/>
                    </a:cxn>
                    <a:cxn ang="0">
                      <a:pos x="12" y="50"/>
                    </a:cxn>
                  </a:cxnLst>
                  <a:rect l="0" t="0" r="r" b="b"/>
                  <a:pathLst>
                    <a:path w="36" h="50">
                      <a:moveTo>
                        <a:pt x="12" y="50"/>
                      </a:moveTo>
                      <a:lnTo>
                        <a:pt x="12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6" y="0"/>
                      </a:lnTo>
                      <a:lnTo>
                        <a:pt x="36" y="50"/>
                      </a:lnTo>
                      <a:lnTo>
                        <a:pt x="12" y="5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8"/>
              <p:cNvGrpSpPr>
                <a:grpSpLocks/>
              </p:cNvGrpSpPr>
              <p:nvPr/>
            </p:nvGrpSpPr>
            <p:grpSpPr bwMode="auto">
              <a:xfrm>
                <a:off x="2201" y="2983"/>
                <a:ext cx="59" cy="537"/>
                <a:chOff x="2201" y="2983"/>
                <a:chExt cx="59" cy="537"/>
              </a:xfrm>
            </p:grpSpPr>
            <p:sp>
              <p:nvSpPr>
                <p:cNvPr id="29765" name="Freeform 69"/>
                <p:cNvSpPr>
                  <a:spLocks/>
                </p:cNvSpPr>
                <p:nvPr/>
              </p:nvSpPr>
              <p:spPr bwMode="auto">
                <a:xfrm>
                  <a:off x="2211" y="2983"/>
                  <a:ext cx="43" cy="53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3" y="24"/>
                    </a:cxn>
                    <a:cxn ang="0">
                      <a:pos x="43" y="535"/>
                    </a:cxn>
                    <a:cxn ang="0">
                      <a:pos x="0" y="535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3" h="535">
                      <a:moveTo>
                        <a:pt x="0" y="0"/>
                      </a:moveTo>
                      <a:lnTo>
                        <a:pt x="43" y="24"/>
                      </a:lnTo>
                      <a:lnTo>
                        <a:pt x="43" y="535"/>
                      </a:lnTo>
                      <a:lnTo>
                        <a:pt x="0" y="53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6" name="Rectangle 70"/>
                <p:cNvSpPr>
                  <a:spLocks noChangeArrowheads="1"/>
                </p:cNvSpPr>
                <p:nvPr/>
              </p:nvSpPr>
              <p:spPr bwMode="auto">
                <a:xfrm>
                  <a:off x="2201" y="2983"/>
                  <a:ext cx="23" cy="537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7" name="Freeform 71"/>
                <p:cNvSpPr>
                  <a:spLocks/>
                </p:cNvSpPr>
                <p:nvPr/>
              </p:nvSpPr>
              <p:spPr bwMode="auto">
                <a:xfrm>
                  <a:off x="2211" y="2994"/>
                  <a:ext cx="43" cy="428"/>
                </a:xfrm>
                <a:custGeom>
                  <a:avLst/>
                  <a:gdLst/>
                  <a:ahLst/>
                  <a:cxnLst>
                    <a:cxn ang="0">
                      <a:pos x="43" y="24"/>
                    </a:cxn>
                    <a:cxn ang="0">
                      <a:pos x="0" y="0"/>
                    </a:cxn>
                    <a:cxn ang="0">
                      <a:pos x="0" y="428"/>
                    </a:cxn>
                    <a:cxn ang="0">
                      <a:pos x="43" y="428"/>
                    </a:cxn>
                    <a:cxn ang="0">
                      <a:pos x="43" y="24"/>
                    </a:cxn>
                  </a:cxnLst>
                  <a:rect l="0" t="0" r="r" b="b"/>
                  <a:pathLst>
                    <a:path w="43" h="428">
                      <a:moveTo>
                        <a:pt x="43" y="24"/>
                      </a:moveTo>
                      <a:lnTo>
                        <a:pt x="0" y="0"/>
                      </a:lnTo>
                      <a:lnTo>
                        <a:pt x="0" y="428"/>
                      </a:lnTo>
                      <a:lnTo>
                        <a:pt x="43" y="428"/>
                      </a:lnTo>
                      <a:lnTo>
                        <a:pt x="43" y="24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68" name="Freeform 72"/>
                <p:cNvSpPr>
                  <a:spLocks/>
                </p:cNvSpPr>
                <p:nvPr/>
              </p:nvSpPr>
              <p:spPr bwMode="auto">
                <a:xfrm>
                  <a:off x="2222" y="3018"/>
                  <a:ext cx="32" cy="39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91"/>
                    </a:cxn>
                    <a:cxn ang="0">
                      <a:pos x="32" y="391"/>
                    </a:cxn>
                    <a:cxn ang="0">
                      <a:pos x="32" y="1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2" h="391">
                      <a:moveTo>
                        <a:pt x="0" y="0"/>
                      </a:moveTo>
                      <a:lnTo>
                        <a:pt x="0" y="391"/>
                      </a:lnTo>
                      <a:lnTo>
                        <a:pt x="32" y="391"/>
                      </a:lnTo>
                      <a:lnTo>
                        <a:pt x="32" y="1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" name="Group 73"/>
                <p:cNvGrpSpPr>
                  <a:grpSpLocks/>
                </p:cNvGrpSpPr>
                <p:nvPr/>
              </p:nvGrpSpPr>
              <p:grpSpPr bwMode="auto">
                <a:xfrm>
                  <a:off x="2220" y="3053"/>
                  <a:ext cx="40" cy="324"/>
                  <a:chOff x="2220" y="3053"/>
                  <a:chExt cx="40" cy="324"/>
                </a:xfrm>
              </p:grpSpPr>
              <p:sp>
                <p:nvSpPr>
                  <p:cNvPr id="29770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223" y="3053"/>
                    <a:ext cx="35" cy="2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1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089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123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3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160"/>
                    <a:ext cx="40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4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191"/>
                    <a:ext cx="40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228"/>
                    <a:ext cx="40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6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263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7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300"/>
                    <a:ext cx="40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335"/>
                    <a:ext cx="40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79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2220" y="3368"/>
                    <a:ext cx="40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80" name="Rectangle 84"/>
                <p:cNvSpPr>
                  <a:spLocks noChangeArrowheads="1"/>
                </p:cNvSpPr>
                <p:nvPr/>
              </p:nvSpPr>
              <p:spPr bwMode="auto">
                <a:xfrm>
                  <a:off x="2211" y="3472"/>
                  <a:ext cx="35" cy="48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1" name="Freeform 85"/>
                <p:cNvSpPr>
                  <a:spLocks/>
                </p:cNvSpPr>
                <p:nvPr/>
              </p:nvSpPr>
              <p:spPr bwMode="auto">
                <a:xfrm>
                  <a:off x="2218" y="3470"/>
                  <a:ext cx="36" cy="48"/>
                </a:xfrm>
                <a:custGeom>
                  <a:avLst/>
                  <a:gdLst/>
                  <a:ahLst/>
                  <a:cxnLst>
                    <a:cxn ang="0">
                      <a:pos x="10" y="48"/>
                    </a:cxn>
                    <a:cxn ang="0">
                      <a:pos x="10" y="7"/>
                    </a:cxn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36" y="48"/>
                    </a:cxn>
                    <a:cxn ang="0">
                      <a:pos x="10" y="48"/>
                    </a:cxn>
                  </a:cxnLst>
                  <a:rect l="0" t="0" r="r" b="b"/>
                  <a:pathLst>
                    <a:path w="36" h="48">
                      <a:moveTo>
                        <a:pt x="10" y="48"/>
                      </a:moveTo>
                      <a:lnTo>
                        <a:pt x="10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6" y="0"/>
                      </a:lnTo>
                      <a:lnTo>
                        <a:pt x="36" y="48"/>
                      </a:lnTo>
                      <a:lnTo>
                        <a:pt x="10" y="48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86"/>
              <p:cNvGrpSpPr>
                <a:grpSpLocks/>
              </p:cNvGrpSpPr>
              <p:nvPr/>
            </p:nvGrpSpPr>
            <p:grpSpPr bwMode="auto">
              <a:xfrm>
                <a:off x="2242" y="2998"/>
                <a:ext cx="59" cy="520"/>
                <a:chOff x="2242" y="2998"/>
                <a:chExt cx="59" cy="520"/>
              </a:xfrm>
            </p:grpSpPr>
            <p:sp>
              <p:nvSpPr>
                <p:cNvPr id="29783" name="Freeform 87"/>
                <p:cNvSpPr>
                  <a:spLocks/>
                </p:cNvSpPr>
                <p:nvPr/>
              </p:nvSpPr>
              <p:spPr bwMode="auto">
                <a:xfrm>
                  <a:off x="2254" y="2998"/>
                  <a:ext cx="41" cy="5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1" y="22"/>
                    </a:cxn>
                    <a:cxn ang="0">
                      <a:pos x="41" y="518"/>
                    </a:cxn>
                    <a:cxn ang="0">
                      <a:pos x="0" y="51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" h="518">
                      <a:moveTo>
                        <a:pt x="0" y="0"/>
                      </a:moveTo>
                      <a:lnTo>
                        <a:pt x="41" y="22"/>
                      </a:lnTo>
                      <a:lnTo>
                        <a:pt x="41" y="518"/>
                      </a:lnTo>
                      <a:lnTo>
                        <a:pt x="0" y="51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4" name="Rectangle 88"/>
                <p:cNvSpPr>
                  <a:spLocks noChangeArrowheads="1"/>
                </p:cNvSpPr>
                <p:nvPr/>
              </p:nvSpPr>
              <p:spPr bwMode="auto">
                <a:xfrm>
                  <a:off x="2242" y="2998"/>
                  <a:ext cx="24" cy="520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5" name="Freeform 89"/>
                <p:cNvSpPr>
                  <a:spLocks/>
                </p:cNvSpPr>
                <p:nvPr/>
              </p:nvSpPr>
              <p:spPr bwMode="auto">
                <a:xfrm>
                  <a:off x="2254" y="3011"/>
                  <a:ext cx="41" cy="413"/>
                </a:xfrm>
                <a:custGeom>
                  <a:avLst/>
                  <a:gdLst/>
                  <a:ahLst/>
                  <a:cxnLst>
                    <a:cxn ang="0">
                      <a:pos x="41" y="24"/>
                    </a:cxn>
                    <a:cxn ang="0">
                      <a:pos x="0" y="0"/>
                    </a:cxn>
                    <a:cxn ang="0">
                      <a:pos x="0" y="413"/>
                    </a:cxn>
                    <a:cxn ang="0">
                      <a:pos x="41" y="413"/>
                    </a:cxn>
                    <a:cxn ang="0">
                      <a:pos x="41" y="24"/>
                    </a:cxn>
                  </a:cxnLst>
                  <a:rect l="0" t="0" r="r" b="b"/>
                  <a:pathLst>
                    <a:path w="41" h="413">
                      <a:moveTo>
                        <a:pt x="41" y="24"/>
                      </a:moveTo>
                      <a:lnTo>
                        <a:pt x="0" y="0"/>
                      </a:lnTo>
                      <a:lnTo>
                        <a:pt x="0" y="413"/>
                      </a:lnTo>
                      <a:lnTo>
                        <a:pt x="41" y="413"/>
                      </a:lnTo>
                      <a:lnTo>
                        <a:pt x="41" y="24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86" name="Freeform 90"/>
                <p:cNvSpPr>
                  <a:spLocks/>
                </p:cNvSpPr>
                <p:nvPr/>
              </p:nvSpPr>
              <p:spPr bwMode="auto">
                <a:xfrm>
                  <a:off x="2264" y="3033"/>
                  <a:ext cx="31" cy="38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82"/>
                    </a:cxn>
                    <a:cxn ang="0">
                      <a:pos x="31" y="382"/>
                    </a:cxn>
                    <a:cxn ang="0">
                      <a:pos x="31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1" h="382">
                      <a:moveTo>
                        <a:pt x="0" y="0"/>
                      </a:moveTo>
                      <a:lnTo>
                        <a:pt x="0" y="382"/>
                      </a:lnTo>
                      <a:lnTo>
                        <a:pt x="31" y="382"/>
                      </a:lnTo>
                      <a:lnTo>
                        <a:pt x="3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" name="Group 91"/>
                <p:cNvGrpSpPr>
                  <a:grpSpLocks/>
                </p:cNvGrpSpPr>
                <p:nvPr/>
              </p:nvGrpSpPr>
              <p:grpSpPr bwMode="auto">
                <a:xfrm>
                  <a:off x="2262" y="3068"/>
                  <a:ext cx="39" cy="309"/>
                  <a:chOff x="2262" y="3068"/>
                  <a:chExt cx="39" cy="309"/>
                </a:xfrm>
              </p:grpSpPr>
              <p:sp>
                <p:nvSpPr>
                  <p:cNvPr id="29788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068"/>
                    <a:ext cx="37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8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01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0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36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1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69"/>
                    <a:ext cx="39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2" name="Line 96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199"/>
                    <a:ext cx="37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237"/>
                    <a:ext cx="39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4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270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5" name="Line 99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307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338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97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3374"/>
                    <a:ext cx="39" cy="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2254" y="3472"/>
                  <a:ext cx="33" cy="46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99" name="Freeform 103"/>
                <p:cNvSpPr>
                  <a:spLocks/>
                </p:cNvSpPr>
                <p:nvPr/>
              </p:nvSpPr>
              <p:spPr bwMode="auto">
                <a:xfrm>
                  <a:off x="2260" y="3470"/>
                  <a:ext cx="35" cy="46"/>
                </a:xfrm>
                <a:custGeom>
                  <a:avLst/>
                  <a:gdLst/>
                  <a:ahLst/>
                  <a:cxnLst>
                    <a:cxn ang="0">
                      <a:pos x="12" y="46"/>
                    </a:cxn>
                    <a:cxn ang="0">
                      <a:pos x="12" y="7"/>
                    </a:cxn>
                    <a:cxn ang="0">
                      <a:pos x="0" y="7"/>
                    </a:cxn>
                    <a:cxn ang="0">
                      <a:pos x="0" y="0"/>
                    </a:cxn>
                    <a:cxn ang="0">
                      <a:pos x="35" y="0"/>
                    </a:cxn>
                    <a:cxn ang="0">
                      <a:pos x="35" y="46"/>
                    </a:cxn>
                    <a:cxn ang="0">
                      <a:pos x="12" y="46"/>
                    </a:cxn>
                  </a:cxnLst>
                  <a:rect l="0" t="0" r="r" b="b"/>
                  <a:pathLst>
                    <a:path w="35" h="46">
                      <a:moveTo>
                        <a:pt x="12" y="46"/>
                      </a:moveTo>
                      <a:lnTo>
                        <a:pt x="12" y="7"/>
                      </a:lnTo>
                      <a:lnTo>
                        <a:pt x="0" y="7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35" y="46"/>
                      </a:lnTo>
                      <a:lnTo>
                        <a:pt x="12" y="46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04"/>
              <p:cNvGrpSpPr>
                <a:grpSpLocks/>
              </p:cNvGrpSpPr>
              <p:nvPr/>
            </p:nvGrpSpPr>
            <p:grpSpPr bwMode="auto">
              <a:xfrm>
                <a:off x="2283" y="3014"/>
                <a:ext cx="57" cy="504"/>
                <a:chOff x="2283" y="3014"/>
                <a:chExt cx="57" cy="504"/>
              </a:xfrm>
            </p:grpSpPr>
            <p:sp>
              <p:nvSpPr>
                <p:cNvPr id="29801" name="Freeform 105"/>
                <p:cNvSpPr>
                  <a:spLocks/>
                </p:cNvSpPr>
                <p:nvPr/>
              </p:nvSpPr>
              <p:spPr bwMode="auto">
                <a:xfrm>
                  <a:off x="2293" y="3014"/>
                  <a:ext cx="41" cy="50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1" y="23"/>
                    </a:cxn>
                    <a:cxn ang="0">
                      <a:pos x="41" y="500"/>
                    </a:cxn>
                    <a:cxn ang="0">
                      <a:pos x="0" y="5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" h="500">
                      <a:moveTo>
                        <a:pt x="0" y="0"/>
                      </a:moveTo>
                      <a:lnTo>
                        <a:pt x="41" y="23"/>
                      </a:lnTo>
                      <a:lnTo>
                        <a:pt x="41" y="500"/>
                      </a:lnTo>
                      <a:lnTo>
                        <a:pt x="0" y="5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2283" y="3014"/>
                  <a:ext cx="22" cy="50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3" name="Freeform 107"/>
                <p:cNvSpPr>
                  <a:spLocks/>
                </p:cNvSpPr>
                <p:nvPr/>
              </p:nvSpPr>
              <p:spPr bwMode="auto">
                <a:xfrm>
                  <a:off x="2293" y="3025"/>
                  <a:ext cx="41" cy="403"/>
                </a:xfrm>
                <a:custGeom>
                  <a:avLst/>
                  <a:gdLst/>
                  <a:ahLst/>
                  <a:cxnLst>
                    <a:cxn ang="0">
                      <a:pos x="41" y="24"/>
                    </a:cxn>
                    <a:cxn ang="0">
                      <a:pos x="0" y="0"/>
                    </a:cxn>
                    <a:cxn ang="0">
                      <a:pos x="0" y="403"/>
                    </a:cxn>
                    <a:cxn ang="0">
                      <a:pos x="41" y="403"/>
                    </a:cxn>
                    <a:cxn ang="0">
                      <a:pos x="41" y="24"/>
                    </a:cxn>
                  </a:cxnLst>
                  <a:rect l="0" t="0" r="r" b="b"/>
                  <a:pathLst>
                    <a:path w="41" h="403">
                      <a:moveTo>
                        <a:pt x="41" y="24"/>
                      </a:moveTo>
                      <a:lnTo>
                        <a:pt x="0" y="0"/>
                      </a:lnTo>
                      <a:lnTo>
                        <a:pt x="0" y="403"/>
                      </a:lnTo>
                      <a:lnTo>
                        <a:pt x="41" y="403"/>
                      </a:lnTo>
                      <a:lnTo>
                        <a:pt x="41" y="24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04" name="Freeform 108"/>
                <p:cNvSpPr>
                  <a:spLocks/>
                </p:cNvSpPr>
                <p:nvPr/>
              </p:nvSpPr>
              <p:spPr bwMode="auto">
                <a:xfrm>
                  <a:off x="2303" y="3048"/>
                  <a:ext cx="31" cy="36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67"/>
                    </a:cxn>
                    <a:cxn ang="0">
                      <a:pos x="31" y="367"/>
                    </a:cxn>
                    <a:cxn ang="0">
                      <a:pos x="31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1" h="367">
                      <a:moveTo>
                        <a:pt x="0" y="0"/>
                      </a:moveTo>
                      <a:lnTo>
                        <a:pt x="0" y="367"/>
                      </a:lnTo>
                      <a:lnTo>
                        <a:pt x="31" y="367"/>
                      </a:lnTo>
                      <a:lnTo>
                        <a:pt x="31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4" name="Group 109"/>
                <p:cNvGrpSpPr>
                  <a:grpSpLocks/>
                </p:cNvGrpSpPr>
                <p:nvPr/>
              </p:nvGrpSpPr>
              <p:grpSpPr bwMode="auto">
                <a:xfrm>
                  <a:off x="2301" y="3081"/>
                  <a:ext cx="39" cy="302"/>
                  <a:chOff x="2301" y="3081"/>
                  <a:chExt cx="39" cy="302"/>
                </a:xfrm>
              </p:grpSpPr>
              <p:sp>
                <p:nvSpPr>
                  <p:cNvPr id="29806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303" y="3081"/>
                    <a:ext cx="35" cy="1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07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114"/>
                    <a:ext cx="39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08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145"/>
                    <a:ext cx="39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09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180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210"/>
                    <a:ext cx="39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1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244"/>
                    <a:ext cx="39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2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278"/>
                    <a:ext cx="39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313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4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344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15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2301" y="3377"/>
                    <a:ext cx="39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293" y="3472"/>
                  <a:ext cx="32" cy="46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17" name="Freeform 121"/>
                <p:cNvSpPr>
                  <a:spLocks/>
                </p:cNvSpPr>
                <p:nvPr/>
              </p:nvSpPr>
              <p:spPr bwMode="auto">
                <a:xfrm>
                  <a:off x="2301" y="3470"/>
                  <a:ext cx="33" cy="44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12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3" y="0"/>
                    </a:cxn>
                    <a:cxn ang="0">
                      <a:pos x="33" y="44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33" h="44">
                      <a:moveTo>
                        <a:pt x="12" y="44"/>
                      </a:moveTo>
                      <a:lnTo>
                        <a:pt x="12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3" y="0"/>
                      </a:lnTo>
                      <a:lnTo>
                        <a:pt x="33" y="44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22"/>
              <p:cNvGrpSpPr>
                <a:grpSpLocks/>
              </p:cNvGrpSpPr>
              <p:nvPr/>
            </p:nvGrpSpPr>
            <p:grpSpPr bwMode="auto">
              <a:xfrm>
                <a:off x="2321" y="3027"/>
                <a:ext cx="55" cy="489"/>
                <a:chOff x="2321" y="3027"/>
                <a:chExt cx="55" cy="489"/>
              </a:xfrm>
            </p:grpSpPr>
            <p:sp>
              <p:nvSpPr>
                <p:cNvPr id="29819" name="Freeform 123"/>
                <p:cNvSpPr>
                  <a:spLocks/>
                </p:cNvSpPr>
                <p:nvPr/>
              </p:nvSpPr>
              <p:spPr bwMode="auto">
                <a:xfrm>
                  <a:off x="2329" y="3027"/>
                  <a:ext cx="39" cy="4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2"/>
                    </a:cxn>
                    <a:cxn ang="0">
                      <a:pos x="39" y="487"/>
                    </a:cxn>
                    <a:cxn ang="0">
                      <a:pos x="0" y="48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9" h="487">
                      <a:moveTo>
                        <a:pt x="0" y="0"/>
                      </a:moveTo>
                      <a:lnTo>
                        <a:pt x="39" y="22"/>
                      </a:lnTo>
                      <a:lnTo>
                        <a:pt x="39" y="487"/>
                      </a:lnTo>
                      <a:lnTo>
                        <a:pt x="0" y="48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2321" y="3027"/>
                  <a:ext cx="21" cy="489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1" name="Freeform 125"/>
                <p:cNvSpPr>
                  <a:spLocks/>
                </p:cNvSpPr>
                <p:nvPr/>
              </p:nvSpPr>
              <p:spPr bwMode="auto">
                <a:xfrm>
                  <a:off x="2329" y="3038"/>
                  <a:ext cx="39" cy="390"/>
                </a:xfrm>
                <a:custGeom>
                  <a:avLst/>
                  <a:gdLst/>
                  <a:ahLst/>
                  <a:cxnLst>
                    <a:cxn ang="0">
                      <a:pos x="39" y="23"/>
                    </a:cxn>
                    <a:cxn ang="0">
                      <a:pos x="0" y="0"/>
                    </a:cxn>
                    <a:cxn ang="0">
                      <a:pos x="0" y="390"/>
                    </a:cxn>
                    <a:cxn ang="0">
                      <a:pos x="39" y="390"/>
                    </a:cxn>
                    <a:cxn ang="0">
                      <a:pos x="39" y="23"/>
                    </a:cxn>
                  </a:cxnLst>
                  <a:rect l="0" t="0" r="r" b="b"/>
                  <a:pathLst>
                    <a:path w="39" h="390">
                      <a:moveTo>
                        <a:pt x="39" y="23"/>
                      </a:moveTo>
                      <a:lnTo>
                        <a:pt x="0" y="0"/>
                      </a:lnTo>
                      <a:lnTo>
                        <a:pt x="0" y="390"/>
                      </a:lnTo>
                      <a:lnTo>
                        <a:pt x="39" y="390"/>
                      </a:lnTo>
                      <a:lnTo>
                        <a:pt x="39" y="23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22" name="Freeform 126"/>
                <p:cNvSpPr>
                  <a:spLocks/>
                </p:cNvSpPr>
                <p:nvPr/>
              </p:nvSpPr>
              <p:spPr bwMode="auto">
                <a:xfrm>
                  <a:off x="2338" y="3061"/>
                  <a:ext cx="30" cy="35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5"/>
                    </a:cxn>
                    <a:cxn ang="0">
                      <a:pos x="30" y="355"/>
                    </a:cxn>
                    <a:cxn ang="0">
                      <a:pos x="30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355">
                      <a:moveTo>
                        <a:pt x="0" y="0"/>
                      </a:moveTo>
                      <a:lnTo>
                        <a:pt x="0" y="355"/>
                      </a:lnTo>
                      <a:lnTo>
                        <a:pt x="30" y="355"/>
                      </a:lnTo>
                      <a:lnTo>
                        <a:pt x="30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" name="Group 127"/>
                <p:cNvGrpSpPr>
                  <a:grpSpLocks/>
                </p:cNvGrpSpPr>
                <p:nvPr/>
              </p:nvGrpSpPr>
              <p:grpSpPr bwMode="auto">
                <a:xfrm>
                  <a:off x="2336" y="3092"/>
                  <a:ext cx="40" cy="289"/>
                  <a:chOff x="2336" y="3092"/>
                  <a:chExt cx="40" cy="289"/>
                </a:xfrm>
              </p:grpSpPr>
              <p:sp>
                <p:nvSpPr>
                  <p:cNvPr id="2982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2340" y="3092"/>
                    <a:ext cx="34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123"/>
                    <a:ext cx="38" cy="1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154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7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189"/>
                    <a:ext cx="38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8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217"/>
                    <a:ext cx="38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29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250"/>
                    <a:ext cx="40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0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281"/>
                    <a:ext cx="40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1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16"/>
                    <a:ext cx="40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2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46"/>
                    <a:ext cx="38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33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2336" y="3379"/>
                    <a:ext cx="40" cy="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34" name="Rectangle 138"/>
                <p:cNvSpPr>
                  <a:spLocks noChangeArrowheads="1"/>
                </p:cNvSpPr>
                <p:nvPr/>
              </p:nvSpPr>
              <p:spPr bwMode="auto">
                <a:xfrm>
                  <a:off x="2329" y="3472"/>
                  <a:ext cx="31" cy="44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35" name="Freeform 139"/>
                <p:cNvSpPr>
                  <a:spLocks/>
                </p:cNvSpPr>
                <p:nvPr/>
              </p:nvSpPr>
              <p:spPr bwMode="auto">
                <a:xfrm>
                  <a:off x="2336" y="3470"/>
                  <a:ext cx="32" cy="44"/>
                </a:xfrm>
                <a:custGeom>
                  <a:avLst/>
                  <a:gdLst/>
                  <a:ahLst/>
                  <a:cxnLst>
                    <a:cxn ang="0">
                      <a:pos x="10" y="44"/>
                    </a:cxn>
                    <a:cxn ang="0">
                      <a:pos x="10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2" y="0"/>
                    </a:cxn>
                    <a:cxn ang="0">
                      <a:pos x="32" y="44"/>
                    </a:cxn>
                    <a:cxn ang="0">
                      <a:pos x="10" y="44"/>
                    </a:cxn>
                  </a:cxnLst>
                  <a:rect l="0" t="0" r="r" b="b"/>
                  <a:pathLst>
                    <a:path w="32" h="44">
                      <a:moveTo>
                        <a:pt x="10" y="44"/>
                      </a:moveTo>
                      <a:lnTo>
                        <a:pt x="10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4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40"/>
              <p:cNvGrpSpPr>
                <a:grpSpLocks/>
              </p:cNvGrpSpPr>
              <p:nvPr/>
            </p:nvGrpSpPr>
            <p:grpSpPr bwMode="auto">
              <a:xfrm>
                <a:off x="2356" y="3042"/>
                <a:ext cx="53" cy="474"/>
                <a:chOff x="2356" y="3042"/>
                <a:chExt cx="53" cy="474"/>
              </a:xfrm>
            </p:grpSpPr>
            <p:sp>
              <p:nvSpPr>
                <p:cNvPr id="29837" name="Freeform 141"/>
                <p:cNvSpPr>
                  <a:spLocks/>
                </p:cNvSpPr>
                <p:nvPr/>
              </p:nvSpPr>
              <p:spPr bwMode="auto">
                <a:xfrm>
                  <a:off x="2364" y="3042"/>
                  <a:ext cx="39" cy="47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9" y="20"/>
                    </a:cxn>
                    <a:cxn ang="0">
                      <a:pos x="39" y="472"/>
                    </a:cxn>
                    <a:cxn ang="0">
                      <a:pos x="0" y="47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9" h="472">
                      <a:moveTo>
                        <a:pt x="0" y="0"/>
                      </a:moveTo>
                      <a:lnTo>
                        <a:pt x="39" y="20"/>
                      </a:lnTo>
                      <a:lnTo>
                        <a:pt x="39" y="472"/>
                      </a:lnTo>
                      <a:lnTo>
                        <a:pt x="0" y="47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38" name="Rectangle 142"/>
                <p:cNvSpPr>
                  <a:spLocks noChangeArrowheads="1"/>
                </p:cNvSpPr>
                <p:nvPr/>
              </p:nvSpPr>
              <p:spPr bwMode="auto">
                <a:xfrm>
                  <a:off x="2356" y="3042"/>
                  <a:ext cx="22" cy="47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39" name="Freeform 143"/>
                <p:cNvSpPr>
                  <a:spLocks/>
                </p:cNvSpPr>
                <p:nvPr/>
              </p:nvSpPr>
              <p:spPr bwMode="auto">
                <a:xfrm>
                  <a:off x="2364" y="3053"/>
                  <a:ext cx="39" cy="376"/>
                </a:xfrm>
                <a:custGeom>
                  <a:avLst/>
                  <a:gdLst/>
                  <a:ahLst/>
                  <a:cxnLst>
                    <a:cxn ang="0">
                      <a:pos x="39" y="22"/>
                    </a:cxn>
                    <a:cxn ang="0">
                      <a:pos x="0" y="0"/>
                    </a:cxn>
                    <a:cxn ang="0">
                      <a:pos x="0" y="376"/>
                    </a:cxn>
                    <a:cxn ang="0">
                      <a:pos x="39" y="376"/>
                    </a:cxn>
                    <a:cxn ang="0">
                      <a:pos x="39" y="22"/>
                    </a:cxn>
                  </a:cxnLst>
                  <a:rect l="0" t="0" r="r" b="b"/>
                  <a:pathLst>
                    <a:path w="39" h="376">
                      <a:moveTo>
                        <a:pt x="39" y="22"/>
                      </a:moveTo>
                      <a:lnTo>
                        <a:pt x="0" y="0"/>
                      </a:lnTo>
                      <a:lnTo>
                        <a:pt x="0" y="376"/>
                      </a:lnTo>
                      <a:lnTo>
                        <a:pt x="39" y="376"/>
                      </a:lnTo>
                      <a:lnTo>
                        <a:pt x="39" y="22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40" name="Freeform 144"/>
                <p:cNvSpPr>
                  <a:spLocks/>
                </p:cNvSpPr>
                <p:nvPr/>
              </p:nvSpPr>
              <p:spPr bwMode="auto">
                <a:xfrm>
                  <a:off x="2374" y="3073"/>
                  <a:ext cx="29" cy="3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45"/>
                    </a:cxn>
                    <a:cxn ang="0">
                      <a:pos x="29" y="345"/>
                    </a:cxn>
                    <a:cxn ang="0">
                      <a:pos x="29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9" h="345">
                      <a:moveTo>
                        <a:pt x="0" y="0"/>
                      </a:moveTo>
                      <a:lnTo>
                        <a:pt x="0" y="345"/>
                      </a:lnTo>
                      <a:lnTo>
                        <a:pt x="29" y="345"/>
                      </a:lnTo>
                      <a:lnTo>
                        <a:pt x="29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8" name="Group 145"/>
                <p:cNvGrpSpPr>
                  <a:grpSpLocks/>
                </p:cNvGrpSpPr>
                <p:nvPr/>
              </p:nvGrpSpPr>
              <p:grpSpPr bwMode="auto">
                <a:xfrm>
                  <a:off x="2372" y="3105"/>
                  <a:ext cx="37" cy="282"/>
                  <a:chOff x="2372" y="3105"/>
                  <a:chExt cx="37" cy="282"/>
                </a:xfrm>
              </p:grpSpPr>
              <p:sp>
                <p:nvSpPr>
                  <p:cNvPr id="29842" name="Line 146"/>
                  <p:cNvSpPr>
                    <a:spLocks noChangeShapeType="1"/>
                  </p:cNvSpPr>
                  <p:nvPr/>
                </p:nvSpPr>
                <p:spPr bwMode="auto">
                  <a:xfrm>
                    <a:off x="2374" y="3105"/>
                    <a:ext cx="33" cy="1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3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136"/>
                    <a:ext cx="37" cy="15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4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165"/>
                    <a:ext cx="37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5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197"/>
                    <a:ext cx="37" cy="1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6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224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7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257"/>
                    <a:ext cx="37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8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291"/>
                    <a:ext cx="37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49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322"/>
                    <a:ext cx="37" cy="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50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352"/>
                    <a:ext cx="37" cy="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51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372" y="3381"/>
                    <a:ext cx="37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52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64" y="3472"/>
                  <a:ext cx="31" cy="44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3" name="Freeform 157"/>
                <p:cNvSpPr>
                  <a:spLocks/>
                </p:cNvSpPr>
                <p:nvPr/>
              </p:nvSpPr>
              <p:spPr bwMode="auto">
                <a:xfrm>
                  <a:off x="2372" y="3470"/>
                  <a:ext cx="31" cy="44"/>
                </a:xfrm>
                <a:custGeom>
                  <a:avLst/>
                  <a:gdLst/>
                  <a:ahLst/>
                  <a:cxnLst>
                    <a:cxn ang="0">
                      <a:pos x="10" y="44"/>
                    </a:cxn>
                    <a:cxn ang="0">
                      <a:pos x="10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1" y="0"/>
                    </a:cxn>
                    <a:cxn ang="0">
                      <a:pos x="31" y="44"/>
                    </a:cxn>
                    <a:cxn ang="0">
                      <a:pos x="10" y="44"/>
                    </a:cxn>
                  </a:cxnLst>
                  <a:rect l="0" t="0" r="r" b="b"/>
                  <a:pathLst>
                    <a:path w="31" h="44">
                      <a:moveTo>
                        <a:pt x="10" y="44"/>
                      </a:moveTo>
                      <a:lnTo>
                        <a:pt x="10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1" y="0"/>
                      </a:lnTo>
                      <a:lnTo>
                        <a:pt x="31" y="44"/>
                      </a:lnTo>
                      <a:lnTo>
                        <a:pt x="10" y="44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58"/>
              <p:cNvGrpSpPr>
                <a:grpSpLocks/>
              </p:cNvGrpSpPr>
              <p:nvPr/>
            </p:nvGrpSpPr>
            <p:grpSpPr bwMode="auto">
              <a:xfrm>
                <a:off x="2391" y="3055"/>
                <a:ext cx="50" cy="461"/>
                <a:chOff x="2391" y="3055"/>
                <a:chExt cx="50" cy="461"/>
              </a:xfrm>
            </p:grpSpPr>
            <p:sp>
              <p:nvSpPr>
                <p:cNvPr id="29855" name="Freeform 159"/>
                <p:cNvSpPr>
                  <a:spLocks/>
                </p:cNvSpPr>
                <p:nvPr/>
              </p:nvSpPr>
              <p:spPr bwMode="auto">
                <a:xfrm>
                  <a:off x="2397" y="3055"/>
                  <a:ext cx="40" cy="45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0" y="20"/>
                    </a:cxn>
                    <a:cxn ang="0">
                      <a:pos x="40" y="459"/>
                    </a:cxn>
                    <a:cxn ang="0">
                      <a:pos x="0" y="45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0" h="459">
                      <a:moveTo>
                        <a:pt x="0" y="0"/>
                      </a:moveTo>
                      <a:lnTo>
                        <a:pt x="40" y="20"/>
                      </a:lnTo>
                      <a:lnTo>
                        <a:pt x="40" y="459"/>
                      </a:lnTo>
                      <a:lnTo>
                        <a:pt x="0" y="45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6" name="Rectangle 160"/>
                <p:cNvSpPr>
                  <a:spLocks noChangeArrowheads="1"/>
                </p:cNvSpPr>
                <p:nvPr/>
              </p:nvSpPr>
              <p:spPr bwMode="auto">
                <a:xfrm>
                  <a:off x="2391" y="3055"/>
                  <a:ext cx="20" cy="461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7" name="Freeform 161"/>
                <p:cNvSpPr>
                  <a:spLocks/>
                </p:cNvSpPr>
                <p:nvPr/>
              </p:nvSpPr>
              <p:spPr bwMode="auto">
                <a:xfrm>
                  <a:off x="2397" y="3066"/>
                  <a:ext cx="40" cy="365"/>
                </a:xfrm>
                <a:custGeom>
                  <a:avLst/>
                  <a:gdLst/>
                  <a:ahLst/>
                  <a:cxnLst>
                    <a:cxn ang="0">
                      <a:pos x="40" y="20"/>
                    </a:cxn>
                    <a:cxn ang="0">
                      <a:pos x="0" y="0"/>
                    </a:cxn>
                    <a:cxn ang="0">
                      <a:pos x="0" y="365"/>
                    </a:cxn>
                    <a:cxn ang="0">
                      <a:pos x="40" y="365"/>
                    </a:cxn>
                    <a:cxn ang="0">
                      <a:pos x="40" y="20"/>
                    </a:cxn>
                  </a:cxnLst>
                  <a:rect l="0" t="0" r="r" b="b"/>
                  <a:pathLst>
                    <a:path w="40" h="365">
                      <a:moveTo>
                        <a:pt x="40" y="20"/>
                      </a:moveTo>
                      <a:lnTo>
                        <a:pt x="0" y="0"/>
                      </a:lnTo>
                      <a:lnTo>
                        <a:pt x="0" y="365"/>
                      </a:lnTo>
                      <a:lnTo>
                        <a:pt x="40" y="365"/>
                      </a:lnTo>
                      <a:lnTo>
                        <a:pt x="40" y="2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58" name="Freeform 162"/>
                <p:cNvSpPr>
                  <a:spLocks/>
                </p:cNvSpPr>
                <p:nvPr/>
              </p:nvSpPr>
              <p:spPr bwMode="auto">
                <a:xfrm>
                  <a:off x="2407" y="3086"/>
                  <a:ext cx="30" cy="33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36"/>
                    </a:cxn>
                    <a:cxn ang="0">
                      <a:pos x="30" y="336"/>
                    </a:cxn>
                    <a:cxn ang="0">
                      <a:pos x="3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336">
                      <a:moveTo>
                        <a:pt x="0" y="0"/>
                      </a:moveTo>
                      <a:lnTo>
                        <a:pt x="0" y="336"/>
                      </a:lnTo>
                      <a:lnTo>
                        <a:pt x="30" y="336"/>
                      </a:lnTo>
                      <a:lnTo>
                        <a:pt x="3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" name="Group 163"/>
                <p:cNvGrpSpPr>
                  <a:grpSpLocks/>
                </p:cNvGrpSpPr>
                <p:nvPr/>
              </p:nvGrpSpPr>
              <p:grpSpPr bwMode="auto">
                <a:xfrm>
                  <a:off x="2405" y="3116"/>
                  <a:ext cx="36" cy="272"/>
                  <a:chOff x="2405" y="3116"/>
                  <a:chExt cx="36" cy="272"/>
                </a:xfrm>
              </p:grpSpPr>
              <p:sp>
                <p:nvSpPr>
                  <p:cNvPr id="29860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407" y="3116"/>
                    <a:ext cx="32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1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145"/>
                    <a:ext cx="36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2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176"/>
                    <a:ext cx="36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3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06"/>
                    <a:ext cx="36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4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34"/>
                    <a:ext cx="34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5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65"/>
                    <a:ext cx="36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6" name="Line 170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296"/>
                    <a:ext cx="36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7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325"/>
                    <a:ext cx="36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8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355"/>
                    <a:ext cx="36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69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2405" y="3387"/>
                    <a:ext cx="36" cy="1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70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97" y="3472"/>
                  <a:ext cx="30" cy="44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1" name="Freeform 175"/>
                <p:cNvSpPr>
                  <a:spLocks/>
                </p:cNvSpPr>
                <p:nvPr/>
              </p:nvSpPr>
              <p:spPr bwMode="auto">
                <a:xfrm>
                  <a:off x="2405" y="3472"/>
                  <a:ext cx="32" cy="42"/>
                </a:xfrm>
                <a:custGeom>
                  <a:avLst/>
                  <a:gdLst/>
                  <a:ahLst/>
                  <a:cxnLst>
                    <a:cxn ang="0">
                      <a:pos x="10" y="42"/>
                    </a:cxn>
                    <a:cxn ang="0">
                      <a:pos x="10" y="5"/>
                    </a:cxn>
                    <a:cxn ang="0">
                      <a:pos x="0" y="5"/>
                    </a:cxn>
                    <a:cxn ang="0">
                      <a:pos x="0" y="0"/>
                    </a:cxn>
                    <a:cxn ang="0">
                      <a:pos x="32" y="0"/>
                    </a:cxn>
                    <a:cxn ang="0">
                      <a:pos x="32" y="42"/>
                    </a:cxn>
                    <a:cxn ang="0">
                      <a:pos x="10" y="42"/>
                    </a:cxn>
                  </a:cxnLst>
                  <a:rect l="0" t="0" r="r" b="b"/>
                  <a:pathLst>
                    <a:path w="32" h="42">
                      <a:moveTo>
                        <a:pt x="10" y="42"/>
                      </a:move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2"/>
                      </a:lnTo>
                      <a:lnTo>
                        <a:pt x="10" y="42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76"/>
              <p:cNvGrpSpPr>
                <a:grpSpLocks/>
              </p:cNvGrpSpPr>
              <p:nvPr/>
            </p:nvGrpSpPr>
            <p:grpSpPr bwMode="auto">
              <a:xfrm>
                <a:off x="2423" y="3068"/>
                <a:ext cx="51" cy="446"/>
                <a:chOff x="2423" y="3068"/>
                <a:chExt cx="51" cy="446"/>
              </a:xfrm>
            </p:grpSpPr>
            <p:sp>
              <p:nvSpPr>
                <p:cNvPr id="29873" name="Freeform 177"/>
                <p:cNvSpPr>
                  <a:spLocks/>
                </p:cNvSpPr>
                <p:nvPr/>
              </p:nvSpPr>
              <p:spPr bwMode="auto">
                <a:xfrm>
                  <a:off x="2431" y="3068"/>
                  <a:ext cx="37" cy="44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7" y="20"/>
                    </a:cxn>
                    <a:cxn ang="0">
                      <a:pos x="37" y="444"/>
                    </a:cxn>
                    <a:cxn ang="0">
                      <a:pos x="0" y="4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7" h="444">
                      <a:moveTo>
                        <a:pt x="0" y="0"/>
                      </a:moveTo>
                      <a:lnTo>
                        <a:pt x="37" y="20"/>
                      </a:lnTo>
                      <a:lnTo>
                        <a:pt x="37" y="444"/>
                      </a:lnTo>
                      <a:lnTo>
                        <a:pt x="0" y="4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2423" y="3068"/>
                  <a:ext cx="22" cy="446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5" name="Freeform 179"/>
                <p:cNvSpPr>
                  <a:spLocks/>
                </p:cNvSpPr>
                <p:nvPr/>
              </p:nvSpPr>
              <p:spPr bwMode="auto">
                <a:xfrm>
                  <a:off x="2431" y="3079"/>
                  <a:ext cx="37" cy="354"/>
                </a:xfrm>
                <a:custGeom>
                  <a:avLst/>
                  <a:gdLst/>
                  <a:ahLst/>
                  <a:cxnLst>
                    <a:cxn ang="0">
                      <a:pos x="37" y="20"/>
                    </a:cxn>
                    <a:cxn ang="0">
                      <a:pos x="0" y="0"/>
                    </a:cxn>
                    <a:cxn ang="0">
                      <a:pos x="0" y="354"/>
                    </a:cxn>
                    <a:cxn ang="0">
                      <a:pos x="37" y="354"/>
                    </a:cxn>
                    <a:cxn ang="0">
                      <a:pos x="37" y="20"/>
                    </a:cxn>
                  </a:cxnLst>
                  <a:rect l="0" t="0" r="r" b="b"/>
                  <a:pathLst>
                    <a:path w="37" h="354">
                      <a:moveTo>
                        <a:pt x="37" y="20"/>
                      </a:moveTo>
                      <a:lnTo>
                        <a:pt x="0" y="0"/>
                      </a:lnTo>
                      <a:lnTo>
                        <a:pt x="0" y="354"/>
                      </a:lnTo>
                      <a:lnTo>
                        <a:pt x="37" y="354"/>
                      </a:lnTo>
                      <a:lnTo>
                        <a:pt x="37" y="2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76" name="Freeform 180"/>
                <p:cNvSpPr>
                  <a:spLocks/>
                </p:cNvSpPr>
                <p:nvPr/>
              </p:nvSpPr>
              <p:spPr bwMode="auto">
                <a:xfrm>
                  <a:off x="2441" y="3099"/>
                  <a:ext cx="27" cy="3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25"/>
                    </a:cxn>
                    <a:cxn ang="0">
                      <a:pos x="27" y="325"/>
                    </a:cxn>
                    <a:cxn ang="0">
                      <a:pos x="27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325">
                      <a:moveTo>
                        <a:pt x="0" y="0"/>
                      </a:moveTo>
                      <a:lnTo>
                        <a:pt x="0" y="325"/>
                      </a:lnTo>
                      <a:lnTo>
                        <a:pt x="27" y="325"/>
                      </a:lnTo>
                      <a:lnTo>
                        <a:pt x="27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" name="Group 181"/>
                <p:cNvGrpSpPr>
                  <a:grpSpLocks/>
                </p:cNvGrpSpPr>
                <p:nvPr/>
              </p:nvGrpSpPr>
              <p:grpSpPr bwMode="auto">
                <a:xfrm>
                  <a:off x="2439" y="3127"/>
                  <a:ext cx="35" cy="265"/>
                  <a:chOff x="2439" y="3127"/>
                  <a:chExt cx="35" cy="265"/>
                </a:xfrm>
              </p:grpSpPr>
              <p:sp>
                <p:nvSpPr>
                  <p:cNvPr id="29878" name="Line 182"/>
                  <p:cNvSpPr>
                    <a:spLocks noChangeShapeType="1"/>
                  </p:cNvSpPr>
                  <p:nvPr/>
                </p:nvSpPr>
                <p:spPr bwMode="auto">
                  <a:xfrm>
                    <a:off x="2441" y="3127"/>
                    <a:ext cx="31" cy="2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79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156"/>
                    <a:ext cx="35" cy="1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0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184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1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215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2" name="Line 186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241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3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272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4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00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5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29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6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59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87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2439" y="3386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888" name="Rectangle 192"/>
                <p:cNvSpPr>
                  <a:spLocks noChangeArrowheads="1"/>
                </p:cNvSpPr>
                <p:nvPr/>
              </p:nvSpPr>
              <p:spPr bwMode="auto">
                <a:xfrm>
                  <a:off x="2431" y="3472"/>
                  <a:ext cx="29" cy="42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89" name="Freeform 193"/>
                <p:cNvSpPr>
                  <a:spLocks/>
                </p:cNvSpPr>
                <p:nvPr/>
              </p:nvSpPr>
              <p:spPr bwMode="auto">
                <a:xfrm>
                  <a:off x="2439" y="3472"/>
                  <a:ext cx="29" cy="40"/>
                </a:xfrm>
                <a:custGeom>
                  <a:avLst/>
                  <a:gdLst/>
                  <a:ahLst/>
                  <a:cxnLst>
                    <a:cxn ang="0">
                      <a:pos x="10" y="40"/>
                    </a:cxn>
                    <a:cxn ang="0">
                      <a:pos x="10" y="5"/>
                    </a:cxn>
                    <a:cxn ang="0">
                      <a:pos x="0" y="5"/>
                    </a:cxn>
                    <a:cxn ang="0">
                      <a:pos x="0" y="0"/>
                    </a:cxn>
                    <a:cxn ang="0">
                      <a:pos x="29" y="0"/>
                    </a:cxn>
                    <a:cxn ang="0">
                      <a:pos x="29" y="40"/>
                    </a:cxn>
                    <a:cxn ang="0">
                      <a:pos x="10" y="40"/>
                    </a:cxn>
                  </a:cxnLst>
                  <a:rect l="0" t="0" r="r" b="b"/>
                  <a:pathLst>
                    <a:path w="29" h="40">
                      <a:moveTo>
                        <a:pt x="10" y="40"/>
                      </a:moveTo>
                      <a:lnTo>
                        <a:pt x="10" y="5"/>
                      </a:lnTo>
                      <a:lnTo>
                        <a:pt x="0" y="5"/>
                      </a:ln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29" y="40"/>
                      </a:lnTo>
                      <a:lnTo>
                        <a:pt x="10" y="4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94"/>
              <p:cNvGrpSpPr>
                <a:grpSpLocks/>
              </p:cNvGrpSpPr>
              <p:nvPr/>
            </p:nvGrpSpPr>
            <p:grpSpPr bwMode="auto">
              <a:xfrm>
                <a:off x="2456" y="3083"/>
                <a:ext cx="50" cy="431"/>
                <a:chOff x="2456" y="3083"/>
                <a:chExt cx="50" cy="431"/>
              </a:xfrm>
            </p:grpSpPr>
            <p:sp>
              <p:nvSpPr>
                <p:cNvPr id="29891" name="Freeform 195"/>
                <p:cNvSpPr>
                  <a:spLocks/>
                </p:cNvSpPr>
                <p:nvPr/>
              </p:nvSpPr>
              <p:spPr bwMode="auto">
                <a:xfrm>
                  <a:off x="2464" y="3083"/>
                  <a:ext cx="38" cy="42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8" y="20"/>
                    </a:cxn>
                    <a:cxn ang="0">
                      <a:pos x="38" y="429"/>
                    </a:cxn>
                    <a:cxn ang="0">
                      <a:pos x="0" y="4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8" h="429">
                      <a:moveTo>
                        <a:pt x="0" y="0"/>
                      </a:moveTo>
                      <a:lnTo>
                        <a:pt x="38" y="20"/>
                      </a:lnTo>
                      <a:lnTo>
                        <a:pt x="38" y="429"/>
                      </a:lnTo>
                      <a:lnTo>
                        <a:pt x="0" y="4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2" name="Rectangle 196"/>
                <p:cNvSpPr>
                  <a:spLocks noChangeArrowheads="1"/>
                </p:cNvSpPr>
                <p:nvPr/>
              </p:nvSpPr>
              <p:spPr bwMode="auto">
                <a:xfrm>
                  <a:off x="2456" y="3083"/>
                  <a:ext cx="22" cy="431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3" name="Freeform 197"/>
                <p:cNvSpPr>
                  <a:spLocks/>
                </p:cNvSpPr>
                <p:nvPr/>
              </p:nvSpPr>
              <p:spPr bwMode="auto">
                <a:xfrm>
                  <a:off x="2464" y="3092"/>
                  <a:ext cx="38" cy="343"/>
                </a:xfrm>
                <a:custGeom>
                  <a:avLst/>
                  <a:gdLst/>
                  <a:ahLst/>
                  <a:cxnLst>
                    <a:cxn ang="0">
                      <a:pos x="38" y="20"/>
                    </a:cxn>
                    <a:cxn ang="0">
                      <a:pos x="0" y="0"/>
                    </a:cxn>
                    <a:cxn ang="0">
                      <a:pos x="0" y="343"/>
                    </a:cxn>
                    <a:cxn ang="0">
                      <a:pos x="38" y="343"/>
                    </a:cxn>
                    <a:cxn ang="0">
                      <a:pos x="38" y="20"/>
                    </a:cxn>
                  </a:cxnLst>
                  <a:rect l="0" t="0" r="r" b="b"/>
                  <a:pathLst>
                    <a:path w="38" h="343">
                      <a:moveTo>
                        <a:pt x="38" y="20"/>
                      </a:moveTo>
                      <a:lnTo>
                        <a:pt x="0" y="0"/>
                      </a:lnTo>
                      <a:lnTo>
                        <a:pt x="0" y="343"/>
                      </a:lnTo>
                      <a:lnTo>
                        <a:pt x="38" y="343"/>
                      </a:lnTo>
                      <a:lnTo>
                        <a:pt x="38" y="2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94" name="Freeform 198"/>
                <p:cNvSpPr>
                  <a:spLocks/>
                </p:cNvSpPr>
                <p:nvPr/>
              </p:nvSpPr>
              <p:spPr bwMode="auto">
                <a:xfrm>
                  <a:off x="2472" y="3110"/>
                  <a:ext cx="30" cy="3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16"/>
                    </a:cxn>
                    <a:cxn ang="0">
                      <a:pos x="30" y="316"/>
                    </a:cxn>
                    <a:cxn ang="0">
                      <a:pos x="3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316">
                      <a:moveTo>
                        <a:pt x="0" y="0"/>
                      </a:moveTo>
                      <a:lnTo>
                        <a:pt x="0" y="316"/>
                      </a:lnTo>
                      <a:lnTo>
                        <a:pt x="30" y="316"/>
                      </a:lnTo>
                      <a:lnTo>
                        <a:pt x="3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4" name="Group 199"/>
                <p:cNvGrpSpPr>
                  <a:grpSpLocks/>
                </p:cNvGrpSpPr>
                <p:nvPr/>
              </p:nvGrpSpPr>
              <p:grpSpPr bwMode="auto">
                <a:xfrm>
                  <a:off x="2472" y="3138"/>
                  <a:ext cx="34" cy="258"/>
                  <a:chOff x="2472" y="3138"/>
                  <a:chExt cx="34" cy="258"/>
                </a:xfrm>
              </p:grpSpPr>
              <p:sp>
                <p:nvSpPr>
                  <p:cNvPr id="29896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138"/>
                    <a:ext cx="34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7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167"/>
                    <a:ext cx="34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8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195"/>
                    <a:ext cx="34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89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22"/>
                    <a:ext cx="34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0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48"/>
                    <a:ext cx="34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1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278"/>
                    <a:ext cx="34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2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07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3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35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4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62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05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3390"/>
                    <a:ext cx="34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906" name="Rectangle 210"/>
                <p:cNvSpPr>
                  <a:spLocks noChangeArrowheads="1"/>
                </p:cNvSpPr>
                <p:nvPr/>
              </p:nvSpPr>
              <p:spPr bwMode="auto">
                <a:xfrm>
                  <a:off x="2464" y="3472"/>
                  <a:ext cx="30" cy="42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07" name="Freeform 211"/>
                <p:cNvSpPr>
                  <a:spLocks/>
                </p:cNvSpPr>
                <p:nvPr/>
              </p:nvSpPr>
              <p:spPr bwMode="auto">
                <a:xfrm>
                  <a:off x="2470" y="3472"/>
                  <a:ext cx="32" cy="40"/>
                </a:xfrm>
                <a:custGeom>
                  <a:avLst/>
                  <a:gdLst/>
                  <a:ahLst/>
                  <a:cxnLst>
                    <a:cxn ang="0">
                      <a:pos x="10" y="40"/>
                    </a:cxn>
                    <a:cxn ang="0">
                      <a:pos x="10" y="4"/>
                    </a:cxn>
                    <a:cxn ang="0">
                      <a:pos x="0" y="4"/>
                    </a:cxn>
                    <a:cxn ang="0">
                      <a:pos x="0" y="0"/>
                    </a:cxn>
                    <a:cxn ang="0">
                      <a:pos x="32" y="0"/>
                    </a:cxn>
                    <a:cxn ang="0">
                      <a:pos x="32" y="40"/>
                    </a:cxn>
                    <a:cxn ang="0">
                      <a:pos x="10" y="40"/>
                    </a:cxn>
                  </a:cxnLst>
                  <a:rect l="0" t="0" r="r" b="b"/>
                  <a:pathLst>
                    <a:path w="32" h="40">
                      <a:moveTo>
                        <a:pt x="10" y="40"/>
                      </a:moveTo>
                      <a:lnTo>
                        <a:pt x="10" y="4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2" y="0"/>
                      </a:lnTo>
                      <a:lnTo>
                        <a:pt x="32" y="40"/>
                      </a:lnTo>
                      <a:lnTo>
                        <a:pt x="10" y="4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212"/>
              <p:cNvGrpSpPr>
                <a:grpSpLocks/>
              </p:cNvGrpSpPr>
              <p:nvPr/>
            </p:nvGrpSpPr>
            <p:grpSpPr bwMode="auto">
              <a:xfrm>
                <a:off x="2490" y="3097"/>
                <a:ext cx="49" cy="415"/>
                <a:chOff x="2490" y="3097"/>
                <a:chExt cx="49" cy="415"/>
              </a:xfrm>
            </p:grpSpPr>
            <p:sp>
              <p:nvSpPr>
                <p:cNvPr id="29909" name="Freeform 213"/>
                <p:cNvSpPr>
                  <a:spLocks/>
                </p:cNvSpPr>
                <p:nvPr/>
              </p:nvSpPr>
              <p:spPr bwMode="auto">
                <a:xfrm>
                  <a:off x="2496" y="3097"/>
                  <a:ext cx="37" cy="41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7" y="19"/>
                    </a:cxn>
                    <a:cxn ang="0">
                      <a:pos x="37" y="414"/>
                    </a:cxn>
                    <a:cxn ang="0">
                      <a:pos x="0" y="41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7" h="414">
                      <a:moveTo>
                        <a:pt x="0" y="0"/>
                      </a:moveTo>
                      <a:lnTo>
                        <a:pt x="37" y="19"/>
                      </a:lnTo>
                      <a:lnTo>
                        <a:pt x="37" y="414"/>
                      </a:lnTo>
                      <a:lnTo>
                        <a:pt x="0" y="41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10" name="Rectangle 214"/>
                <p:cNvSpPr>
                  <a:spLocks noChangeArrowheads="1"/>
                </p:cNvSpPr>
                <p:nvPr/>
              </p:nvSpPr>
              <p:spPr bwMode="auto">
                <a:xfrm>
                  <a:off x="2490" y="3097"/>
                  <a:ext cx="19" cy="415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11" name="Freeform 215"/>
                <p:cNvSpPr>
                  <a:spLocks/>
                </p:cNvSpPr>
                <p:nvPr/>
              </p:nvSpPr>
              <p:spPr bwMode="auto">
                <a:xfrm>
                  <a:off x="2496" y="3107"/>
                  <a:ext cx="37" cy="330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0" y="0"/>
                    </a:cxn>
                    <a:cxn ang="0">
                      <a:pos x="0" y="330"/>
                    </a:cxn>
                    <a:cxn ang="0">
                      <a:pos x="37" y="330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37" h="330">
                      <a:moveTo>
                        <a:pt x="37" y="18"/>
                      </a:moveTo>
                      <a:lnTo>
                        <a:pt x="0" y="0"/>
                      </a:lnTo>
                      <a:lnTo>
                        <a:pt x="0" y="330"/>
                      </a:lnTo>
                      <a:lnTo>
                        <a:pt x="37" y="330"/>
                      </a:lnTo>
                      <a:lnTo>
                        <a:pt x="37" y="18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12" name="Freeform 216"/>
                <p:cNvSpPr>
                  <a:spLocks/>
                </p:cNvSpPr>
                <p:nvPr/>
              </p:nvSpPr>
              <p:spPr bwMode="auto">
                <a:xfrm>
                  <a:off x="2506" y="3125"/>
                  <a:ext cx="27" cy="30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3"/>
                    </a:cxn>
                    <a:cxn ang="0">
                      <a:pos x="27" y="303"/>
                    </a:cxn>
                    <a:cxn ang="0">
                      <a:pos x="27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303">
                      <a:moveTo>
                        <a:pt x="0" y="0"/>
                      </a:moveTo>
                      <a:lnTo>
                        <a:pt x="0" y="303"/>
                      </a:lnTo>
                      <a:lnTo>
                        <a:pt x="27" y="303"/>
                      </a:lnTo>
                      <a:lnTo>
                        <a:pt x="27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6" name="Group 217"/>
                <p:cNvGrpSpPr>
                  <a:grpSpLocks/>
                </p:cNvGrpSpPr>
                <p:nvPr/>
              </p:nvGrpSpPr>
              <p:grpSpPr bwMode="auto">
                <a:xfrm>
                  <a:off x="2504" y="3151"/>
                  <a:ext cx="35" cy="245"/>
                  <a:chOff x="2504" y="3151"/>
                  <a:chExt cx="35" cy="245"/>
                </a:xfrm>
              </p:grpSpPr>
              <p:sp>
                <p:nvSpPr>
                  <p:cNvPr id="299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2506" y="3151"/>
                    <a:ext cx="31" cy="18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178"/>
                    <a:ext cx="33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04"/>
                    <a:ext cx="35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32"/>
                    <a:ext cx="33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56"/>
                    <a:ext cx="33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285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13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38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66"/>
                    <a:ext cx="33" cy="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504" y="3394"/>
                    <a:ext cx="35" cy="2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924" name="Rectangle 228"/>
                <p:cNvSpPr>
                  <a:spLocks noChangeArrowheads="1"/>
                </p:cNvSpPr>
                <p:nvPr/>
              </p:nvSpPr>
              <p:spPr bwMode="auto">
                <a:xfrm>
                  <a:off x="2496" y="3472"/>
                  <a:ext cx="31" cy="40"/>
                </a:xfrm>
                <a:prstGeom prst="rect">
                  <a:avLst/>
                </a:prstGeom>
                <a:solidFill>
                  <a:srgbClr val="DFD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25" name="Freeform 229"/>
                <p:cNvSpPr>
                  <a:spLocks/>
                </p:cNvSpPr>
                <p:nvPr/>
              </p:nvSpPr>
              <p:spPr bwMode="auto">
                <a:xfrm>
                  <a:off x="2502" y="3470"/>
                  <a:ext cx="31" cy="41"/>
                </a:xfrm>
                <a:custGeom>
                  <a:avLst/>
                  <a:gdLst/>
                  <a:ahLst/>
                  <a:cxnLst>
                    <a:cxn ang="0">
                      <a:pos x="9" y="41"/>
                    </a:cxn>
                    <a:cxn ang="0">
                      <a:pos x="9" y="6"/>
                    </a:cxn>
                    <a:cxn ang="0">
                      <a:pos x="0" y="6"/>
                    </a:cxn>
                    <a:cxn ang="0">
                      <a:pos x="0" y="0"/>
                    </a:cxn>
                    <a:cxn ang="0">
                      <a:pos x="31" y="0"/>
                    </a:cxn>
                    <a:cxn ang="0">
                      <a:pos x="31" y="41"/>
                    </a:cxn>
                    <a:cxn ang="0">
                      <a:pos x="9" y="41"/>
                    </a:cxn>
                  </a:cxnLst>
                  <a:rect l="0" t="0" r="r" b="b"/>
                  <a:pathLst>
                    <a:path w="31" h="41">
                      <a:moveTo>
                        <a:pt x="9" y="41"/>
                      </a:moveTo>
                      <a:lnTo>
                        <a:pt x="9" y="6"/>
                      </a:lnTo>
                      <a:lnTo>
                        <a:pt x="0" y="6"/>
                      </a:lnTo>
                      <a:lnTo>
                        <a:pt x="0" y="0"/>
                      </a:lnTo>
                      <a:lnTo>
                        <a:pt x="31" y="0"/>
                      </a:lnTo>
                      <a:lnTo>
                        <a:pt x="31" y="41"/>
                      </a:lnTo>
                      <a:lnTo>
                        <a:pt x="9" y="41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230"/>
              <p:cNvGrpSpPr>
                <a:grpSpLocks/>
              </p:cNvGrpSpPr>
              <p:nvPr/>
            </p:nvGrpSpPr>
            <p:grpSpPr bwMode="auto">
              <a:xfrm>
                <a:off x="2521" y="3108"/>
                <a:ext cx="51" cy="404"/>
                <a:chOff x="2521" y="3108"/>
                <a:chExt cx="51" cy="404"/>
              </a:xfrm>
            </p:grpSpPr>
            <p:sp>
              <p:nvSpPr>
                <p:cNvPr id="29927" name="Freeform 231"/>
                <p:cNvSpPr>
                  <a:spLocks/>
                </p:cNvSpPr>
                <p:nvPr/>
              </p:nvSpPr>
              <p:spPr bwMode="auto">
                <a:xfrm>
                  <a:off x="2529" y="3108"/>
                  <a:ext cx="36" cy="40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6" y="17"/>
                    </a:cxn>
                    <a:cxn ang="0">
                      <a:pos x="36" y="401"/>
                    </a:cxn>
                    <a:cxn ang="0">
                      <a:pos x="0" y="40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6" h="401">
                      <a:moveTo>
                        <a:pt x="0" y="0"/>
                      </a:moveTo>
                      <a:lnTo>
                        <a:pt x="36" y="17"/>
                      </a:lnTo>
                      <a:lnTo>
                        <a:pt x="36" y="401"/>
                      </a:lnTo>
                      <a:lnTo>
                        <a:pt x="0" y="40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28" name="Rectangle 232"/>
                <p:cNvSpPr>
                  <a:spLocks noChangeArrowheads="1"/>
                </p:cNvSpPr>
                <p:nvPr/>
              </p:nvSpPr>
              <p:spPr bwMode="auto">
                <a:xfrm>
                  <a:off x="2521" y="3108"/>
                  <a:ext cx="20" cy="404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29" name="Freeform 233"/>
                <p:cNvSpPr>
                  <a:spLocks/>
                </p:cNvSpPr>
                <p:nvPr/>
              </p:nvSpPr>
              <p:spPr bwMode="auto">
                <a:xfrm>
                  <a:off x="2529" y="3116"/>
                  <a:ext cx="38" cy="321"/>
                </a:xfrm>
                <a:custGeom>
                  <a:avLst/>
                  <a:gdLst/>
                  <a:ahLst/>
                  <a:cxnLst>
                    <a:cxn ang="0">
                      <a:pos x="38" y="18"/>
                    </a:cxn>
                    <a:cxn ang="0">
                      <a:pos x="0" y="0"/>
                    </a:cxn>
                    <a:cxn ang="0">
                      <a:pos x="0" y="321"/>
                    </a:cxn>
                    <a:cxn ang="0">
                      <a:pos x="38" y="321"/>
                    </a:cxn>
                    <a:cxn ang="0">
                      <a:pos x="38" y="18"/>
                    </a:cxn>
                  </a:cxnLst>
                  <a:rect l="0" t="0" r="r" b="b"/>
                  <a:pathLst>
                    <a:path w="38" h="321">
                      <a:moveTo>
                        <a:pt x="38" y="18"/>
                      </a:moveTo>
                      <a:lnTo>
                        <a:pt x="0" y="0"/>
                      </a:lnTo>
                      <a:lnTo>
                        <a:pt x="0" y="321"/>
                      </a:lnTo>
                      <a:lnTo>
                        <a:pt x="38" y="321"/>
                      </a:lnTo>
                      <a:lnTo>
                        <a:pt x="38" y="18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30" name="Freeform 234"/>
                <p:cNvSpPr>
                  <a:spLocks/>
                </p:cNvSpPr>
                <p:nvPr/>
              </p:nvSpPr>
              <p:spPr bwMode="auto">
                <a:xfrm>
                  <a:off x="2537" y="3136"/>
                  <a:ext cx="30" cy="29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3"/>
                    </a:cxn>
                    <a:cxn ang="0">
                      <a:pos x="30" y="293"/>
                    </a:cxn>
                    <a:cxn ang="0">
                      <a:pos x="30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0" h="293">
                      <a:moveTo>
                        <a:pt x="0" y="0"/>
                      </a:moveTo>
                      <a:lnTo>
                        <a:pt x="0" y="293"/>
                      </a:lnTo>
                      <a:lnTo>
                        <a:pt x="30" y="293"/>
                      </a:lnTo>
                      <a:lnTo>
                        <a:pt x="30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" name="Group 235"/>
                <p:cNvGrpSpPr>
                  <a:grpSpLocks/>
                </p:cNvGrpSpPr>
                <p:nvPr/>
              </p:nvGrpSpPr>
              <p:grpSpPr bwMode="auto">
                <a:xfrm>
                  <a:off x="2537" y="3160"/>
                  <a:ext cx="35" cy="242"/>
                  <a:chOff x="2537" y="3160"/>
                  <a:chExt cx="35" cy="242"/>
                </a:xfrm>
              </p:grpSpPr>
              <p:sp>
                <p:nvSpPr>
                  <p:cNvPr id="29932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160"/>
                    <a:ext cx="33" cy="17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3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187"/>
                    <a:ext cx="33" cy="14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4" name="Line 238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11"/>
                    <a:ext cx="35" cy="13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5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39"/>
                    <a:ext cx="33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6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63"/>
                    <a:ext cx="33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7" name="Line 241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291"/>
                    <a:ext cx="35" cy="9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8" name="Line 242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16"/>
                    <a:ext cx="35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39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44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40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68"/>
                    <a:ext cx="33" cy="10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41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2537" y="3396"/>
                    <a:ext cx="35" cy="6"/>
                  </a:xfrm>
                  <a:prstGeom prst="line">
                    <a:avLst/>
                  </a:prstGeom>
                  <a:noFill/>
                  <a:ln w="25400">
                    <a:solidFill>
                      <a:srgbClr val="9F9FB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9" name="Group 246"/>
              <p:cNvGrpSpPr>
                <a:grpSpLocks/>
              </p:cNvGrpSpPr>
              <p:nvPr/>
            </p:nvGrpSpPr>
            <p:grpSpPr bwMode="auto">
              <a:xfrm>
                <a:off x="2553" y="3120"/>
                <a:ext cx="39" cy="389"/>
                <a:chOff x="2553" y="3120"/>
                <a:chExt cx="39" cy="389"/>
              </a:xfrm>
            </p:grpSpPr>
            <p:sp>
              <p:nvSpPr>
                <p:cNvPr id="29943" name="Freeform 247"/>
                <p:cNvSpPr>
                  <a:spLocks/>
                </p:cNvSpPr>
                <p:nvPr/>
              </p:nvSpPr>
              <p:spPr bwMode="auto">
                <a:xfrm>
                  <a:off x="2561" y="3120"/>
                  <a:ext cx="27" cy="3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7" y="16"/>
                    </a:cxn>
                    <a:cxn ang="0">
                      <a:pos x="27" y="387"/>
                    </a:cxn>
                    <a:cxn ang="0">
                      <a:pos x="0" y="38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7" h="387">
                      <a:moveTo>
                        <a:pt x="0" y="0"/>
                      </a:moveTo>
                      <a:lnTo>
                        <a:pt x="27" y="16"/>
                      </a:lnTo>
                      <a:lnTo>
                        <a:pt x="27" y="387"/>
                      </a:lnTo>
                      <a:lnTo>
                        <a:pt x="0" y="38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4" name="Rectangle 248"/>
                <p:cNvSpPr>
                  <a:spLocks noChangeArrowheads="1"/>
                </p:cNvSpPr>
                <p:nvPr/>
              </p:nvSpPr>
              <p:spPr bwMode="auto">
                <a:xfrm>
                  <a:off x="2553" y="3120"/>
                  <a:ext cx="19" cy="389"/>
                </a:xfrm>
                <a:prstGeom prst="rect">
                  <a:avLst/>
                </a:prstGeom>
                <a:solidFill>
                  <a:srgbClr val="7F7F9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5" name="Freeform 249"/>
                <p:cNvSpPr>
                  <a:spLocks/>
                </p:cNvSpPr>
                <p:nvPr/>
              </p:nvSpPr>
              <p:spPr bwMode="auto">
                <a:xfrm>
                  <a:off x="2561" y="3127"/>
                  <a:ext cx="27" cy="310"/>
                </a:xfrm>
                <a:custGeom>
                  <a:avLst/>
                  <a:gdLst/>
                  <a:ahLst/>
                  <a:cxnLst>
                    <a:cxn ang="0">
                      <a:pos x="27" y="18"/>
                    </a:cxn>
                    <a:cxn ang="0">
                      <a:pos x="0" y="0"/>
                    </a:cxn>
                    <a:cxn ang="0">
                      <a:pos x="0" y="310"/>
                    </a:cxn>
                    <a:cxn ang="0">
                      <a:pos x="27" y="310"/>
                    </a:cxn>
                    <a:cxn ang="0">
                      <a:pos x="27" y="18"/>
                    </a:cxn>
                  </a:cxnLst>
                  <a:rect l="0" t="0" r="r" b="b"/>
                  <a:pathLst>
                    <a:path w="27" h="310">
                      <a:moveTo>
                        <a:pt x="27" y="18"/>
                      </a:moveTo>
                      <a:lnTo>
                        <a:pt x="0" y="0"/>
                      </a:lnTo>
                      <a:lnTo>
                        <a:pt x="0" y="310"/>
                      </a:lnTo>
                      <a:lnTo>
                        <a:pt x="27" y="310"/>
                      </a:lnTo>
                      <a:lnTo>
                        <a:pt x="27" y="18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6" name="Freeform 250"/>
                <p:cNvSpPr>
                  <a:spLocks/>
                </p:cNvSpPr>
                <p:nvPr/>
              </p:nvSpPr>
              <p:spPr bwMode="auto">
                <a:xfrm>
                  <a:off x="2565" y="3145"/>
                  <a:ext cx="23" cy="28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83"/>
                    </a:cxn>
                    <a:cxn ang="0">
                      <a:pos x="23" y="283"/>
                    </a:cxn>
                    <a:cxn ang="0">
                      <a:pos x="23" y="1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3" h="283">
                      <a:moveTo>
                        <a:pt x="0" y="0"/>
                      </a:moveTo>
                      <a:lnTo>
                        <a:pt x="0" y="283"/>
                      </a:lnTo>
                      <a:lnTo>
                        <a:pt x="23" y="283"/>
                      </a:lnTo>
                      <a:lnTo>
                        <a:pt x="23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7" name="Line 251"/>
                <p:cNvSpPr>
                  <a:spLocks noChangeShapeType="1"/>
                </p:cNvSpPr>
                <p:nvPr/>
              </p:nvSpPr>
              <p:spPr bwMode="auto">
                <a:xfrm>
                  <a:off x="2563" y="3169"/>
                  <a:ext cx="27" cy="19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8" name="Line 252"/>
                <p:cNvSpPr>
                  <a:spLocks noChangeShapeType="1"/>
                </p:cNvSpPr>
                <p:nvPr/>
              </p:nvSpPr>
              <p:spPr bwMode="auto">
                <a:xfrm>
                  <a:off x="2561" y="3197"/>
                  <a:ext cx="31" cy="15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49" name="Line 253"/>
                <p:cNvSpPr>
                  <a:spLocks noChangeShapeType="1"/>
                </p:cNvSpPr>
                <p:nvPr/>
              </p:nvSpPr>
              <p:spPr bwMode="auto">
                <a:xfrm>
                  <a:off x="2561" y="3220"/>
                  <a:ext cx="31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0" name="Line 254"/>
                <p:cNvSpPr>
                  <a:spLocks noChangeShapeType="1"/>
                </p:cNvSpPr>
                <p:nvPr/>
              </p:nvSpPr>
              <p:spPr bwMode="auto">
                <a:xfrm>
                  <a:off x="2563" y="3246"/>
                  <a:ext cx="27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1" name="Line 255"/>
                <p:cNvSpPr>
                  <a:spLocks noChangeShapeType="1"/>
                </p:cNvSpPr>
                <p:nvPr/>
              </p:nvSpPr>
              <p:spPr bwMode="auto">
                <a:xfrm>
                  <a:off x="2563" y="3270"/>
                  <a:ext cx="27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2" name="Line 256"/>
                <p:cNvSpPr>
                  <a:spLocks noChangeShapeType="1"/>
                </p:cNvSpPr>
                <p:nvPr/>
              </p:nvSpPr>
              <p:spPr bwMode="auto">
                <a:xfrm>
                  <a:off x="2561" y="3296"/>
                  <a:ext cx="31" cy="12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3" name="Line 257"/>
                <p:cNvSpPr>
                  <a:spLocks noChangeShapeType="1"/>
                </p:cNvSpPr>
                <p:nvPr/>
              </p:nvSpPr>
              <p:spPr bwMode="auto">
                <a:xfrm>
                  <a:off x="2561" y="3322"/>
                  <a:ext cx="31" cy="11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4" name="Line 258"/>
                <p:cNvSpPr>
                  <a:spLocks noChangeShapeType="1"/>
                </p:cNvSpPr>
                <p:nvPr/>
              </p:nvSpPr>
              <p:spPr bwMode="auto">
                <a:xfrm>
                  <a:off x="2561" y="3349"/>
                  <a:ext cx="31" cy="8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5" name="Line 259"/>
                <p:cNvSpPr>
                  <a:spLocks noChangeShapeType="1"/>
                </p:cNvSpPr>
                <p:nvPr/>
              </p:nvSpPr>
              <p:spPr bwMode="auto">
                <a:xfrm>
                  <a:off x="2561" y="3374"/>
                  <a:ext cx="31" cy="4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6" name="Line 260"/>
                <p:cNvSpPr>
                  <a:spLocks noChangeShapeType="1"/>
                </p:cNvSpPr>
                <p:nvPr/>
              </p:nvSpPr>
              <p:spPr bwMode="auto">
                <a:xfrm>
                  <a:off x="2563" y="3400"/>
                  <a:ext cx="27" cy="1"/>
                </a:xfrm>
                <a:prstGeom prst="line">
                  <a:avLst/>
                </a:prstGeom>
                <a:noFill/>
                <a:ln w="25400">
                  <a:solidFill>
                    <a:srgbClr val="9F9FB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261"/>
              <p:cNvGrpSpPr>
                <a:grpSpLocks/>
              </p:cNvGrpSpPr>
              <p:nvPr/>
            </p:nvGrpSpPr>
            <p:grpSpPr bwMode="auto">
              <a:xfrm>
                <a:off x="1798" y="2942"/>
                <a:ext cx="326" cy="580"/>
                <a:chOff x="1798" y="2942"/>
                <a:chExt cx="326" cy="580"/>
              </a:xfrm>
            </p:grpSpPr>
            <p:sp>
              <p:nvSpPr>
                <p:cNvPr id="29958" name="Freeform 262"/>
                <p:cNvSpPr>
                  <a:spLocks/>
                </p:cNvSpPr>
                <p:nvPr/>
              </p:nvSpPr>
              <p:spPr bwMode="auto">
                <a:xfrm>
                  <a:off x="2055" y="2942"/>
                  <a:ext cx="69" cy="578"/>
                </a:xfrm>
                <a:custGeom>
                  <a:avLst/>
                  <a:gdLst/>
                  <a:ahLst/>
                  <a:cxnLst>
                    <a:cxn ang="0">
                      <a:pos x="69" y="0"/>
                    </a:cxn>
                    <a:cxn ang="0">
                      <a:pos x="69" y="578"/>
                    </a:cxn>
                    <a:cxn ang="0">
                      <a:pos x="0" y="578"/>
                    </a:cxn>
                    <a:cxn ang="0">
                      <a:pos x="0" y="43"/>
                    </a:cxn>
                    <a:cxn ang="0">
                      <a:pos x="69" y="0"/>
                    </a:cxn>
                  </a:cxnLst>
                  <a:rect l="0" t="0" r="r" b="b"/>
                  <a:pathLst>
                    <a:path w="69" h="578">
                      <a:moveTo>
                        <a:pt x="69" y="0"/>
                      </a:moveTo>
                      <a:lnTo>
                        <a:pt x="69" y="578"/>
                      </a:lnTo>
                      <a:lnTo>
                        <a:pt x="0" y="578"/>
                      </a:lnTo>
                      <a:lnTo>
                        <a:pt x="0" y="43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rgbClr val="5F5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59" name="Freeform 263"/>
                <p:cNvSpPr>
                  <a:spLocks/>
                </p:cNvSpPr>
                <p:nvPr/>
              </p:nvSpPr>
              <p:spPr bwMode="auto">
                <a:xfrm>
                  <a:off x="1988" y="2983"/>
                  <a:ext cx="34" cy="461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34" y="461"/>
                    </a:cxn>
                    <a:cxn ang="0">
                      <a:pos x="0" y="461"/>
                    </a:cxn>
                    <a:cxn ang="0">
                      <a:pos x="0" y="20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34" h="461">
                      <a:moveTo>
                        <a:pt x="34" y="0"/>
                      </a:moveTo>
                      <a:lnTo>
                        <a:pt x="34" y="461"/>
                      </a:lnTo>
                      <a:lnTo>
                        <a:pt x="0" y="461"/>
                      </a:lnTo>
                      <a:lnTo>
                        <a:pt x="0" y="20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1" name="Group 264"/>
                <p:cNvGrpSpPr>
                  <a:grpSpLocks/>
                </p:cNvGrpSpPr>
                <p:nvPr/>
              </p:nvGrpSpPr>
              <p:grpSpPr bwMode="auto">
                <a:xfrm>
                  <a:off x="1819" y="2983"/>
                  <a:ext cx="248" cy="535"/>
                  <a:chOff x="1819" y="2983"/>
                  <a:chExt cx="248" cy="535"/>
                </a:xfrm>
              </p:grpSpPr>
              <p:sp>
                <p:nvSpPr>
                  <p:cNvPr id="29961" name="Freeform 265"/>
                  <p:cNvSpPr>
                    <a:spLocks/>
                  </p:cNvSpPr>
                  <p:nvPr/>
                </p:nvSpPr>
                <p:spPr bwMode="auto">
                  <a:xfrm>
                    <a:off x="1819" y="2983"/>
                    <a:ext cx="248" cy="535"/>
                  </a:xfrm>
                  <a:custGeom>
                    <a:avLst/>
                    <a:gdLst/>
                    <a:ahLst/>
                    <a:cxnLst>
                      <a:cxn ang="0">
                        <a:pos x="248" y="0"/>
                      </a:cxn>
                      <a:cxn ang="0">
                        <a:pos x="248" y="535"/>
                      </a:cxn>
                      <a:cxn ang="0">
                        <a:pos x="0" y="535"/>
                      </a:cxn>
                      <a:cxn ang="0">
                        <a:pos x="0" y="461"/>
                      </a:cxn>
                      <a:cxn ang="0">
                        <a:pos x="201" y="461"/>
                      </a:cxn>
                      <a:cxn ang="0">
                        <a:pos x="201" y="0"/>
                      </a:cxn>
                      <a:cxn ang="0">
                        <a:pos x="248" y="0"/>
                      </a:cxn>
                    </a:cxnLst>
                    <a:rect l="0" t="0" r="r" b="b"/>
                    <a:pathLst>
                      <a:path w="248" h="535">
                        <a:moveTo>
                          <a:pt x="248" y="0"/>
                        </a:moveTo>
                        <a:lnTo>
                          <a:pt x="248" y="535"/>
                        </a:lnTo>
                        <a:lnTo>
                          <a:pt x="0" y="535"/>
                        </a:lnTo>
                        <a:lnTo>
                          <a:pt x="0" y="461"/>
                        </a:lnTo>
                        <a:lnTo>
                          <a:pt x="201" y="461"/>
                        </a:lnTo>
                        <a:lnTo>
                          <a:pt x="201" y="0"/>
                        </a:lnTo>
                        <a:lnTo>
                          <a:pt x="248" y="0"/>
                        </a:lnTo>
                        <a:close/>
                      </a:path>
                    </a:pathLst>
                  </a:custGeom>
                  <a:solidFill>
                    <a:srgbClr val="9F9FB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177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012" y="3003"/>
                    <a:ext cx="53" cy="439"/>
                    <a:chOff x="2012" y="3003"/>
                    <a:chExt cx="53" cy="439"/>
                  </a:xfrm>
                </p:grpSpPr>
                <p:sp>
                  <p:nvSpPr>
                    <p:cNvPr id="29963" name="Freeform 267"/>
                    <p:cNvSpPr>
                      <a:spLocks/>
                    </p:cNvSpPr>
                    <p:nvPr/>
                  </p:nvSpPr>
                  <p:spPr bwMode="auto">
                    <a:xfrm>
                      <a:off x="2012" y="3411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4" name="Freeform 268"/>
                    <p:cNvSpPr>
                      <a:spLocks/>
                    </p:cNvSpPr>
                    <p:nvPr/>
                  </p:nvSpPr>
                  <p:spPr bwMode="auto">
                    <a:xfrm>
                      <a:off x="2012" y="3381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5" name="Freeform 269"/>
                    <p:cNvSpPr>
                      <a:spLocks/>
                    </p:cNvSpPr>
                    <p:nvPr/>
                  </p:nvSpPr>
                  <p:spPr bwMode="auto">
                    <a:xfrm>
                      <a:off x="2012" y="3348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6" name="Freeform 270"/>
                    <p:cNvSpPr>
                      <a:spLocks/>
                    </p:cNvSpPr>
                    <p:nvPr/>
                  </p:nvSpPr>
                  <p:spPr bwMode="auto">
                    <a:xfrm>
                      <a:off x="2012" y="3317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7" name="Freeform 271"/>
                    <p:cNvSpPr>
                      <a:spLocks/>
                    </p:cNvSpPr>
                    <p:nvPr/>
                  </p:nvSpPr>
                  <p:spPr bwMode="auto">
                    <a:xfrm>
                      <a:off x="2012" y="3286"/>
                      <a:ext cx="53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29"/>
                        </a:cxn>
                        <a:cxn ang="0">
                          <a:pos x="16" y="29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29">
                          <a:moveTo>
                            <a:pt x="53" y="0"/>
                          </a:moveTo>
                          <a:lnTo>
                            <a:pt x="37" y="29"/>
                          </a:lnTo>
                          <a:lnTo>
                            <a:pt x="16" y="29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8" name="Freeform 272"/>
                    <p:cNvSpPr>
                      <a:spLocks/>
                    </p:cNvSpPr>
                    <p:nvPr/>
                  </p:nvSpPr>
                  <p:spPr bwMode="auto">
                    <a:xfrm>
                      <a:off x="2012" y="3254"/>
                      <a:ext cx="53" cy="32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2"/>
                        </a:cxn>
                        <a:cxn ang="0">
                          <a:pos x="16" y="32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2">
                          <a:moveTo>
                            <a:pt x="53" y="0"/>
                          </a:moveTo>
                          <a:lnTo>
                            <a:pt x="37" y="32"/>
                          </a:lnTo>
                          <a:lnTo>
                            <a:pt x="16" y="32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69" name="Freeform 273"/>
                    <p:cNvSpPr>
                      <a:spLocks/>
                    </p:cNvSpPr>
                    <p:nvPr/>
                  </p:nvSpPr>
                  <p:spPr bwMode="auto">
                    <a:xfrm>
                      <a:off x="2012" y="3223"/>
                      <a:ext cx="53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29"/>
                        </a:cxn>
                        <a:cxn ang="0">
                          <a:pos x="16" y="29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29">
                          <a:moveTo>
                            <a:pt x="53" y="0"/>
                          </a:moveTo>
                          <a:lnTo>
                            <a:pt x="37" y="29"/>
                          </a:lnTo>
                          <a:lnTo>
                            <a:pt x="16" y="29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0" name="Freeform 274"/>
                    <p:cNvSpPr>
                      <a:spLocks/>
                    </p:cNvSpPr>
                    <p:nvPr/>
                  </p:nvSpPr>
                  <p:spPr bwMode="auto">
                    <a:xfrm>
                      <a:off x="2012" y="3191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1" name="Freeform 275"/>
                    <p:cNvSpPr>
                      <a:spLocks/>
                    </p:cNvSpPr>
                    <p:nvPr/>
                  </p:nvSpPr>
                  <p:spPr bwMode="auto">
                    <a:xfrm>
                      <a:off x="2012" y="3160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2" name="Freeform 276"/>
                    <p:cNvSpPr>
                      <a:spLocks/>
                    </p:cNvSpPr>
                    <p:nvPr/>
                  </p:nvSpPr>
                  <p:spPr bwMode="auto">
                    <a:xfrm>
                      <a:off x="2012" y="3129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3" name="Freeform 277"/>
                    <p:cNvSpPr>
                      <a:spLocks/>
                    </p:cNvSpPr>
                    <p:nvPr/>
                  </p:nvSpPr>
                  <p:spPr bwMode="auto">
                    <a:xfrm>
                      <a:off x="2012" y="3097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4" name="Freeform 278"/>
                    <p:cNvSpPr>
                      <a:spLocks/>
                    </p:cNvSpPr>
                    <p:nvPr/>
                  </p:nvSpPr>
                  <p:spPr bwMode="auto">
                    <a:xfrm>
                      <a:off x="2012" y="3068"/>
                      <a:ext cx="53" cy="28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28"/>
                        </a:cxn>
                        <a:cxn ang="0">
                          <a:pos x="16" y="28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28">
                          <a:moveTo>
                            <a:pt x="53" y="0"/>
                          </a:moveTo>
                          <a:lnTo>
                            <a:pt x="37" y="28"/>
                          </a:lnTo>
                          <a:lnTo>
                            <a:pt x="16" y="28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5" name="Freeform 279"/>
                    <p:cNvSpPr>
                      <a:spLocks/>
                    </p:cNvSpPr>
                    <p:nvPr/>
                  </p:nvSpPr>
                  <p:spPr bwMode="auto">
                    <a:xfrm>
                      <a:off x="2012" y="3035"/>
                      <a:ext cx="53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1"/>
                        </a:cxn>
                        <a:cxn ang="0">
                          <a:pos x="16" y="31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1">
                          <a:moveTo>
                            <a:pt x="53" y="0"/>
                          </a:moveTo>
                          <a:lnTo>
                            <a:pt x="37" y="31"/>
                          </a:lnTo>
                          <a:lnTo>
                            <a:pt x="16" y="31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6" name="Freeform 280"/>
                    <p:cNvSpPr>
                      <a:spLocks/>
                    </p:cNvSpPr>
                    <p:nvPr/>
                  </p:nvSpPr>
                  <p:spPr bwMode="auto">
                    <a:xfrm>
                      <a:off x="2012" y="3003"/>
                      <a:ext cx="5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53" y="0"/>
                        </a:cxn>
                        <a:cxn ang="0">
                          <a:pos x="37" y="30"/>
                        </a:cxn>
                        <a:cxn ang="0">
                          <a:pos x="16" y="30"/>
                        </a:cxn>
                        <a:cxn ang="0">
                          <a:pos x="0" y="0"/>
                        </a:cxn>
                        <a:cxn ang="0">
                          <a:pos x="53" y="0"/>
                        </a:cxn>
                      </a:cxnLst>
                      <a:rect l="0" t="0" r="r" b="b"/>
                      <a:pathLst>
                        <a:path w="53" h="30">
                          <a:moveTo>
                            <a:pt x="53" y="0"/>
                          </a:moveTo>
                          <a:lnTo>
                            <a:pt x="37" y="30"/>
                          </a:lnTo>
                          <a:lnTo>
                            <a:pt x="16" y="30"/>
                          </a:lnTo>
                          <a:lnTo>
                            <a:pt x="0" y="0"/>
                          </a:lnTo>
                          <a:lnTo>
                            <a:pt x="5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9977" name="Freeform 281"/>
                <p:cNvSpPr>
                  <a:spLocks/>
                </p:cNvSpPr>
                <p:nvPr/>
              </p:nvSpPr>
              <p:spPr bwMode="auto">
                <a:xfrm>
                  <a:off x="1798" y="3437"/>
                  <a:ext cx="33" cy="81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3" y="81"/>
                    </a:cxn>
                    <a:cxn ang="0">
                      <a:pos x="0" y="81"/>
                    </a:cxn>
                    <a:cxn ang="0">
                      <a:pos x="0" y="15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33" h="81">
                      <a:moveTo>
                        <a:pt x="33" y="0"/>
                      </a:moveTo>
                      <a:lnTo>
                        <a:pt x="33" y="81"/>
                      </a:lnTo>
                      <a:lnTo>
                        <a:pt x="0" y="81"/>
                      </a:lnTo>
                      <a:lnTo>
                        <a:pt x="0" y="15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7F7F9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206" name="Group 282"/>
                <p:cNvGrpSpPr>
                  <a:grpSpLocks/>
                </p:cNvGrpSpPr>
                <p:nvPr/>
              </p:nvGrpSpPr>
              <p:grpSpPr bwMode="auto">
                <a:xfrm>
                  <a:off x="1827" y="3446"/>
                  <a:ext cx="232" cy="76"/>
                  <a:chOff x="1827" y="3446"/>
                  <a:chExt cx="232" cy="76"/>
                </a:xfrm>
              </p:grpSpPr>
              <p:sp>
                <p:nvSpPr>
                  <p:cNvPr id="29979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002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0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1984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1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1967" y="3446"/>
                    <a:ext cx="23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2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1898" y="3446"/>
                    <a:ext cx="23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3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1880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4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1862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5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1845" y="3446"/>
                    <a:ext cx="25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6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1827" y="3446"/>
                    <a:ext cx="24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7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949" y="3446"/>
                    <a:ext cx="26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8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1931" y="3446"/>
                    <a:ext cx="26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89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1916" y="3446"/>
                    <a:ext cx="23" cy="7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90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2020" y="3464"/>
                    <a:ext cx="39" cy="58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991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2022" y="3446"/>
                    <a:ext cx="37" cy="24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209" name="Group 296"/>
              <p:cNvGrpSpPr>
                <a:grpSpLocks/>
              </p:cNvGrpSpPr>
              <p:nvPr/>
            </p:nvGrpSpPr>
            <p:grpSpPr bwMode="auto">
              <a:xfrm>
                <a:off x="2120" y="2942"/>
                <a:ext cx="452" cy="581"/>
                <a:chOff x="2120" y="2942"/>
                <a:chExt cx="452" cy="581"/>
              </a:xfrm>
            </p:grpSpPr>
            <p:grpSp>
              <p:nvGrpSpPr>
                <p:cNvPr id="30212" name="Group 297"/>
                <p:cNvGrpSpPr>
                  <a:grpSpLocks/>
                </p:cNvGrpSpPr>
                <p:nvPr/>
              </p:nvGrpSpPr>
              <p:grpSpPr bwMode="auto">
                <a:xfrm>
                  <a:off x="2165" y="2968"/>
                  <a:ext cx="407" cy="555"/>
                  <a:chOff x="2165" y="2968"/>
                  <a:chExt cx="407" cy="555"/>
                </a:xfrm>
              </p:grpSpPr>
              <p:grpSp>
                <p:nvGrpSpPr>
                  <p:cNvPr id="30213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2252" y="2998"/>
                    <a:ext cx="320" cy="522"/>
                    <a:chOff x="2252" y="2998"/>
                    <a:chExt cx="320" cy="522"/>
                  </a:xfrm>
                </p:grpSpPr>
                <p:grpSp>
                  <p:nvGrpSpPr>
                    <p:cNvPr id="30259" name="Group 29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27" y="3027"/>
                      <a:ext cx="245" cy="489"/>
                      <a:chOff x="2327" y="3027"/>
                      <a:chExt cx="245" cy="489"/>
                    </a:xfrm>
                  </p:grpSpPr>
                  <p:sp>
                    <p:nvSpPr>
                      <p:cNvPr id="29996" name="Rectangle 3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5" y="3055"/>
                        <a:ext cx="16" cy="4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30266" name="Group 30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31" y="3068"/>
                        <a:ext cx="141" cy="446"/>
                        <a:chOff x="2431" y="3068"/>
                        <a:chExt cx="141" cy="446"/>
                      </a:xfrm>
                    </p:grpSpPr>
                    <p:sp>
                      <p:nvSpPr>
                        <p:cNvPr id="29998" name="Rectangle 3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59" y="3120"/>
                          <a:ext cx="13" cy="37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9999" name="Rectangle 30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64" y="3083"/>
                          <a:ext cx="14" cy="431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000" name="Rectangle 30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94" y="3097"/>
                          <a:ext cx="15" cy="41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001" name="Rectangle 30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527" y="3108"/>
                          <a:ext cx="14" cy="40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002" name="Rectangle 30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31" y="3068"/>
                          <a:ext cx="14" cy="44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30003" name="Rectangle 3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2" y="3042"/>
                        <a:ext cx="18" cy="47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0004" name="Rectangle 3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7" y="3027"/>
                        <a:ext cx="15" cy="48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30005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014"/>
                      <a:ext cx="16" cy="50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06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2" y="2998"/>
                      <a:ext cx="14" cy="52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007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2209" y="2983"/>
                    <a:ext cx="15" cy="53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08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2165" y="2968"/>
                    <a:ext cx="16" cy="55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009" name="Rectangle 313"/>
                <p:cNvSpPr>
                  <a:spLocks noChangeArrowheads="1"/>
                </p:cNvSpPr>
                <p:nvPr/>
              </p:nvSpPr>
              <p:spPr bwMode="auto">
                <a:xfrm>
                  <a:off x="2120" y="2942"/>
                  <a:ext cx="16" cy="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374" name="Group 314"/>
              <p:cNvGrpSpPr>
                <a:grpSpLocks/>
              </p:cNvGrpSpPr>
              <p:nvPr/>
            </p:nvGrpSpPr>
            <p:grpSpPr bwMode="auto">
              <a:xfrm>
                <a:off x="2376" y="3439"/>
                <a:ext cx="285" cy="88"/>
                <a:chOff x="2376" y="3439"/>
                <a:chExt cx="285" cy="88"/>
              </a:xfrm>
            </p:grpSpPr>
            <p:sp>
              <p:nvSpPr>
                <p:cNvPr id="30011" name="Rectangle 315"/>
                <p:cNvSpPr>
                  <a:spLocks noChangeArrowheads="1"/>
                </p:cNvSpPr>
                <p:nvPr/>
              </p:nvSpPr>
              <p:spPr bwMode="auto">
                <a:xfrm>
                  <a:off x="2543" y="3452"/>
                  <a:ext cx="41" cy="75"/>
                </a:xfrm>
                <a:prstGeom prst="rect">
                  <a:avLst/>
                </a:prstGeom>
                <a:solidFill>
                  <a:srgbClr val="5F5F7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12" name="Freeform 316"/>
                <p:cNvSpPr>
                  <a:spLocks/>
                </p:cNvSpPr>
                <p:nvPr/>
              </p:nvSpPr>
              <p:spPr bwMode="auto">
                <a:xfrm>
                  <a:off x="2543" y="3453"/>
                  <a:ext cx="39" cy="48"/>
                </a:xfrm>
                <a:custGeom>
                  <a:avLst/>
                  <a:gdLst/>
                  <a:ahLst/>
                  <a:cxnLst>
                    <a:cxn ang="0">
                      <a:pos x="39" y="0"/>
                    </a:cxn>
                    <a:cxn ang="0">
                      <a:pos x="39" y="23"/>
                    </a:cxn>
                    <a:cxn ang="0">
                      <a:pos x="24" y="23"/>
                    </a:cxn>
                    <a:cxn ang="0">
                      <a:pos x="0" y="48"/>
                    </a:cxn>
                    <a:cxn ang="0">
                      <a:pos x="0" y="0"/>
                    </a:cxn>
                    <a:cxn ang="0">
                      <a:pos x="39" y="0"/>
                    </a:cxn>
                  </a:cxnLst>
                  <a:rect l="0" t="0" r="r" b="b"/>
                  <a:pathLst>
                    <a:path w="39" h="48">
                      <a:moveTo>
                        <a:pt x="39" y="0"/>
                      </a:moveTo>
                      <a:lnTo>
                        <a:pt x="39" y="23"/>
                      </a:lnTo>
                      <a:lnTo>
                        <a:pt x="24" y="23"/>
                      </a:lnTo>
                      <a:lnTo>
                        <a:pt x="0" y="48"/>
                      </a:lnTo>
                      <a:lnTo>
                        <a:pt x="0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13" name="Freeform 317"/>
                <p:cNvSpPr>
                  <a:spLocks/>
                </p:cNvSpPr>
                <p:nvPr/>
              </p:nvSpPr>
              <p:spPr bwMode="auto">
                <a:xfrm>
                  <a:off x="2376" y="3439"/>
                  <a:ext cx="285" cy="25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159" y="0"/>
                    </a:cxn>
                    <a:cxn ang="0">
                      <a:pos x="285" y="11"/>
                    </a:cxn>
                    <a:cxn ang="0">
                      <a:pos x="285" y="25"/>
                    </a:cxn>
                    <a:cxn ang="0">
                      <a:pos x="145" y="25"/>
                    </a:cxn>
                    <a:cxn ang="0">
                      <a:pos x="0" y="24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w="285" h="25">
                      <a:moveTo>
                        <a:pt x="0" y="1"/>
                      </a:moveTo>
                      <a:lnTo>
                        <a:pt x="159" y="0"/>
                      </a:lnTo>
                      <a:lnTo>
                        <a:pt x="285" y="11"/>
                      </a:lnTo>
                      <a:lnTo>
                        <a:pt x="285" y="25"/>
                      </a:lnTo>
                      <a:lnTo>
                        <a:pt x="145" y="25"/>
                      </a:lnTo>
                      <a:lnTo>
                        <a:pt x="0" y="24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14" name="Freeform 318"/>
                <p:cNvSpPr>
                  <a:spLocks/>
                </p:cNvSpPr>
                <p:nvPr/>
              </p:nvSpPr>
              <p:spPr bwMode="auto">
                <a:xfrm>
                  <a:off x="2529" y="3439"/>
                  <a:ext cx="130" cy="2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4"/>
                    </a:cxn>
                    <a:cxn ang="0">
                      <a:pos x="130" y="24"/>
                    </a:cxn>
                    <a:cxn ang="0">
                      <a:pos x="13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0" h="24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130" y="24"/>
                      </a:lnTo>
                      <a:lnTo>
                        <a:pt x="13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F5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383" name="Group 319"/>
            <p:cNvGrpSpPr>
              <a:grpSpLocks/>
            </p:cNvGrpSpPr>
            <p:nvPr/>
          </p:nvGrpSpPr>
          <p:grpSpPr bwMode="auto">
            <a:xfrm>
              <a:off x="1426" y="3378"/>
              <a:ext cx="942" cy="332"/>
              <a:chOff x="1426" y="3378"/>
              <a:chExt cx="942" cy="332"/>
            </a:xfrm>
          </p:grpSpPr>
          <p:sp>
            <p:nvSpPr>
              <p:cNvPr id="30016" name="Freeform 320"/>
              <p:cNvSpPr>
                <a:spLocks/>
              </p:cNvSpPr>
              <p:nvPr/>
            </p:nvSpPr>
            <p:spPr bwMode="auto">
              <a:xfrm>
                <a:off x="1798" y="3606"/>
                <a:ext cx="9" cy="23"/>
              </a:xfrm>
              <a:custGeom>
                <a:avLst/>
                <a:gdLst/>
                <a:ahLst/>
                <a:cxnLst>
                  <a:cxn ang="0">
                    <a:pos x="9" y="8"/>
                  </a:cxn>
                  <a:cxn ang="0">
                    <a:pos x="9" y="23"/>
                  </a:cxn>
                  <a:cxn ang="0">
                    <a:pos x="0" y="23"/>
                  </a:cxn>
                  <a:cxn ang="0">
                    <a:pos x="0" y="0"/>
                  </a:cxn>
                  <a:cxn ang="0">
                    <a:pos x="9" y="8"/>
                  </a:cxn>
                </a:cxnLst>
                <a:rect l="0" t="0" r="r" b="b"/>
                <a:pathLst>
                  <a:path w="9" h="23">
                    <a:moveTo>
                      <a:pt x="9" y="8"/>
                    </a:moveTo>
                    <a:lnTo>
                      <a:pt x="9" y="23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F9F9F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9696" name="Group 321"/>
              <p:cNvGrpSpPr>
                <a:grpSpLocks/>
              </p:cNvGrpSpPr>
              <p:nvPr/>
            </p:nvGrpSpPr>
            <p:grpSpPr bwMode="auto">
              <a:xfrm>
                <a:off x="1426" y="3378"/>
                <a:ext cx="942" cy="332"/>
                <a:chOff x="1426" y="3378"/>
                <a:chExt cx="942" cy="332"/>
              </a:xfrm>
            </p:grpSpPr>
            <p:grpSp>
              <p:nvGrpSpPr>
                <p:cNvPr id="29697" name="Group 322"/>
                <p:cNvGrpSpPr>
                  <a:grpSpLocks/>
                </p:cNvGrpSpPr>
                <p:nvPr/>
              </p:nvGrpSpPr>
              <p:grpSpPr bwMode="auto">
                <a:xfrm>
                  <a:off x="1426" y="3378"/>
                  <a:ext cx="724" cy="299"/>
                  <a:chOff x="1426" y="3378"/>
                  <a:chExt cx="724" cy="299"/>
                </a:xfrm>
              </p:grpSpPr>
              <p:sp>
                <p:nvSpPr>
                  <p:cNvPr id="30019" name="Freeform 323"/>
                  <p:cNvSpPr>
                    <a:spLocks/>
                  </p:cNvSpPr>
                  <p:nvPr/>
                </p:nvSpPr>
                <p:spPr bwMode="auto">
                  <a:xfrm>
                    <a:off x="1426" y="3439"/>
                    <a:ext cx="724" cy="238"/>
                  </a:xfrm>
                  <a:custGeom>
                    <a:avLst/>
                    <a:gdLst/>
                    <a:ahLst/>
                    <a:cxnLst>
                      <a:cxn ang="0">
                        <a:pos x="724" y="0"/>
                      </a:cxn>
                      <a:cxn ang="0">
                        <a:pos x="724" y="238"/>
                      </a:cxn>
                      <a:cxn ang="0">
                        <a:pos x="27" y="238"/>
                      </a:cxn>
                      <a:cxn ang="0">
                        <a:pos x="27" y="193"/>
                      </a:cxn>
                      <a:cxn ang="0">
                        <a:pos x="14" y="190"/>
                      </a:cxn>
                      <a:cxn ang="0">
                        <a:pos x="14" y="162"/>
                      </a:cxn>
                      <a:cxn ang="0">
                        <a:pos x="0" y="156"/>
                      </a:cxn>
                      <a:cxn ang="0">
                        <a:pos x="724" y="0"/>
                      </a:cxn>
                    </a:cxnLst>
                    <a:rect l="0" t="0" r="r" b="b"/>
                    <a:pathLst>
                      <a:path w="724" h="238">
                        <a:moveTo>
                          <a:pt x="724" y="0"/>
                        </a:moveTo>
                        <a:lnTo>
                          <a:pt x="724" y="238"/>
                        </a:lnTo>
                        <a:lnTo>
                          <a:pt x="27" y="238"/>
                        </a:lnTo>
                        <a:lnTo>
                          <a:pt x="27" y="193"/>
                        </a:lnTo>
                        <a:lnTo>
                          <a:pt x="14" y="190"/>
                        </a:lnTo>
                        <a:lnTo>
                          <a:pt x="14" y="162"/>
                        </a:lnTo>
                        <a:lnTo>
                          <a:pt x="0" y="156"/>
                        </a:lnTo>
                        <a:lnTo>
                          <a:pt x="724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9700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1485" y="3627"/>
                    <a:ext cx="45" cy="18"/>
                    <a:chOff x="1485" y="3627"/>
                    <a:chExt cx="45" cy="18"/>
                  </a:xfrm>
                </p:grpSpPr>
                <p:sp>
                  <p:nvSpPr>
                    <p:cNvPr id="30021" name="Oval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2" y="3627"/>
                      <a:ext cx="8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2" name="Oval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14" y="3629"/>
                      <a:ext cx="6" cy="14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3" name="Oval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06" y="3629"/>
                      <a:ext cx="6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4" name="Oval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99" y="3629"/>
                      <a:ext cx="7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5" name="Oval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91" y="3629"/>
                      <a:ext cx="8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6" name="Oval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5" y="3629"/>
                      <a:ext cx="6" cy="1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01" name="Group 331"/>
                  <p:cNvGrpSpPr>
                    <a:grpSpLocks/>
                  </p:cNvGrpSpPr>
                  <p:nvPr/>
                </p:nvGrpSpPr>
                <p:grpSpPr bwMode="auto">
                  <a:xfrm>
                    <a:off x="1579" y="3606"/>
                    <a:ext cx="77" cy="34"/>
                    <a:chOff x="1579" y="3606"/>
                    <a:chExt cx="77" cy="34"/>
                  </a:xfrm>
                </p:grpSpPr>
                <p:sp>
                  <p:nvSpPr>
                    <p:cNvPr id="30028" name="Freeform 332"/>
                    <p:cNvSpPr>
                      <a:spLocks/>
                    </p:cNvSpPr>
                    <p:nvPr/>
                  </p:nvSpPr>
                  <p:spPr bwMode="auto">
                    <a:xfrm>
                      <a:off x="1646" y="3606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1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1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29" name="Freeform 333"/>
                    <p:cNvSpPr>
                      <a:spLocks/>
                    </p:cNvSpPr>
                    <p:nvPr/>
                  </p:nvSpPr>
                  <p:spPr bwMode="auto">
                    <a:xfrm>
                      <a:off x="1634" y="3606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12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12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0" name="Freeform 334"/>
                    <p:cNvSpPr>
                      <a:spLocks/>
                    </p:cNvSpPr>
                    <p:nvPr/>
                  </p:nvSpPr>
                  <p:spPr bwMode="auto">
                    <a:xfrm>
                      <a:off x="1623" y="3608"/>
                      <a:ext cx="9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9" y="26"/>
                        </a:cxn>
                        <a:cxn ang="0">
                          <a:pos x="9" y="1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9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9" y="26"/>
                          </a:lnTo>
                          <a:lnTo>
                            <a:pt x="9" y="1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1" name="Freeform 335"/>
                    <p:cNvSpPr>
                      <a:spLocks/>
                    </p:cNvSpPr>
                    <p:nvPr/>
                  </p:nvSpPr>
                  <p:spPr bwMode="auto">
                    <a:xfrm>
                      <a:off x="1611" y="3610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2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1601" y="3610"/>
                      <a:ext cx="10" cy="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6"/>
                        </a:cxn>
                        <a:cxn ang="0">
                          <a:pos x="10" y="26"/>
                        </a:cxn>
                        <a:cxn ang="0">
                          <a:pos x="10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6">
                          <a:moveTo>
                            <a:pt x="0" y="0"/>
                          </a:moveTo>
                          <a:lnTo>
                            <a:pt x="0" y="26"/>
                          </a:lnTo>
                          <a:lnTo>
                            <a:pt x="10" y="26"/>
                          </a:lnTo>
                          <a:lnTo>
                            <a:pt x="10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3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1591" y="3610"/>
                      <a:ext cx="10" cy="2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8"/>
                        </a:cxn>
                        <a:cxn ang="0">
                          <a:pos x="10" y="28"/>
                        </a:cxn>
                        <a:cxn ang="0">
                          <a:pos x="10" y="11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8">
                          <a:moveTo>
                            <a:pt x="0" y="0"/>
                          </a:moveTo>
                          <a:lnTo>
                            <a:pt x="0" y="28"/>
                          </a:lnTo>
                          <a:lnTo>
                            <a:pt x="10" y="28"/>
                          </a:lnTo>
                          <a:lnTo>
                            <a:pt x="10" y="1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4" name="Freeform 338"/>
                    <p:cNvSpPr>
                      <a:spLocks/>
                    </p:cNvSpPr>
                    <p:nvPr/>
                  </p:nvSpPr>
                  <p:spPr bwMode="auto">
                    <a:xfrm>
                      <a:off x="1579" y="3612"/>
                      <a:ext cx="10" cy="2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8"/>
                        </a:cxn>
                        <a:cxn ang="0">
                          <a:pos x="10" y="28"/>
                        </a:cxn>
                        <a:cxn ang="0">
                          <a:pos x="10" y="11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0" h="28">
                          <a:moveTo>
                            <a:pt x="0" y="0"/>
                          </a:moveTo>
                          <a:lnTo>
                            <a:pt x="0" y="28"/>
                          </a:lnTo>
                          <a:lnTo>
                            <a:pt x="10" y="28"/>
                          </a:lnTo>
                          <a:lnTo>
                            <a:pt x="10" y="1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27" name="Group 339"/>
                  <p:cNvGrpSpPr>
                    <a:grpSpLocks/>
                  </p:cNvGrpSpPr>
                  <p:nvPr/>
                </p:nvGrpSpPr>
                <p:grpSpPr bwMode="auto">
                  <a:xfrm>
                    <a:off x="1729" y="3588"/>
                    <a:ext cx="104" cy="39"/>
                    <a:chOff x="1729" y="3588"/>
                    <a:chExt cx="104" cy="39"/>
                  </a:xfrm>
                </p:grpSpPr>
                <p:sp>
                  <p:nvSpPr>
                    <p:cNvPr id="30036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1821" y="3588"/>
                      <a:ext cx="12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2" y="31"/>
                        </a:cxn>
                        <a:cxn ang="0">
                          <a:pos x="12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2" y="31"/>
                          </a:lnTo>
                          <a:lnTo>
                            <a:pt x="12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7" name="Freeform 341"/>
                    <p:cNvSpPr>
                      <a:spLocks/>
                    </p:cNvSpPr>
                    <p:nvPr/>
                  </p:nvSpPr>
                  <p:spPr bwMode="auto">
                    <a:xfrm>
                      <a:off x="1801" y="3590"/>
                      <a:ext cx="14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4" y="31"/>
                        </a:cxn>
                        <a:cxn ang="0">
                          <a:pos x="14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4" y="31"/>
                          </a:lnTo>
                          <a:lnTo>
                            <a:pt x="14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8" name="Freeform 342"/>
                    <p:cNvSpPr>
                      <a:spLocks/>
                    </p:cNvSpPr>
                    <p:nvPr/>
                  </p:nvSpPr>
                  <p:spPr bwMode="auto">
                    <a:xfrm>
                      <a:off x="1784" y="3592"/>
                      <a:ext cx="14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4" y="29"/>
                        </a:cxn>
                        <a:cxn ang="0">
                          <a:pos x="14" y="7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4" y="29"/>
                          </a:lnTo>
                          <a:lnTo>
                            <a:pt x="14" y="7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9" name="Freeform 343"/>
                    <p:cNvSpPr>
                      <a:spLocks/>
                    </p:cNvSpPr>
                    <p:nvPr/>
                  </p:nvSpPr>
                  <p:spPr bwMode="auto">
                    <a:xfrm>
                      <a:off x="1766" y="3592"/>
                      <a:ext cx="12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2" y="31"/>
                        </a:cxn>
                        <a:cxn ang="0">
                          <a:pos x="12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2" y="31"/>
                          </a:lnTo>
                          <a:lnTo>
                            <a:pt x="12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0" name="Freeform 344"/>
                    <p:cNvSpPr>
                      <a:spLocks/>
                    </p:cNvSpPr>
                    <p:nvPr/>
                  </p:nvSpPr>
                  <p:spPr bwMode="auto">
                    <a:xfrm>
                      <a:off x="1746" y="3594"/>
                      <a:ext cx="14" cy="3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1"/>
                        </a:cxn>
                        <a:cxn ang="0">
                          <a:pos x="14" y="31"/>
                        </a:cxn>
                        <a:cxn ang="0">
                          <a:pos x="14" y="9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31">
                          <a:moveTo>
                            <a:pt x="0" y="0"/>
                          </a:moveTo>
                          <a:lnTo>
                            <a:pt x="0" y="31"/>
                          </a:lnTo>
                          <a:lnTo>
                            <a:pt x="14" y="31"/>
                          </a:lnTo>
                          <a:lnTo>
                            <a:pt x="14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1" name="Freeform 345"/>
                    <p:cNvSpPr>
                      <a:spLocks/>
                    </p:cNvSpPr>
                    <p:nvPr/>
                  </p:nvSpPr>
                  <p:spPr bwMode="auto">
                    <a:xfrm>
                      <a:off x="1729" y="3595"/>
                      <a:ext cx="12" cy="3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2"/>
                        </a:cxn>
                        <a:cxn ang="0">
                          <a:pos x="12" y="32"/>
                        </a:cxn>
                        <a:cxn ang="0">
                          <a:pos x="12" y="10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32">
                          <a:moveTo>
                            <a:pt x="0" y="0"/>
                          </a:moveTo>
                          <a:lnTo>
                            <a:pt x="0" y="32"/>
                          </a:lnTo>
                          <a:lnTo>
                            <a:pt x="12" y="32"/>
                          </a:lnTo>
                          <a:lnTo>
                            <a:pt x="12" y="1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491" name="Group 346"/>
                  <p:cNvGrpSpPr>
                    <a:grpSpLocks/>
                  </p:cNvGrpSpPr>
                  <p:nvPr/>
                </p:nvGrpSpPr>
                <p:grpSpPr bwMode="auto">
                  <a:xfrm>
                    <a:off x="1975" y="3568"/>
                    <a:ext cx="135" cy="38"/>
                    <a:chOff x="1975" y="3568"/>
                    <a:chExt cx="135" cy="38"/>
                  </a:xfrm>
                </p:grpSpPr>
                <p:sp>
                  <p:nvSpPr>
                    <p:cNvPr id="30043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2096" y="3568"/>
                      <a:ext cx="14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4" y="29"/>
                        </a:cxn>
                        <a:cxn ang="0">
                          <a:pos x="14" y="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4" y="29"/>
                          </a:lnTo>
                          <a:lnTo>
                            <a:pt x="14" y="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4" name="Freeform 348"/>
                    <p:cNvSpPr>
                      <a:spLocks/>
                    </p:cNvSpPr>
                    <p:nvPr/>
                  </p:nvSpPr>
                  <p:spPr bwMode="auto">
                    <a:xfrm>
                      <a:off x="2067" y="3570"/>
                      <a:ext cx="12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2" y="29"/>
                        </a:cxn>
                        <a:cxn ang="0">
                          <a:pos x="12" y="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2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2" y="29"/>
                          </a:lnTo>
                          <a:lnTo>
                            <a:pt x="12" y="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5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2036" y="3571"/>
                      <a:ext cx="13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0"/>
                        </a:cxn>
                        <a:cxn ang="0">
                          <a:pos x="13" y="30"/>
                        </a:cxn>
                        <a:cxn ang="0">
                          <a:pos x="13" y="6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3" h="30">
                          <a:moveTo>
                            <a:pt x="0" y="0"/>
                          </a:moveTo>
                          <a:lnTo>
                            <a:pt x="0" y="30"/>
                          </a:lnTo>
                          <a:lnTo>
                            <a:pt x="13" y="30"/>
                          </a:lnTo>
                          <a:lnTo>
                            <a:pt x="13" y="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6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2004" y="3573"/>
                      <a:ext cx="14" cy="3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30"/>
                        </a:cxn>
                        <a:cxn ang="0">
                          <a:pos x="14" y="30"/>
                        </a:cxn>
                        <a:cxn ang="0">
                          <a:pos x="14" y="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4" h="30">
                          <a:moveTo>
                            <a:pt x="0" y="0"/>
                          </a:moveTo>
                          <a:lnTo>
                            <a:pt x="0" y="30"/>
                          </a:lnTo>
                          <a:lnTo>
                            <a:pt x="14" y="30"/>
                          </a:lnTo>
                          <a:lnTo>
                            <a:pt x="14" y="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7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1975" y="3577"/>
                      <a:ext cx="11" cy="2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29"/>
                        </a:cxn>
                        <a:cxn ang="0">
                          <a:pos x="11" y="29"/>
                        </a:cxn>
                        <a:cxn ang="0">
                          <a:pos x="11" y="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1" h="29">
                          <a:moveTo>
                            <a:pt x="0" y="0"/>
                          </a:moveTo>
                          <a:lnTo>
                            <a:pt x="0" y="29"/>
                          </a:lnTo>
                          <a:lnTo>
                            <a:pt x="11" y="29"/>
                          </a:lnTo>
                          <a:lnTo>
                            <a:pt x="11" y="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048" name="Freeform 352"/>
                  <p:cNvSpPr>
                    <a:spLocks/>
                  </p:cNvSpPr>
                  <p:nvPr/>
                </p:nvSpPr>
                <p:spPr bwMode="auto">
                  <a:xfrm>
                    <a:off x="1453" y="3590"/>
                    <a:ext cx="695" cy="74"/>
                  </a:xfrm>
                  <a:custGeom>
                    <a:avLst/>
                    <a:gdLst/>
                    <a:ahLst/>
                    <a:cxnLst>
                      <a:cxn ang="0">
                        <a:pos x="695" y="40"/>
                      </a:cxn>
                      <a:cxn ang="0">
                        <a:pos x="695" y="0"/>
                      </a:cxn>
                      <a:cxn ang="0">
                        <a:pos x="0" y="53"/>
                      </a:cxn>
                      <a:cxn ang="0">
                        <a:pos x="0" y="74"/>
                      </a:cxn>
                      <a:cxn ang="0">
                        <a:pos x="695" y="40"/>
                      </a:cxn>
                    </a:cxnLst>
                    <a:rect l="0" t="0" r="r" b="b"/>
                    <a:pathLst>
                      <a:path w="695" h="74">
                        <a:moveTo>
                          <a:pt x="695" y="40"/>
                        </a:moveTo>
                        <a:lnTo>
                          <a:pt x="695" y="0"/>
                        </a:lnTo>
                        <a:lnTo>
                          <a:pt x="0" y="53"/>
                        </a:lnTo>
                        <a:lnTo>
                          <a:pt x="0" y="74"/>
                        </a:lnTo>
                        <a:lnTo>
                          <a:pt x="695" y="4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49" name="Freeform 353"/>
                  <p:cNvSpPr>
                    <a:spLocks/>
                  </p:cNvSpPr>
                  <p:nvPr/>
                </p:nvSpPr>
                <p:spPr bwMode="auto">
                  <a:xfrm>
                    <a:off x="1440" y="3511"/>
                    <a:ext cx="708" cy="119"/>
                  </a:xfrm>
                  <a:custGeom>
                    <a:avLst/>
                    <a:gdLst/>
                    <a:ahLst/>
                    <a:cxnLst>
                      <a:cxn ang="0">
                        <a:pos x="708" y="33"/>
                      </a:cxn>
                      <a:cxn ang="0">
                        <a:pos x="708" y="0"/>
                      </a:cxn>
                      <a:cxn ang="0">
                        <a:pos x="0" y="105"/>
                      </a:cxn>
                      <a:cxn ang="0">
                        <a:pos x="0" y="119"/>
                      </a:cxn>
                      <a:cxn ang="0">
                        <a:pos x="708" y="33"/>
                      </a:cxn>
                    </a:cxnLst>
                    <a:rect l="0" t="0" r="r" b="b"/>
                    <a:pathLst>
                      <a:path w="708" h="119">
                        <a:moveTo>
                          <a:pt x="708" y="33"/>
                        </a:moveTo>
                        <a:lnTo>
                          <a:pt x="708" y="0"/>
                        </a:lnTo>
                        <a:lnTo>
                          <a:pt x="0" y="105"/>
                        </a:lnTo>
                        <a:lnTo>
                          <a:pt x="0" y="119"/>
                        </a:lnTo>
                        <a:lnTo>
                          <a:pt x="708" y="33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50" name="Freeform 354"/>
                  <p:cNvSpPr>
                    <a:spLocks/>
                  </p:cNvSpPr>
                  <p:nvPr/>
                </p:nvSpPr>
                <p:spPr bwMode="auto">
                  <a:xfrm>
                    <a:off x="1426" y="3378"/>
                    <a:ext cx="722" cy="219"/>
                  </a:xfrm>
                  <a:custGeom>
                    <a:avLst/>
                    <a:gdLst/>
                    <a:ahLst/>
                    <a:cxnLst>
                      <a:cxn ang="0">
                        <a:pos x="722" y="77"/>
                      </a:cxn>
                      <a:cxn ang="0">
                        <a:pos x="722" y="0"/>
                      </a:cxn>
                      <a:cxn ang="0">
                        <a:pos x="0" y="190"/>
                      </a:cxn>
                      <a:cxn ang="0">
                        <a:pos x="0" y="219"/>
                      </a:cxn>
                      <a:cxn ang="0">
                        <a:pos x="722" y="77"/>
                      </a:cxn>
                    </a:cxnLst>
                    <a:rect l="0" t="0" r="r" b="b"/>
                    <a:pathLst>
                      <a:path w="722" h="219">
                        <a:moveTo>
                          <a:pt x="722" y="77"/>
                        </a:moveTo>
                        <a:lnTo>
                          <a:pt x="722" y="0"/>
                        </a:lnTo>
                        <a:lnTo>
                          <a:pt x="0" y="190"/>
                        </a:lnTo>
                        <a:lnTo>
                          <a:pt x="0" y="219"/>
                        </a:lnTo>
                        <a:lnTo>
                          <a:pt x="722" y="77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493" name="Group 355"/>
                <p:cNvGrpSpPr>
                  <a:grpSpLocks/>
                </p:cNvGrpSpPr>
                <p:nvPr/>
              </p:nvGrpSpPr>
              <p:grpSpPr bwMode="auto">
                <a:xfrm>
                  <a:off x="2148" y="3378"/>
                  <a:ext cx="220" cy="299"/>
                  <a:chOff x="2148" y="3378"/>
                  <a:chExt cx="220" cy="299"/>
                </a:xfrm>
              </p:grpSpPr>
              <p:sp>
                <p:nvSpPr>
                  <p:cNvPr id="30052" name="Freeform 356"/>
                  <p:cNvSpPr>
                    <a:spLocks/>
                  </p:cNvSpPr>
                  <p:nvPr/>
                </p:nvSpPr>
                <p:spPr bwMode="auto">
                  <a:xfrm>
                    <a:off x="2150" y="3645"/>
                    <a:ext cx="163" cy="3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63" y="9"/>
                      </a:cxn>
                      <a:cxn ang="0">
                        <a:pos x="163" y="22"/>
                      </a:cxn>
                      <a:cxn ang="0">
                        <a:pos x="0" y="3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63" h="32">
                        <a:moveTo>
                          <a:pt x="0" y="0"/>
                        </a:moveTo>
                        <a:lnTo>
                          <a:pt x="163" y="9"/>
                        </a:lnTo>
                        <a:lnTo>
                          <a:pt x="163" y="22"/>
                        </a:lnTo>
                        <a:lnTo>
                          <a:pt x="0" y="3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5F5F5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53" name="Freeform 357"/>
                  <p:cNvSpPr>
                    <a:spLocks/>
                  </p:cNvSpPr>
                  <p:nvPr/>
                </p:nvSpPr>
                <p:spPr bwMode="auto">
                  <a:xfrm>
                    <a:off x="2148" y="3450"/>
                    <a:ext cx="220" cy="208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20" y="109"/>
                      </a:cxn>
                      <a:cxn ang="0">
                        <a:pos x="194" y="109"/>
                      </a:cxn>
                      <a:cxn ang="0">
                        <a:pos x="194" y="147"/>
                      </a:cxn>
                      <a:cxn ang="0">
                        <a:pos x="202" y="153"/>
                      </a:cxn>
                      <a:cxn ang="0">
                        <a:pos x="194" y="151"/>
                      </a:cxn>
                      <a:cxn ang="0">
                        <a:pos x="192" y="203"/>
                      </a:cxn>
                      <a:cxn ang="0">
                        <a:pos x="169" y="208"/>
                      </a:cxn>
                      <a:cxn ang="0">
                        <a:pos x="0" y="201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20" h="208">
                        <a:moveTo>
                          <a:pt x="0" y="0"/>
                        </a:moveTo>
                        <a:lnTo>
                          <a:pt x="220" y="109"/>
                        </a:lnTo>
                        <a:lnTo>
                          <a:pt x="194" y="109"/>
                        </a:lnTo>
                        <a:lnTo>
                          <a:pt x="194" y="147"/>
                        </a:lnTo>
                        <a:lnTo>
                          <a:pt x="202" y="153"/>
                        </a:lnTo>
                        <a:lnTo>
                          <a:pt x="194" y="151"/>
                        </a:lnTo>
                        <a:lnTo>
                          <a:pt x="192" y="203"/>
                        </a:lnTo>
                        <a:lnTo>
                          <a:pt x="169" y="208"/>
                        </a:lnTo>
                        <a:lnTo>
                          <a:pt x="0" y="20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54" name="Freeform 358"/>
                  <p:cNvSpPr>
                    <a:spLocks/>
                  </p:cNvSpPr>
                  <p:nvPr/>
                </p:nvSpPr>
                <p:spPr bwMode="auto">
                  <a:xfrm>
                    <a:off x="2148" y="3378"/>
                    <a:ext cx="220" cy="18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7"/>
                      </a:cxn>
                      <a:cxn ang="0">
                        <a:pos x="220" y="182"/>
                      </a:cxn>
                      <a:cxn ang="0">
                        <a:pos x="220" y="13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20" h="182">
                        <a:moveTo>
                          <a:pt x="0" y="0"/>
                        </a:moveTo>
                        <a:lnTo>
                          <a:pt x="0" y="77"/>
                        </a:lnTo>
                        <a:lnTo>
                          <a:pt x="220" y="182"/>
                        </a:lnTo>
                        <a:lnTo>
                          <a:pt x="220" y="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0495" name="Group 359"/>
                  <p:cNvGrpSpPr>
                    <a:grpSpLocks/>
                  </p:cNvGrpSpPr>
                  <p:nvPr/>
                </p:nvGrpSpPr>
                <p:grpSpPr bwMode="auto">
                  <a:xfrm>
                    <a:off x="2150" y="3551"/>
                    <a:ext cx="171" cy="100"/>
                    <a:chOff x="2150" y="3551"/>
                    <a:chExt cx="171" cy="100"/>
                  </a:xfrm>
                </p:grpSpPr>
                <p:sp>
                  <p:nvSpPr>
                    <p:cNvPr id="30056" name="Freeform 360"/>
                    <p:cNvSpPr>
                      <a:spLocks/>
                    </p:cNvSpPr>
                    <p:nvPr/>
                  </p:nvSpPr>
                  <p:spPr bwMode="auto">
                    <a:xfrm>
                      <a:off x="2299" y="3603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7" name="Freeform 361"/>
                    <p:cNvSpPr>
                      <a:spLocks/>
                    </p:cNvSpPr>
                    <p:nvPr/>
                  </p:nvSpPr>
                  <p:spPr bwMode="auto">
                    <a:xfrm>
                      <a:off x="2289" y="3599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8" name="Freeform 362"/>
                    <p:cNvSpPr>
                      <a:spLocks/>
                    </p:cNvSpPr>
                    <p:nvPr/>
                  </p:nvSpPr>
                  <p:spPr bwMode="auto">
                    <a:xfrm>
                      <a:off x="2279" y="3595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5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10"/>
                          </a:moveTo>
                          <a:lnTo>
                            <a:pt x="0" y="45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9" name="Freeform 363"/>
                    <p:cNvSpPr>
                      <a:spLocks/>
                    </p:cNvSpPr>
                    <p:nvPr/>
                  </p:nvSpPr>
                  <p:spPr bwMode="auto">
                    <a:xfrm>
                      <a:off x="2270" y="3594"/>
                      <a:ext cx="21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7"/>
                        </a:cxn>
                        <a:cxn ang="0">
                          <a:pos x="0" y="42"/>
                        </a:cxn>
                        <a:cxn ang="0">
                          <a:pos x="21" y="46"/>
                        </a:cxn>
                        <a:cxn ang="0">
                          <a:pos x="21" y="0"/>
                        </a:cxn>
                        <a:cxn ang="0">
                          <a:pos x="0" y="7"/>
                        </a:cxn>
                      </a:cxnLst>
                      <a:rect l="0" t="0" r="r" b="b"/>
                      <a:pathLst>
                        <a:path w="21" h="46">
                          <a:moveTo>
                            <a:pt x="0" y="7"/>
                          </a:moveTo>
                          <a:lnTo>
                            <a:pt x="0" y="42"/>
                          </a:lnTo>
                          <a:lnTo>
                            <a:pt x="21" y="46"/>
                          </a:lnTo>
                          <a:lnTo>
                            <a:pt x="21" y="0"/>
                          </a:lnTo>
                          <a:lnTo>
                            <a:pt x="0" y="7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0" name="Freeform 364"/>
                    <p:cNvSpPr>
                      <a:spLocks/>
                    </p:cNvSpPr>
                    <p:nvPr/>
                  </p:nvSpPr>
                  <p:spPr bwMode="auto">
                    <a:xfrm>
                      <a:off x="2260" y="3588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1" name="Freeform 365"/>
                    <p:cNvSpPr>
                      <a:spLocks/>
                    </p:cNvSpPr>
                    <p:nvPr/>
                  </p:nvSpPr>
                  <p:spPr bwMode="auto">
                    <a:xfrm>
                      <a:off x="2250" y="3586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2" name="Freeform 366"/>
                    <p:cNvSpPr>
                      <a:spLocks/>
                    </p:cNvSpPr>
                    <p:nvPr/>
                  </p:nvSpPr>
                  <p:spPr bwMode="auto">
                    <a:xfrm>
                      <a:off x="2240" y="3582"/>
                      <a:ext cx="20" cy="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3"/>
                        </a:cxn>
                        <a:cxn ang="0">
                          <a:pos x="20" y="47"/>
                        </a:cxn>
                        <a:cxn ang="0">
                          <a:pos x="20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0" h="47">
                          <a:moveTo>
                            <a:pt x="0" y="10"/>
                          </a:moveTo>
                          <a:lnTo>
                            <a:pt x="0" y="43"/>
                          </a:lnTo>
                          <a:lnTo>
                            <a:pt x="20" y="47"/>
                          </a:lnTo>
                          <a:lnTo>
                            <a:pt x="20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3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2228" y="3579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4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2218" y="3575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5" name="Freeform 369"/>
                    <p:cNvSpPr>
                      <a:spLocks/>
                    </p:cNvSpPr>
                    <p:nvPr/>
                  </p:nvSpPr>
                  <p:spPr bwMode="auto">
                    <a:xfrm>
                      <a:off x="2209" y="3573"/>
                      <a:ext cx="21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1" y="46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1" y="46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6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2199" y="3568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7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2189" y="3566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8" name="Freeform 372"/>
                    <p:cNvSpPr>
                      <a:spLocks/>
                    </p:cNvSpPr>
                    <p:nvPr/>
                  </p:nvSpPr>
                  <p:spPr bwMode="auto">
                    <a:xfrm>
                      <a:off x="2179" y="3562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9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2169" y="3559"/>
                      <a:ext cx="22" cy="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7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7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7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0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2159" y="3555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1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2150" y="3551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28" name="Group 376"/>
                  <p:cNvGrpSpPr>
                    <a:grpSpLocks/>
                  </p:cNvGrpSpPr>
                  <p:nvPr/>
                </p:nvGrpSpPr>
                <p:grpSpPr bwMode="auto">
                  <a:xfrm>
                    <a:off x="2150" y="3483"/>
                    <a:ext cx="159" cy="105"/>
                    <a:chOff x="2150" y="3483"/>
                    <a:chExt cx="159" cy="105"/>
                  </a:xfrm>
                </p:grpSpPr>
                <p:sp>
                  <p:nvSpPr>
                    <p:cNvPr id="30073" name="Freeform 377"/>
                    <p:cNvSpPr>
                      <a:spLocks/>
                    </p:cNvSpPr>
                    <p:nvPr/>
                  </p:nvSpPr>
                  <p:spPr bwMode="auto">
                    <a:xfrm>
                      <a:off x="2289" y="3549"/>
                      <a:ext cx="20" cy="3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33"/>
                        </a:cxn>
                        <a:cxn ang="0">
                          <a:pos x="20" y="39"/>
                        </a:cxn>
                        <a:cxn ang="0">
                          <a:pos x="20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0" h="39">
                          <a:moveTo>
                            <a:pt x="0" y="10"/>
                          </a:moveTo>
                          <a:lnTo>
                            <a:pt x="0" y="33"/>
                          </a:lnTo>
                          <a:lnTo>
                            <a:pt x="20" y="39"/>
                          </a:lnTo>
                          <a:lnTo>
                            <a:pt x="20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4" name="Freeform 378"/>
                    <p:cNvSpPr>
                      <a:spLocks/>
                    </p:cNvSpPr>
                    <p:nvPr/>
                  </p:nvSpPr>
                  <p:spPr bwMode="auto">
                    <a:xfrm>
                      <a:off x="2279" y="3544"/>
                      <a:ext cx="20" cy="3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33"/>
                        </a:cxn>
                        <a:cxn ang="0">
                          <a:pos x="20" y="38"/>
                        </a:cxn>
                        <a:cxn ang="0">
                          <a:pos x="20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0" h="38">
                          <a:moveTo>
                            <a:pt x="0" y="9"/>
                          </a:moveTo>
                          <a:lnTo>
                            <a:pt x="0" y="33"/>
                          </a:lnTo>
                          <a:lnTo>
                            <a:pt x="20" y="38"/>
                          </a:lnTo>
                          <a:lnTo>
                            <a:pt x="20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5" name="Freeform 379"/>
                    <p:cNvSpPr>
                      <a:spLocks/>
                    </p:cNvSpPr>
                    <p:nvPr/>
                  </p:nvSpPr>
                  <p:spPr bwMode="auto">
                    <a:xfrm>
                      <a:off x="2270" y="3540"/>
                      <a:ext cx="19" cy="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37"/>
                        </a:cxn>
                        <a:cxn ang="0">
                          <a:pos x="19" y="41"/>
                        </a:cxn>
                        <a:cxn ang="0">
                          <a:pos x="19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19" h="41">
                          <a:moveTo>
                            <a:pt x="0" y="9"/>
                          </a:moveTo>
                          <a:lnTo>
                            <a:pt x="0" y="37"/>
                          </a:lnTo>
                          <a:lnTo>
                            <a:pt x="19" y="41"/>
                          </a:lnTo>
                          <a:lnTo>
                            <a:pt x="19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6" name="Freeform 380"/>
                    <p:cNvSpPr>
                      <a:spLocks/>
                    </p:cNvSpPr>
                    <p:nvPr/>
                  </p:nvSpPr>
                  <p:spPr bwMode="auto">
                    <a:xfrm>
                      <a:off x="2260" y="3535"/>
                      <a:ext cx="19" cy="4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36"/>
                        </a:cxn>
                        <a:cxn ang="0">
                          <a:pos x="19" y="40"/>
                        </a:cxn>
                        <a:cxn ang="0">
                          <a:pos x="19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19" h="40">
                          <a:moveTo>
                            <a:pt x="0" y="9"/>
                          </a:moveTo>
                          <a:lnTo>
                            <a:pt x="0" y="36"/>
                          </a:lnTo>
                          <a:lnTo>
                            <a:pt x="19" y="40"/>
                          </a:lnTo>
                          <a:lnTo>
                            <a:pt x="19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7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2250" y="3531"/>
                      <a:ext cx="20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0" y="46"/>
                        </a:cxn>
                        <a:cxn ang="0">
                          <a:pos x="20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0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0" y="46"/>
                          </a:lnTo>
                          <a:lnTo>
                            <a:pt x="20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8" name="Freeform 382"/>
                    <p:cNvSpPr>
                      <a:spLocks/>
                    </p:cNvSpPr>
                    <p:nvPr/>
                  </p:nvSpPr>
                  <p:spPr bwMode="auto">
                    <a:xfrm>
                      <a:off x="2238" y="3525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10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9" name="Freeform 383"/>
                    <p:cNvSpPr>
                      <a:spLocks/>
                    </p:cNvSpPr>
                    <p:nvPr/>
                  </p:nvSpPr>
                  <p:spPr bwMode="auto">
                    <a:xfrm>
                      <a:off x="2228" y="3522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0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2218" y="3516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1" name="Freeform 385"/>
                    <p:cNvSpPr>
                      <a:spLocks/>
                    </p:cNvSpPr>
                    <p:nvPr/>
                  </p:nvSpPr>
                  <p:spPr bwMode="auto">
                    <a:xfrm>
                      <a:off x="2209" y="3511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2" name="Freeform 386"/>
                    <p:cNvSpPr>
                      <a:spLocks/>
                    </p:cNvSpPr>
                    <p:nvPr/>
                  </p:nvSpPr>
                  <p:spPr bwMode="auto">
                    <a:xfrm>
                      <a:off x="2199" y="3507"/>
                      <a:ext cx="21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1" y="46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6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1" y="46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3" name="Freeform 387"/>
                    <p:cNvSpPr>
                      <a:spLocks/>
                    </p:cNvSpPr>
                    <p:nvPr/>
                  </p:nvSpPr>
                  <p:spPr bwMode="auto">
                    <a:xfrm>
                      <a:off x="2189" y="3503"/>
                      <a:ext cx="22" cy="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3"/>
                        </a:cxn>
                        <a:cxn ang="0">
                          <a:pos x="22" y="46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6">
                          <a:moveTo>
                            <a:pt x="0" y="9"/>
                          </a:moveTo>
                          <a:lnTo>
                            <a:pt x="0" y="43"/>
                          </a:lnTo>
                          <a:lnTo>
                            <a:pt x="22" y="46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4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2179" y="3498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2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2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5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2169" y="3492"/>
                      <a:ext cx="22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2" y="48"/>
                        </a:cxn>
                        <a:cxn ang="0">
                          <a:pos x="22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2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2" y="48"/>
                          </a:lnTo>
                          <a:lnTo>
                            <a:pt x="22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6" name="Freeform 390"/>
                    <p:cNvSpPr>
                      <a:spLocks/>
                    </p:cNvSpPr>
                    <p:nvPr/>
                  </p:nvSpPr>
                  <p:spPr bwMode="auto">
                    <a:xfrm>
                      <a:off x="2159" y="3488"/>
                      <a:ext cx="22" cy="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0"/>
                        </a:cxn>
                        <a:cxn ang="0">
                          <a:pos x="0" y="43"/>
                        </a:cxn>
                        <a:cxn ang="0">
                          <a:pos x="22" y="47"/>
                        </a:cxn>
                        <a:cxn ang="0">
                          <a:pos x="22" y="0"/>
                        </a:cxn>
                        <a:cxn ang="0">
                          <a:pos x="0" y="10"/>
                        </a:cxn>
                      </a:cxnLst>
                      <a:rect l="0" t="0" r="r" b="b"/>
                      <a:pathLst>
                        <a:path w="22" h="47">
                          <a:moveTo>
                            <a:pt x="0" y="10"/>
                          </a:moveTo>
                          <a:lnTo>
                            <a:pt x="0" y="43"/>
                          </a:lnTo>
                          <a:lnTo>
                            <a:pt x="22" y="47"/>
                          </a:lnTo>
                          <a:lnTo>
                            <a:pt x="22" y="0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87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2150" y="3483"/>
                      <a:ext cx="21" cy="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"/>
                        </a:cxn>
                        <a:cxn ang="0">
                          <a:pos x="0" y="44"/>
                        </a:cxn>
                        <a:cxn ang="0">
                          <a:pos x="21" y="48"/>
                        </a:cxn>
                        <a:cxn ang="0">
                          <a:pos x="21" y="0"/>
                        </a:cxn>
                        <a:cxn ang="0">
                          <a:pos x="0" y="9"/>
                        </a:cxn>
                      </a:cxnLst>
                      <a:rect l="0" t="0" r="r" b="b"/>
                      <a:pathLst>
                        <a:path w="21" h="48">
                          <a:moveTo>
                            <a:pt x="0" y="9"/>
                          </a:moveTo>
                          <a:lnTo>
                            <a:pt x="0" y="44"/>
                          </a:lnTo>
                          <a:lnTo>
                            <a:pt x="21" y="48"/>
                          </a:lnTo>
                          <a:lnTo>
                            <a:pt x="21" y="0"/>
                          </a:lnTo>
                          <a:lnTo>
                            <a:pt x="0" y="9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3175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088" name="Freeform 392"/>
                  <p:cNvSpPr>
                    <a:spLocks/>
                  </p:cNvSpPr>
                  <p:nvPr/>
                </p:nvSpPr>
                <p:spPr bwMode="auto">
                  <a:xfrm>
                    <a:off x="2148" y="3511"/>
                    <a:ext cx="204" cy="9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204" y="73"/>
                      </a:cxn>
                      <a:cxn ang="0">
                        <a:pos x="204" y="92"/>
                      </a:cxn>
                      <a:cxn ang="0">
                        <a:pos x="0" y="33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204" h="92">
                        <a:moveTo>
                          <a:pt x="0" y="0"/>
                        </a:moveTo>
                        <a:lnTo>
                          <a:pt x="204" y="73"/>
                        </a:lnTo>
                        <a:lnTo>
                          <a:pt x="204" y="92"/>
                        </a:lnTo>
                        <a:lnTo>
                          <a:pt x="0" y="33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089" name="Freeform 393"/>
                  <p:cNvSpPr>
                    <a:spLocks/>
                  </p:cNvSpPr>
                  <p:nvPr/>
                </p:nvSpPr>
                <p:spPr bwMode="auto">
                  <a:xfrm>
                    <a:off x="2148" y="3590"/>
                    <a:ext cx="196" cy="63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6" y="40"/>
                      </a:cxn>
                      <a:cxn ang="0">
                        <a:pos x="196" y="63"/>
                      </a:cxn>
                      <a:cxn ang="0">
                        <a:pos x="0" y="4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6" h="63">
                        <a:moveTo>
                          <a:pt x="0" y="0"/>
                        </a:moveTo>
                        <a:lnTo>
                          <a:pt x="196" y="40"/>
                        </a:lnTo>
                        <a:lnTo>
                          <a:pt x="196" y="63"/>
                        </a:lnTo>
                        <a:lnTo>
                          <a:pt x="0" y="4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33" name="Group 394"/>
                <p:cNvGrpSpPr>
                  <a:grpSpLocks/>
                </p:cNvGrpSpPr>
                <p:nvPr/>
              </p:nvGrpSpPr>
              <p:grpSpPr bwMode="auto">
                <a:xfrm>
                  <a:off x="1447" y="3383"/>
                  <a:ext cx="575" cy="327"/>
                  <a:chOff x="1447" y="3383"/>
                  <a:chExt cx="575" cy="327"/>
                </a:xfrm>
              </p:grpSpPr>
              <p:grpSp>
                <p:nvGrpSpPr>
                  <p:cNvPr id="29746" name="Group 395"/>
                  <p:cNvGrpSpPr>
                    <a:grpSpLocks/>
                  </p:cNvGrpSpPr>
                  <p:nvPr/>
                </p:nvGrpSpPr>
                <p:grpSpPr bwMode="auto">
                  <a:xfrm>
                    <a:off x="1678" y="3455"/>
                    <a:ext cx="94" cy="255"/>
                    <a:chOff x="1678" y="3455"/>
                    <a:chExt cx="94" cy="255"/>
                  </a:xfrm>
                </p:grpSpPr>
                <p:sp>
                  <p:nvSpPr>
                    <p:cNvPr id="30092" name="Freeform 396"/>
                    <p:cNvSpPr>
                      <a:spLocks/>
                    </p:cNvSpPr>
                    <p:nvPr/>
                  </p:nvSpPr>
                  <p:spPr bwMode="auto">
                    <a:xfrm>
                      <a:off x="1685" y="3455"/>
                      <a:ext cx="87" cy="255"/>
                    </a:xfrm>
                    <a:custGeom>
                      <a:avLst/>
                      <a:gdLst/>
                      <a:ahLst/>
                      <a:cxnLst>
                        <a:cxn ang="0">
                          <a:pos x="87" y="22"/>
                        </a:cxn>
                        <a:cxn ang="0">
                          <a:pos x="40" y="0"/>
                        </a:cxn>
                        <a:cxn ang="0">
                          <a:pos x="36" y="0"/>
                        </a:cxn>
                        <a:cxn ang="0">
                          <a:pos x="26" y="2"/>
                        </a:cxn>
                        <a:cxn ang="0">
                          <a:pos x="8" y="13"/>
                        </a:cxn>
                        <a:cxn ang="0">
                          <a:pos x="0" y="9"/>
                        </a:cxn>
                        <a:cxn ang="0">
                          <a:pos x="0" y="253"/>
                        </a:cxn>
                        <a:cxn ang="0">
                          <a:pos x="14" y="244"/>
                        </a:cxn>
                        <a:cxn ang="0">
                          <a:pos x="24" y="244"/>
                        </a:cxn>
                        <a:cxn ang="0">
                          <a:pos x="24" y="255"/>
                        </a:cxn>
                        <a:cxn ang="0">
                          <a:pos x="36" y="255"/>
                        </a:cxn>
                        <a:cxn ang="0">
                          <a:pos x="44" y="249"/>
                        </a:cxn>
                        <a:cxn ang="0">
                          <a:pos x="44" y="33"/>
                        </a:cxn>
                        <a:cxn ang="0">
                          <a:pos x="87" y="22"/>
                        </a:cxn>
                      </a:cxnLst>
                      <a:rect l="0" t="0" r="r" b="b"/>
                      <a:pathLst>
                        <a:path w="87" h="255">
                          <a:moveTo>
                            <a:pt x="87" y="22"/>
                          </a:moveTo>
                          <a:lnTo>
                            <a:pt x="40" y="0"/>
                          </a:lnTo>
                          <a:lnTo>
                            <a:pt x="36" y="0"/>
                          </a:lnTo>
                          <a:lnTo>
                            <a:pt x="26" y="2"/>
                          </a:lnTo>
                          <a:lnTo>
                            <a:pt x="8" y="13"/>
                          </a:lnTo>
                          <a:lnTo>
                            <a:pt x="0" y="9"/>
                          </a:lnTo>
                          <a:lnTo>
                            <a:pt x="0" y="253"/>
                          </a:lnTo>
                          <a:lnTo>
                            <a:pt x="14" y="244"/>
                          </a:lnTo>
                          <a:lnTo>
                            <a:pt x="24" y="244"/>
                          </a:lnTo>
                          <a:lnTo>
                            <a:pt x="24" y="255"/>
                          </a:lnTo>
                          <a:lnTo>
                            <a:pt x="36" y="255"/>
                          </a:lnTo>
                          <a:lnTo>
                            <a:pt x="44" y="249"/>
                          </a:lnTo>
                          <a:lnTo>
                            <a:pt x="44" y="33"/>
                          </a:lnTo>
                          <a:lnTo>
                            <a:pt x="87" y="2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3" name="Freeform 397"/>
                    <p:cNvSpPr>
                      <a:spLocks/>
                    </p:cNvSpPr>
                    <p:nvPr/>
                  </p:nvSpPr>
                  <p:spPr bwMode="auto">
                    <a:xfrm>
                      <a:off x="1678" y="3464"/>
                      <a:ext cx="7" cy="244"/>
                    </a:xfrm>
                    <a:custGeom>
                      <a:avLst/>
                      <a:gdLst/>
                      <a:ahLst/>
                      <a:cxnLst>
                        <a:cxn ang="0">
                          <a:pos x="7" y="0"/>
                        </a:cxn>
                        <a:cxn ang="0">
                          <a:pos x="7" y="244"/>
                        </a:cxn>
                        <a:cxn ang="0">
                          <a:pos x="0" y="244"/>
                        </a:cxn>
                        <a:cxn ang="0">
                          <a:pos x="0" y="2"/>
                        </a:cxn>
                        <a:cxn ang="0">
                          <a:pos x="7" y="0"/>
                        </a:cxn>
                      </a:cxnLst>
                      <a:rect l="0" t="0" r="r" b="b"/>
                      <a:pathLst>
                        <a:path w="7" h="244">
                          <a:moveTo>
                            <a:pt x="7" y="0"/>
                          </a:moveTo>
                          <a:lnTo>
                            <a:pt x="7" y="244"/>
                          </a:lnTo>
                          <a:lnTo>
                            <a:pt x="0" y="244"/>
                          </a:lnTo>
                          <a:lnTo>
                            <a:pt x="0" y="2"/>
                          </a:lnTo>
                          <a:lnTo>
                            <a:pt x="7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4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1709" y="3455"/>
                      <a:ext cx="12" cy="25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12" y="0"/>
                        </a:cxn>
                        <a:cxn ang="0">
                          <a:pos x="12" y="255"/>
                        </a:cxn>
                        <a:cxn ang="0">
                          <a:pos x="0" y="255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12" h="255">
                          <a:moveTo>
                            <a:pt x="0" y="2"/>
                          </a:moveTo>
                          <a:lnTo>
                            <a:pt x="12" y="0"/>
                          </a:lnTo>
                          <a:lnTo>
                            <a:pt x="12" y="255"/>
                          </a:lnTo>
                          <a:lnTo>
                            <a:pt x="0" y="255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5" name="Freeform 399"/>
                    <p:cNvSpPr>
                      <a:spLocks/>
                    </p:cNvSpPr>
                    <p:nvPr/>
                  </p:nvSpPr>
                  <p:spPr bwMode="auto">
                    <a:xfrm>
                      <a:off x="1693" y="3461"/>
                      <a:ext cx="16" cy="24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41"/>
                        </a:cxn>
                        <a:cxn ang="0">
                          <a:pos x="0" y="13"/>
                        </a:cxn>
                        <a:cxn ang="0">
                          <a:pos x="16" y="0"/>
                        </a:cxn>
                        <a:cxn ang="0">
                          <a:pos x="16" y="241"/>
                        </a:cxn>
                        <a:cxn ang="0">
                          <a:pos x="0" y="241"/>
                        </a:cxn>
                      </a:cxnLst>
                      <a:rect l="0" t="0" r="r" b="b"/>
                      <a:pathLst>
                        <a:path w="16" h="241">
                          <a:moveTo>
                            <a:pt x="0" y="241"/>
                          </a:moveTo>
                          <a:lnTo>
                            <a:pt x="0" y="13"/>
                          </a:lnTo>
                          <a:lnTo>
                            <a:pt x="16" y="0"/>
                          </a:lnTo>
                          <a:lnTo>
                            <a:pt x="16" y="241"/>
                          </a:lnTo>
                          <a:lnTo>
                            <a:pt x="0" y="241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751" name="Group 400"/>
                  <p:cNvGrpSpPr>
                    <a:grpSpLocks/>
                  </p:cNvGrpSpPr>
                  <p:nvPr/>
                </p:nvGrpSpPr>
                <p:grpSpPr bwMode="auto">
                  <a:xfrm>
                    <a:off x="1902" y="3383"/>
                    <a:ext cx="120" cy="325"/>
                    <a:chOff x="1902" y="3383"/>
                    <a:chExt cx="120" cy="325"/>
                  </a:xfrm>
                </p:grpSpPr>
                <p:sp>
                  <p:nvSpPr>
                    <p:cNvPr id="30097" name="Freeform 401"/>
                    <p:cNvSpPr>
                      <a:spLocks/>
                    </p:cNvSpPr>
                    <p:nvPr/>
                  </p:nvSpPr>
                  <p:spPr bwMode="auto">
                    <a:xfrm>
                      <a:off x="1910" y="3383"/>
                      <a:ext cx="112" cy="325"/>
                    </a:xfrm>
                    <a:custGeom>
                      <a:avLst/>
                      <a:gdLst/>
                      <a:ahLst/>
                      <a:cxnLst>
                        <a:cxn ang="0">
                          <a:pos x="112" y="28"/>
                        </a:cxn>
                        <a:cxn ang="0">
                          <a:pos x="53" y="0"/>
                        </a:cxn>
                        <a:cxn ang="0">
                          <a:pos x="45" y="0"/>
                        </a:cxn>
                        <a:cxn ang="0">
                          <a:pos x="33" y="2"/>
                        </a:cxn>
                        <a:cxn ang="0">
                          <a:pos x="11" y="19"/>
                        </a:cxn>
                        <a:cxn ang="0">
                          <a:pos x="0" y="13"/>
                        </a:cxn>
                        <a:cxn ang="0">
                          <a:pos x="0" y="325"/>
                        </a:cxn>
                        <a:cxn ang="0">
                          <a:pos x="17" y="312"/>
                        </a:cxn>
                        <a:cxn ang="0">
                          <a:pos x="31" y="312"/>
                        </a:cxn>
                        <a:cxn ang="0">
                          <a:pos x="31" y="325"/>
                        </a:cxn>
                        <a:cxn ang="0">
                          <a:pos x="45" y="325"/>
                        </a:cxn>
                        <a:cxn ang="0">
                          <a:pos x="55" y="318"/>
                        </a:cxn>
                        <a:cxn ang="0">
                          <a:pos x="55" y="43"/>
                        </a:cxn>
                        <a:cxn ang="0">
                          <a:pos x="112" y="28"/>
                        </a:cxn>
                      </a:cxnLst>
                      <a:rect l="0" t="0" r="r" b="b"/>
                      <a:pathLst>
                        <a:path w="112" h="325">
                          <a:moveTo>
                            <a:pt x="112" y="28"/>
                          </a:moveTo>
                          <a:lnTo>
                            <a:pt x="53" y="0"/>
                          </a:lnTo>
                          <a:lnTo>
                            <a:pt x="45" y="0"/>
                          </a:lnTo>
                          <a:lnTo>
                            <a:pt x="33" y="2"/>
                          </a:lnTo>
                          <a:lnTo>
                            <a:pt x="11" y="19"/>
                          </a:lnTo>
                          <a:lnTo>
                            <a:pt x="0" y="13"/>
                          </a:lnTo>
                          <a:lnTo>
                            <a:pt x="0" y="325"/>
                          </a:lnTo>
                          <a:lnTo>
                            <a:pt x="17" y="312"/>
                          </a:lnTo>
                          <a:lnTo>
                            <a:pt x="31" y="312"/>
                          </a:lnTo>
                          <a:lnTo>
                            <a:pt x="31" y="325"/>
                          </a:lnTo>
                          <a:lnTo>
                            <a:pt x="45" y="325"/>
                          </a:lnTo>
                          <a:lnTo>
                            <a:pt x="55" y="318"/>
                          </a:lnTo>
                          <a:lnTo>
                            <a:pt x="55" y="43"/>
                          </a:lnTo>
                          <a:lnTo>
                            <a:pt x="112" y="28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8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1902" y="3396"/>
                      <a:ext cx="10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10" y="0"/>
                        </a:cxn>
                        <a:cxn ang="0">
                          <a:pos x="10" y="312"/>
                        </a:cxn>
                        <a:cxn ang="0">
                          <a:pos x="0" y="312"/>
                        </a:cxn>
                        <a:cxn ang="0">
                          <a:pos x="0" y="2"/>
                        </a:cxn>
                        <a:cxn ang="0">
                          <a:pos x="10" y="0"/>
                        </a:cxn>
                      </a:cxnLst>
                      <a:rect l="0" t="0" r="r" b="b"/>
                      <a:pathLst>
                        <a:path w="10" h="312">
                          <a:moveTo>
                            <a:pt x="10" y="0"/>
                          </a:moveTo>
                          <a:lnTo>
                            <a:pt x="10" y="312"/>
                          </a:lnTo>
                          <a:lnTo>
                            <a:pt x="0" y="312"/>
                          </a:lnTo>
                          <a:lnTo>
                            <a:pt x="0" y="2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9" name="Freeform 403"/>
                    <p:cNvSpPr>
                      <a:spLocks/>
                    </p:cNvSpPr>
                    <p:nvPr/>
                  </p:nvSpPr>
                  <p:spPr bwMode="auto">
                    <a:xfrm>
                      <a:off x="1941" y="3383"/>
                      <a:ext cx="14" cy="32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14" y="0"/>
                        </a:cxn>
                        <a:cxn ang="0">
                          <a:pos x="14" y="325"/>
                        </a:cxn>
                        <a:cxn ang="0">
                          <a:pos x="0" y="325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14" h="325">
                          <a:moveTo>
                            <a:pt x="0" y="2"/>
                          </a:moveTo>
                          <a:lnTo>
                            <a:pt x="14" y="0"/>
                          </a:lnTo>
                          <a:lnTo>
                            <a:pt x="14" y="325"/>
                          </a:lnTo>
                          <a:lnTo>
                            <a:pt x="0" y="325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0" name="Freeform 404"/>
                    <p:cNvSpPr>
                      <a:spLocks/>
                    </p:cNvSpPr>
                    <p:nvPr/>
                  </p:nvSpPr>
                  <p:spPr bwMode="auto">
                    <a:xfrm>
                      <a:off x="1921" y="3393"/>
                      <a:ext cx="20" cy="30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306"/>
                        </a:cxn>
                        <a:cxn ang="0">
                          <a:pos x="0" y="14"/>
                        </a:cxn>
                        <a:cxn ang="0">
                          <a:pos x="20" y="0"/>
                        </a:cxn>
                        <a:cxn ang="0">
                          <a:pos x="20" y="306"/>
                        </a:cxn>
                        <a:cxn ang="0">
                          <a:pos x="0" y="306"/>
                        </a:cxn>
                      </a:cxnLst>
                      <a:rect l="0" t="0" r="r" b="b"/>
                      <a:pathLst>
                        <a:path w="20" h="306">
                          <a:moveTo>
                            <a:pt x="0" y="306"/>
                          </a:moveTo>
                          <a:lnTo>
                            <a:pt x="0" y="14"/>
                          </a:lnTo>
                          <a:lnTo>
                            <a:pt x="20" y="0"/>
                          </a:lnTo>
                          <a:lnTo>
                            <a:pt x="20" y="306"/>
                          </a:lnTo>
                          <a:lnTo>
                            <a:pt x="0" y="306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502" name="Group 405"/>
                  <p:cNvGrpSpPr>
                    <a:grpSpLocks/>
                  </p:cNvGrpSpPr>
                  <p:nvPr/>
                </p:nvGrpSpPr>
                <p:grpSpPr bwMode="auto">
                  <a:xfrm>
                    <a:off x="1542" y="3501"/>
                    <a:ext cx="75" cy="203"/>
                    <a:chOff x="1542" y="3501"/>
                    <a:chExt cx="75" cy="203"/>
                  </a:xfrm>
                </p:grpSpPr>
                <p:sp>
                  <p:nvSpPr>
                    <p:cNvPr id="30102" name="Freeform 406"/>
                    <p:cNvSpPr>
                      <a:spLocks/>
                    </p:cNvSpPr>
                    <p:nvPr/>
                  </p:nvSpPr>
                  <p:spPr bwMode="auto">
                    <a:xfrm>
                      <a:off x="1546" y="3501"/>
                      <a:ext cx="71" cy="203"/>
                    </a:xfrm>
                    <a:custGeom>
                      <a:avLst/>
                      <a:gdLst/>
                      <a:ahLst/>
                      <a:cxnLst>
                        <a:cxn ang="0">
                          <a:pos x="71" y="17"/>
                        </a:cxn>
                        <a:cxn ang="0">
                          <a:pos x="33" y="0"/>
                        </a:cxn>
                        <a:cxn ang="0">
                          <a:pos x="27" y="0"/>
                        </a:cxn>
                        <a:cxn ang="0">
                          <a:pos x="21" y="0"/>
                        </a:cxn>
                        <a:cxn ang="0">
                          <a:pos x="8" y="11"/>
                        </a:cxn>
                        <a:cxn ang="0">
                          <a:pos x="0" y="8"/>
                        </a:cxn>
                        <a:cxn ang="0">
                          <a:pos x="0" y="203"/>
                        </a:cxn>
                        <a:cxn ang="0">
                          <a:pos x="12" y="194"/>
                        </a:cxn>
                        <a:cxn ang="0">
                          <a:pos x="19" y="194"/>
                        </a:cxn>
                        <a:cxn ang="0">
                          <a:pos x="19" y="203"/>
                        </a:cxn>
                        <a:cxn ang="0">
                          <a:pos x="27" y="203"/>
                        </a:cxn>
                        <a:cxn ang="0">
                          <a:pos x="35" y="200"/>
                        </a:cxn>
                        <a:cxn ang="0">
                          <a:pos x="35" y="26"/>
                        </a:cxn>
                        <a:cxn ang="0">
                          <a:pos x="71" y="17"/>
                        </a:cxn>
                      </a:cxnLst>
                      <a:rect l="0" t="0" r="r" b="b"/>
                      <a:pathLst>
                        <a:path w="71" h="203">
                          <a:moveTo>
                            <a:pt x="71" y="17"/>
                          </a:moveTo>
                          <a:lnTo>
                            <a:pt x="33" y="0"/>
                          </a:lnTo>
                          <a:lnTo>
                            <a:pt x="27" y="0"/>
                          </a:lnTo>
                          <a:lnTo>
                            <a:pt x="21" y="0"/>
                          </a:lnTo>
                          <a:lnTo>
                            <a:pt x="8" y="11"/>
                          </a:lnTo>
                          <a:lnTo>
                            <a:pt x="0" y="8"/>
                          </a:lnTo>
                          <a:lnTo>
                            <a:pt x="0" y="203"/>
                          </a:lnTo>
                          <a:lnTo>
                            <a:pt x="12" y="194"/>
                          </a:lnTo>
                          <a:lnTo>
                            <a:pt x="19" y="194"/>
                          </a:lnTo>
                          <a:lnTo>
                            <a:pt x="19" y="203"/>
                          </a:lnTo>
                          <a:lnTo>
                            <a:pt x="27" y="203"/>
                          </a:lnTo>
                          <a:lnTo>
                            <a:pt x="35" y="200"/>
                          </a:lnTo>
                          <a:lnTo>
                            <a:pt x="35" y="26"/>
                          </a:lnTo>
                          <a:lnTo>
                            <a:pt x="71" y="1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3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42" y="3509"/>
                      <a:ext cx="4" cy="195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4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65" y="3501"/>
                      <a:ext cx="8" cy="203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5" name="Freeform 409"/>
                    <p:cNvSpPr>
                      <a:spLocks/>
                    </p:cNvSpPr>
                    <p:nvPr/>
                  </p:nvSpPr>
                  <p:spPr bwMode="auto">
                    <a:xfrm>
                      <a:off x="1554" y="3505"/>
                      <a:ext cx="11" cy="19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94"/>
                        </a:cxn>
                        <a:cxn ang="0">
                          <a:pos x="0" y="9"/>
                        </a:cxn>
                        <a:cxn ang="0">
                          <a:pos x="11" y="0"/>
                        </a:cxn>
                        <a:cxn ang="0">
                          <a:pos x="11" y="194"/>
                        </a:cxn>
                        <a:cxn ang="0">
                          <a:pos x="0" y="194"/>
                        </a:cxn>
                      </a:cxnLst>
                      <a:rect l="0" t="0" r="r" b="b"/>
                      <a:pathLst>
                        <a:path w="11" h="194">
                          <a:moveTo>
                            <a:pt x="0" y="194"/>
                          </a:moveTo>
                          <a:lnTo>
                            <a:pt x="0" y="9"/>
                          </a:lnTo>
                          <a:lnTo>
                            <a:pt x="11" y="0"/>
                          </a:lnTo>
                          <a:lnTo>
                            <a:pt x="11" y="194"/>
                          </a:lnTo>
                          <a:lnTo>
                            <a:pt x="0" y="19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511" name="Group 410"/>
                  <p:cNvGrpSpPr>
                    <a:grpSpLocks/>
                  </p:cNvGrpSpPr>
                  <p:nvPr/>
                </p:nvGrpSpPr>
                <p:grpSpPr bwMode="auto">
                  <a:xfrm>
                    <a:off x="1447" y="3531"/>
                    <a:ext cx="65" cy="168"/>
                    <a:chOff x="1447" y="3531"/>
                    <a:chExt cx="65" cy="168"/>
                  </a:xfrm>
                </p:grpSpPr>
                <p:sp>
                  <p:nvSpPr>
                    <p:cNvPr id="30107" name="Freeform 411"/>
                    <p:cNvSpPr>
                      <a:spLocks/>
                    </p:cNvSpPr>
                    <p:nvPr/>
                  </p:nvSpPr>
                  <p:spPr bwMode="auto">
                    <a:xfrm>
                      <a:off x="1451" y="3531"/>
                      <a:ext cx="61" cy="168"/>
                    </a:xfrm>
                    <a:custGeom>
                      <a:avLst/>
                      <a:gdLst/>
                      <a:ahLst/>
                      <a:cxnLst>
                        <a:cxn ang="0">
                          <a:pos x="61" y="15"/>
                        </a:cxn>
                        <a:cxn ang="0">
                          <a:pos x="30" y="0"/>
                        </a:cxn>
                        <a:cxn ang="0">
                          <a:pos x="26" y="0"/>
                        </a:cxn>
                        <a:cxn ang="0">
                          <a:pos x="18" y="2"/>
                        </a:cxn>
                        <a:cxn ang="0">
                          <a:pos x="8" y="9"/>
                        </a:cxn>
                        <a:cxn ang="0">
                          <a:pos x="0" y="7"/>
                        </a:cxn>
                        <a:cxn ang="0">
                          <a:pos x="0" y="168"/>
                        </a:cxn>
                        <a:cxn ang="0">
                          <a:pos x="10" y="160"/>
                        </a:cxn>
                        <a:cxn ang="0">
                          <a:pos x="18" y="160"/>
                        </a:cxn>
                        <a:cxn ang="0">
                          <a:pos x="18" y="168"/>
                        </a:cxn>
                        <a:cxn ang="0">
                          <a:pos x="26" y="168"/>
                        </a:cxn>
                        <a:cxn ang="0">
                          <a:pos x="32" y="164"/>
                        </a:cxn>
                        <a:cxn ang="0">
                          <a:pos x="32" y="22"/>
                        </a:cxn>
                        <a:cxn ang="0">
                          <a:pos x="61" y="15"/>
                        </a:cxn>
                      </a:cxnLst>
                      <a:rect l="0" t="0" r="r" b="b"/>
                      <a:pathLst>
                        <a:path w="61" h="168">
                          <a:moveTo>
                            <a:pt x="61" y="15"/>
                          </a:moveTo>
                          <a:lnTo>
                            <a:pt x="30" y="0"/>
                          </a:lnTo>
                          <a:lnTo>
                            <a:pt x="26" y="0"/>
                          </a:lnTo>
                          <a:lnTo>
                            <a:pt x="18" y="2"/>
                          </a:lnTo>
                          <a:lnTo>
                            <a:pt x="8" y="9"/>
                          </a:lnTo>
                          <a:lnTo>
                            <a:pt x="0" y="7"/>
                          </a:lnTo>
                          <a:lnTo>
                            <a:pt x="0" y="168"/>
                          </a:lnTo>
                          <a:lnTo>
                            <a:pt x="10" y="160"/>
                          </a:lnTo>
                          <a:lnTo>
                            <a:pt x="18" y="160"/>
                          </a:lnTo>
                          <a:lnTo>
                            <a:pt x="18" y="168"/>
                          </a:lnTo>
                          <a:lnTo>
                            <a:pt x="26" y="168"/>
                          </a:lnTo>
                          <a:lnTo>
                            <a:pt x="32" y="164"/>
                          </a:lnTo>
                          <a:lnTo>
                            <a:pt x="32" y="22"/>
                          </a:lnTo>
                          <a:lnTo>
                            <a:pt x="61" y="15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8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47" y="3538"/>
                      <a:ext cx="6" cy="161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9" name="Freeform 413"/>
                    <p:cNvSpPr>
                      <a:spLocks/>
                    </p:cNvSpPr>
                    <p:nvPr/>
                  </p:nvSpPr>
                  <p:spPr bwMode="auto">
                    <a:xfrm>
                      <a:off x="1469" y="3531"/>
                      <a:ext cx="8" cy="16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"/>
                        </a:cxn>
                        <a:cxn ang="0">
                          <a:pos x="8" y="0"/>
                        </a:cxn>
                        <a:cxn ang="0">
                          <a:pos x="8" y="168"/>
                        </a:cxn>
                        <a:cxn ang="0">
                          <a:pos x="0" y="168"/>
                        </a:cxn>
                        <a:cxn ang="0">
                          <a:pos x="0" y="2"/>
                        </a:cxn>
                      </a:cxnLst>
                      <a:rect l="0" t="0" r="r" b="b"/>
                      <a:pathLst>
                        <a:path w="8" h="168">
                          <a:moveTo>
                            <a:pt x="0" y="2"/>
                          </a:moveTo>
                          <a:lnTo>
                            <a:pt x="8" y="0"/>
                          </a:lnTo>
                          <a:lnTo>
                            <a:pt x="8" y="168"/>
                          </a:lnTo>
                          <a:lnTo>
                            <a:pt x="0" y="168"/>
                          </a:lnTo>
                          <a:lnTo>
                            <a:pt x="0" y="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10" name="Freeform 414"/>
                    <p:cNvSpPr>
                      <a:spLocks/>
                    </p:cNvSpPr>
                    <p:nvPr/>
                  </p:nvSpPr>
                  <p:spPr bwMode="auto">
                    <a:xfrm>
                      <a:off x="1459" y="3536"/>
                      <a:ext cx="10" cy="15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57"/>
                        </a:cxn>
                        <a:cxn ang="0">
                          <a:pos x="0" y="8"/>
                        </a:cxn>
                        <a:cxn ang="0">
                          <a:pos x="10" y="0"/>
                        </a:cxn>
                        <a:cxn ang="0">
                          <a:pos x="10" y="157"/>
                        </a:cxn>
                        <a:cxn ang="0">
                          <a:pos x="0" y="157"/>
                        </a:cxn>
                      </a:cxnLst>
                      <a:rect l="0" t="0" r="r" b="b"/>
                      <a:pathLst>
                        <a:path w="10" h="157">
                          <a:moveTo>
                            <a:pt x="0" y="157"/>
                          </a:moveTo>
                          <a:lnTo>
                            <a:pt x="0" y="8"/>
                          </a:lnTo>
                          <a:lnTo>
                            <a:pt x="10" y="0"/>
                          </a:lnTo>
                          <a:lnTo>
                            <a:pt x="10" y="157"/>
                          </a:lnTo>
                          <a:lnTo>
                            <a:pt x="0" y="157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30512" name="Group 415"/>
            <p:cNvGrpSpPr>
              <a:grpSpLocks/>
            </p:cNvGrpSpPr>
            <p:nvPr/>
          </p:nvGrpSpPr>
          <p:grpSpPr bwMode="auto">
            <a:xfrm>
              <a:off x="1253" y="3393"/>
              <a:ext cx="588" cy="344"/>
              <a:chOff x="1253" y="3393"/>
              <a:chExt cx="588" cy="344"/>
            </a:xfrm>
          </p:grpSpPr>
          <p:sp>
            <p:nvSpPr>
              <p:cNvPr id="30112" name="Freeform 416"/>
              <p:cNvSpPr>
                <a:spLocks/>
              </p:cNvSpPr>
              <p:nvPr/>
            </p:nvSpPr>
            <p:spPr bwMode="auto">
              <a:xfrm>
                <a:off x="1253" y="3393"/>
                <a:ext cx="588" cy="189"/>
              </a:xfrm>
              <a:custGeom>
                <a:avLst/>
                <a:gdLst/>
                <a:ahLst/>
                <a:cxnLst>
                  <a:cxn ang="0">
                    <a:pos x="8" y="156"/>
                  </a:cxn>
                  <a:cxn ang="0">
                    <a:pos x="0" y="119"/>
                  </a:cxn>
                  <a:cxn ang="0">
                    <a:pos x="8" y="105"/>
                  </a:cxn>
                  <a:cxn ang="0">
                    <a:pos x="12" y="92"/>
                  </a:cxn>
                  <a:cxn ang="0">
                    <a:pos x="17" y="90"/>
                  </a:cxn>
                  <a:cxn ang="0">
                    <a:pos x="45" y="81"/>
                  </a:cxn>
                  <a:cxn ang="0">
                    <a:pos x="63" y="86"/>
                  </a:cxn>
                  <a:cxn ang="0">
                    <a:pos x="86" y="95"/>
                  </a:cxn>
                  <a:cxn ang="0">
                    <a:pos x="92" y="81"/>
                  </a:cxn>
                  <a:cxn ang="0">
                    <a:pos x="96" y="64"/>
                  </a:cxn>
                  <a:cxn ang="0">
                    <a:pos x="116" y="62"/>
                  </a:cxn>
                  <a:cxn ang="0">
                    <a:pos x="132" y="55"/>
                  </a:cxn>
                  <a:cxn ang="0">
                    <a:pos x="151" y="60"/>
                  </a:cxn>
                  <a:cxn ang="0">
                    <a:pos x="159" y="46"/>
                  </a:cxn>
                  <a:cxn ang="0">
                    <a:pos x="175" y="38"/>
                  </a:cxn>
                  <a:cxn ang="0">
                    <a:pos x="165" y="16"/>
                  </a:cxn>
                  <a:cxn ang="0">
                    <a:pos x="175" y="5"/>
                  </a:cxn>
                  <a:cxn ang="0">
                    <a:pos x="193" y="5"/>
                  </a:cxn>
                  <a:cxn ang="0">
                    <a:pos x="204" y="11"/>
                  </a:cxn>
                  <a:cxn ang="0">
                    <a:pos x="230" y="1"/>
                  </a:cxn>
                  <a:cxn ang="0">
                    <a:pos x="248" y="0"/>
                  </a:cxn>
                  <a:cxn ang="0">
                    <a:pos x="261" y="5"/>
                  </a:cxn>
                  <a:cxn ang="0">
                    <a:pos x="267" y="12"/>
                  </a:cxn>
                  <a:cxn ang="0">
                    <a:pos x="281" y="36"/>
                  </a:cxn>
                  <a:cxn ang="0">
                    <a:pos x="287" y="53"/>
                  </a:cxn>
                  <a:cxn ang="0">
                    <a:pos x="287" y="66"/>
                  </a:cxn>
                  <a:cxn ang="0">
                    <a:pos x="297" y="70"/>
                  </a:cxn>
                  <a:cxn ang="0">
                    <a:pos x="312" y="57"/>
                  </a:cxn>
                  <a:cxn ang="0">
                    <a:pos x="324" y="44"/>
                  </a:cxn>
                  <a:cxn ang="0">
                    <a:pos x="338" y="25"/>
                  </a:cxn>
                  <a:cxn ang="0">
                    <a:pos x="350" y="20"/>
                  </a:cxn>
                  <a:cxn ang="0">
                    <a:pos x="358" y="29"/>
                  </a:cxn>
                  <a:cxn ang="0">
                    <a:pos x="379" y="35"/>
                  </a:cxn>
                  <a:cxn ang="0">
                    <a:pos x="393" y="33"/>
                  </a:cxn>
                  <a:cxn ang="0">
                    <a:pos x="405" y="36"/>
                  </a:cxn>
                  <a:cxn ang="0">
                    <a:pos x="421" y="31"/>
                  </a:cxn>
                  <a:cxn ang="0">
                    <a:pos x="434" y="29"/>
                  </a:cxn>
                  <a:cxn ang="0">
                    <a:pos x="444" y="35"/>
                  </a:cxn>
                  <a:cxn ang="0">
                    <a:pos x="452" y="47"/>
                  </a:cxn>
                  <a:cxn ang="0">
                    <a:pos x="454" y="64"/>
                  </a:cxn>
                  <a:cxn ang="0">
                    <a:pos x="446" y="75"/>
                  </a:cxn>
                  <a:cxn ang="0">
                    <a:pos x="446" y="81"/>
                  </a:cxn>
                  <a:cxn ang="0">
                    <a:pos x="476" y="73"/>
                  </a:cxn>
                  <a:cxn ang="0">
                    <a:pos x="499" y="57"/>
                  </a:cxn>
                  <a:cxn ang="0">
                    <a:pos x="511" y="77"/>
                  </a:cxn>
                  <a:cxn ang="0">
                    <a:pos x="545" y="75"/>
                  </a:cxn>
                  <a:cxn ang="0">
                    <a:pos x="543" y="106"/>
                  </a:cxn>
                  <a:cxn ang="0">
                    <a:pos x="578" y="116"/>
                  </a:cxn>
                  <a:cxn ang="0">
                    <a:pos x="588" y="130"/>
                  </a:cxn>
                  <a:cxn ang="0">
                    <a:pos x="574" y="147"/>
                  </a:cxn>
                  <a:cxn ang="0">
                    <a:pos x="576" y="154"/>
                  </a:cxn>
                  <a:cxn ang="0">
                    <a:pos x="578" y="166"/>
                  </a:cxn>
                  <a:cxn ang="0">
                    <a:pos x="574" y="180"/>
                  </a:cxn>
                  <a:cxn ang="0">
                    <a:pos x="554" y="188"/>
                  </a:cxn>
                  <a:cxn ang="0">
                    <a:pos x="529" y="189"/>
                  </a:cxn>
                </a:cxnLst>
                <a:rect l="0" t="0" r="r" b="b"/>
                <a:pathLst>
                  <a:path w="588" h="189">
                    <a:moveTo>
                      <a:pt x="31" y="169"/>
                    </a:moveTo>
                    <a:lnTo>
                      <a:pt x="8" y="156"/>
                    </a:lnTo>
                    <a:lnTo>
                      <a:pt x="2" y="134"/>
                    </a:lnTo>
                    <a:lnTo>
                      <a:pt x="0" y="119"/>
                    </a:lnTo>
                    <a:lnTo>
                      <a:pt x="2" y="112"/>
                    </a:lnTo>
                    <a:lnTo>
                      <a:pt x="8" y="105"/>
                    </a:lnTo>
                    <a:lnTo>
                      <a:pt x="10" y="97"/>
                    </a:lnTo>
                    <a:lnTo>
                      <a:pt x="12" y="92"/>
                    </a:lnTo>
                    <a:lnTo>
                      <a:pt x="25" y="86"/>
                    </a:lnTo>
                    <a:lnTo>
                      <a:pt x="17" y="90"/>
                    </a:lnTo>
                    <a:lnTo>
                      <a:pt x="39" y="81"/>
                    </a:lnTo>
                    <a:lnTo>
                      <a:pt x="45" y="81"/>
                    </a:lnTo>
                    <a:lnTo>
                      <a:pt x="55" y="81"/>
                    </a:lnTo>
                    <a:lnTo>
                      <a:pt x="63" y="86"/>
                    </a:lnTo>
                    <a:lnTo>
                      <a:pt x="82" y="92"/>
                    </a:lnTo>
                    <a:lnTo>
                      <a:pt x="86" y="95"/>
                    </a:lnTo>
                    <a:lnTo>
                      <a:pt x="94" y="92"/>
                    </a:lnTo>
                    <a:lnTo>
                      <a:pt x="92" y="81"/>
                    </a:lnTo>
                    <a:lnTo>
                      <a:pt x="92" y="71"/>
                    </a:lnTo>
                    <a:lnTo>
                      <a:pt x="96" y="64"/>
                    </a:lnTo>
                    <a:lnTo>
                      <a:pt x="104" y="60"/>
                    </a:lnTo>
                    <a:lnTo>
                      <a:pt x="116" y="62"/>
                    </a:lnTo>
                    <a:lnTo>
                      <a:pt x="122" y="59"/>
                    </a:lnTo>
                    <a:lnTo>
                      <a:pt x="132" y="55"/>
                    </a:lnTo>
                    <a:lnTo>
                      <a:pt x="141" y="57"/>
                    </a:lnTo>
                    <a:lnTo>
                      <a:pt x="151" y="60"/>
                    </a:lnTo>
                    <a:lnTo>
                      <a:pt x="155" y="51"/>
                    </a:lnTo>
                    <a:lnTo>
                      <a:pt x="159" y="46"/>
                    </a:lnTo>
                    <a:lnTo>
                      <a:pt x="167" y="40"/>
                    </a:lnTo>
                    <a:lnTo>
                      <a:pt x="175" y="38"/>
                    </a:lnTo>
                    <a:lnTo>
                      <a:pt x="169" y="27"/>
                    </a:lnTo>
                    <a:lnTo>
                      <a:pt x="165" y="16"/>
                    </a:lnTo>
                    <a:lnTo>
                      <a:pt x="169" y="9"/>
                    </a:lnTo>
                    <a:lnTo>
                      <a:pt x="175" y="5"/>
                    </a:lnTo>
                    <a:lnTo>
                      <a:pt x="183" y="3"/>
                    </a:lnTo>
                    <a:lnTo>
                      <a:pt x="193" y="5"/>
                    </a:lnTo>
                    <a:lnTo>
                      <a:pt x="200" y="9"/>
                    </a:lnTo>
                    <a:lnTo>
                      <a:pt x="204" y="11"/>
                    </a:lnTo>
                    <a:lnTo>
                      <a:pt x="218" y="5"/>
                    </a:lnTo>
                    <a:lnTo>
                      <a:pt x="230" y="1"/>
                    </a:lnTo>
                    <a:lnTo>
                      <a:pt x="240" y="0"/>
                    </a:lnTo>
                    <a:lnTo>
                      <a:pt x="248" y="0"/>
                    </a:lnTo>
                    <a:lnTo>
                      <a:pt x="253" y="1"/>
                    </a:lnTo>
                    <a:lnTo>
                      <a:pt x="261" y="5"/>
                    </a:lnTo>
                    <a:lnTo>
                      <a:pt x="263" y="9"/>
                    </a:lnTo>
                    <a:lnTo>
                      <a:pt x="267" y="12"/>
                    </a:lnTo>
                    <a:lnTo>
                      <a:pt x="271" y="18"/>
                    </a:lnTo>
                    <a:lnTo>
                      <a:pt x="281" y="36"/>
                    </a:lnTo>
                    <a:lnTo>
                      <a:pt x="283" y="44"/>
                    </a:lnTo>
                    <a:lnTo>
                      <a:pt x="287" y="53"/>
                    </a:lnTo>
                    <a:lnTo>
                      <a:pt x="287" y="59"/>
                    </a:lnTo>
                    <a:lnTo>
                      <a:pt x="287" y="66"/>
                    </a:lnTo>
                    <a:lnTo>
                      <a:pt x="291" y="70"/>
                    </a:lnTo>
                    <a:lnTo>
                      <a:pt x="297" y="70"/>
                    </a:lnTo>
                    <a:lnTo>
                      <a:pt x="305" y="68"/>
                    </a:lnTo>
                    <a:lnTo>
                      <a:pt x="312" y="57"/>
                    </a:lnTo>
                    <a:lnTo>
                      <a:pt x="318" y="51"/>
                    </a:lnTo>
                    <a:lnTo>
                      <a:pt x="324" y="44"/>
                    </a:lnTo>
                    <a:lnTo>
                      <a:pt x="338" y="36"/>
                    </a:lnTo>
                    <a:lnTo>
                      <a:pt x="338" y="25"/>
                    </a:lnTo>
                    <a:lnTo>
                      <a:pt x="344" y="20"/>
                    </a:lnTo>
                    <a:lnTo>
                      <a:pt x="350" y="20"/>
                    </a:lnTo>
                    <a:lnTo>
                      <a:pt x="356" y="23"/>
                    </a:lnTo>
                    <a:lnTo>
                      <a:pt x="358" y="29"/>
                    </a:lnTo>
                    <a:lnTo>
                      <a:pt x="364" y="35"/>
                    </a:lnTo>
                    <a:lnTo>
                      <a:pt x="379" y="35"/>
                    </a:lnTo>
                    <a:lnTo>
                      <a:pt x="387" y="33"/>
                    </a:lnTo>
                    <a:lnTo>
                      <a:pt x="393" y="33"/>
                    </a:lnTo>
                    <a:lnTo>
                      <a:pt x="401" y="35"/>
                    </a:lnTo>
                    <a:lnTo>
                      <a:pt x="405" y="36"/>
                    </a:lnTo>
                    <a:lnTo>
                      <a:pt x="413" y="42"/>
                    </a:lnTo>
                    <a:lnTo>
                      <a:pt x="421" y="31"/>
                    </a:lnTo>
                    <a:lnTo>
                      <a:pt x="427" y="29"/>
                    </a:lnTo>
                    <a:lnTo>
                      <a:pt x="434" y="29"/>
                    </a:lnTo>
                    <a:lnTo>
                      <a:pt x="438" y="35"/>
                    </a:lnTo>
                    <a:lnTo>
                      <a:pt x="444" y="35"/>
                    </a:lnTo>
                    <a:lnTo>
                      <a:pt x="452" y="42"/>
                    </a:lnTo>
                    <a:lnTo>
                      <a:pt x="452" y="47"/>
                    </a:lnTo>
                    <a:lnTo>
                      <a:pt x="452" y="53"/>
                    </a:lnTo>
                    <a:lnTo>
                      <a:pt x="454" y="64"/>
                    </a:lnTo>
                    <a:lnTo>
                      <a:pt x="454" y="70"/>
                    </a:lnTo>
                    <a:lnTo>
                      <a:pt x="446" y="75"/>
                    </a:lnTo>
                    <a:lnTo>
                      <a:pt x="442" y="75"/>
                    </a:lnTo>
                    <a:lnTo>
                      <a:pt x="446" y="81"/>
                    </a:lnTo>
                    <a:lnTo>
                      <a:pt x="462" y="83"/>
                    </a:lnTo>
                    <a:lnTo>
                      <a:pt x="476" y="73"/>
                    </a:lnTo>
                    <a:lnTo>
                      <a:pt x="493" y="59"/>
                    </a:lnTo>
                    <a:lnTo>
                      <a:pt x="499" y="57"/>
                    </a:lnTo>
                    <a:lnTo>
                      <a:pt x="503" y="60"/>
                    </a:lnTo>
                    <a:lnTo>
                      <a:pt x="511" y="77"/>
                    </a:lnTo>
                    <a:lnTo>
                      <a:pt x="537" y="73"/>
                    </a:lnTo>
                    <a:lnTo>
                      <a:pt x="545" y="75"/>
                    </a:lnTo>
                    <a:lnTo>
                      <a:pt x="547" y="81"/>
                    </a:lnTo>
                    <a:lnTo>
                      <a:pt x="543" y="106"/>
                    </a:lnTo>
                    <a:lnTo>
                      <a:pt x="562" y="110"/>
                    </a:lnTo>
                    <a:lnTo>
                      <a:pt x="578" y="116"/>
                    </a:lnTo>
                    <a:lnTo>
                      <a:pt x="584" y="121"/>
                    </a:lnTo>
                    <a:lnTo>
                      <a:pt x="588" y="130"/>
                    </a:lnTo>
                    <a:lnTo>
                      <a:pt x="586" y="138"/>
                    </a:lnTo>
                    <a:lnTo>
                      <a:pt x="574" y="147"/>
                    </a:lnTo>
                    <a:lnTo>
                      <a:pt x="570" y="149"/>
                    </a:lnTo>
                    <a:lnTo>
                      <a:pt x="576" y="154"/>
                    </a:lnTo>
                    <a:lnTo>
                      <a:pt x="578" y="160"/>
                    </a:lnTo>
                    <a:lnTo>
                      <a:pt x="578" y="166"/>
                    </a:lnTo>
                    <a:lnTo>
                      <a:pt x="578" y="173"/>
                    </a:lnTo>
                    <a:lnTo>
                      <a:pt x="574" y="180"/>
                    </a:lnTo>
                    <a:lnTo>
                      <a:pt x="562" y="186"/>
                    </a:lnTo>
                    <a:lnTo>
                      <a:pt x="554" y="188"/>
                    </a:lnTo>
                    <a:lnTo>
                      <a:pt x="545" y="189"/>
                    </a:lnTo>
                    <a:lnTo>
                      <a:pt x="529" y="189"/>
                    </a:lnTo>
                    <a:lnTo>
                      <a:pt x="31" y="169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" name="Freeform 417"/>
              <p:cNvSpPr>
                <a:spLocks/>
              </p:cNvSpPr>
              <p:nvPr/>
            </p:nvSpPr>
            <p:spPr bwMode="auto">
              <a:xfrm>
                <a:off x="1284" y="3464"/>
                <a:ext cx="496" cy="82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2" y="43"/>
                  </a:cxn>
                  <a:cxn ang="0">
                    <a:pos x="8" y="35"/>
                  </a:cxn>
                  <a:cxn ang="0">
                    <a:pos x="16" y="30"/>
                  </a:cxn>
                  <a:cxn ang="0">
                    <a:pos x="26" y="30"/>
                  </a:cxn>
                  <a:cxn ang="0">
                    <a:pos x="32" y="37"/>
                  </a:cxn>
                  <a:cxn ang="0">
                    <a:pos x="36" y="45"/>
                  </a:cxn>
                  <a:cxn ang="0">
                    <a:pos x="63" y="47"/>
                  </a:cxn>
                  <a:cxn ang="0">
                    <a:pos x="83" y="24"/>
                  </a:cxn>
                  <a:cxn ang="0">
                    <a:pos x="89" y="19"/>
                  </a:cxn>
                  <a:cxn ang="0">
                    <a:pos x="97" y="19"/>
                  </a:cxn>
                  <a:cxn ang="0">
                    <a:pos x="103" y="23"/>
                  </a:cxn>
                  <a:cxn ang="0">
                    <a:pos x="110" y="34"/>
                  </a:cxn>
                  <a:cxn ang="0">
                    <a:pos x="132" y="21"/>
                  </a:cxn>
                  <a:cxn ang="0">
                    <a:pos x="140" y="17"/>
                  </a:cxn>
                  <a:cxn ang="0">
                    <a:pos x="148" y="21"/>
                  </a:cxn>
                  <a:cxn ang="0">
                    <a:pos x="148" y="26"/>
                  </a:cxn>
                  <a:cxn ang="0">
                    <a:pos x="132" y="56"/>
                  </a:cxn>
                  <a:cxn ang="0">
                    <a:pos x="150" y="67"/>
                  </a:cxn>
                  <a:cxn ang="0">
                    <a:pos x="228" y="39"/>
                  </a:cxn>
                  <a:cxn ang="0">
                    <a:pos x="201" y="23"/>
                  </a:cxn>
                  <a:cxn ang="0">
                    <a:pos x="195" y="13"/>
                  </a:cxn>
                  <a:cxn ang="0">
                    <a:pos x="197" y="4"/>
                  </a:cxn>
                  <a:cxn ang="0">
                    <a:pos x="203" y="0"/>
                  </a:cxn>
                  <a:cxn ang="0">
                    <a:pos x="213" y="0"/>
                  </a:cxn>
                  <a:cxn ang="0">
                    <a:pos x="254" y="23"/>
                  </a:cxn>
                  <a:cxn ang="0">
                    <a:pos x="307" y="21"/>
                  </a:cxn>
                  <a:cxn ang="0">
                    <a:pos x="299" y="4"/>
                  </a:cxn>
                  <a:cxn ang="0">
                    <a:pos x="303" y="0"/>
                  </a:cxn>
                  <a:cxn ang="0">
                    <a:pos x="311" y="0"/>
                  </a:cxn>
                  <a:cxn ang="0">
                    <a:pos x="319" y="4"/>
                  </a:cxn>
                  <a:cxn ang="0">
                    <a:pos x="325" y="10"/>
                  </a:cxn>
                  <a:cxn ang="0">
                    <a:pos x="339" y="8"/>
                  </a:cxn>
                  <a:cxn ang="0">
                    <a:pos x="346" y="4"/>
                  </a:cxn>
                  <a:cxn ang="0">
                    <a:pos x="356" y="8"/>
                  </a:cxn>
                  <a:cxn ang="0">
                    <a:pos x="372" y="15"/>
                  </a:cxn>
                  <a:cxn ang="0">
                    <a:pos x="384" y="12"/>
                  </a:cxn>
                  <a:cxn ang="0">
                    <a:pos x="392" y="12"/>
                  </a:cxn>
                  <a:cxn ang="0">
                    <a:pos x="399" y="15"/>
                  </a:cxn>
                  <a:cxn ang="0">
                    <a:pos x="409" y="37"/>
                  </a:cxn>
                  <a:cxn ang="0">
                    <a:pos x="429" y="26"/>
                  </a:cxn>
                  <a:cxn ang="0">
                    <a:pos x="435" y="24"/>
                  </a:cxn>
                  <a:cxn ang="0">
                    <a:pos x="441" y="26"/>
                  </a:cxn>
                  <a:cxn ang="0">
                    <a:pos x="449" y="32"/>
                  </a:cxn>
                  <a:cxn ang="0">
                    <a:pos x="464" y="26"/>
                  </a:cxn>
                  <a:cxn ang="0">
                    <a:pos x="470" y="24"/>
                  </a:cxn>
                  <a:cxn ang="0">
                    <a:pos x="478" y="21"/>
                  </a:cxn>
                  <a:cxn ang="0">
                    <a:pos x="484" y="19"/>
                  </a:cxn>
                  <a:cxn ang="0">
                    <a:pos x="492" y="23"/>
                  </a:cxn>
                  <a:cxn ang="0">
                    <a:pos x="496" y="28"/>
                  </a:cxn>
                  <a:cxn ang="0">
                    <a:pos x="496" y="35"/>
                  </a:cxn>
                  <a:cxn ang="0">
                    <a:pos x="494" y="41"/>
                  </a:cxn>
                  <a:cxn ang="0">
                    <a:pos x="472" y="39"/>
                  </a:cxn>
                  <a:cxn ang="0">
                    <a:pos x="441" y="45"/>
                  </a:cxn>
                  <a:cxn ang="0">
                    <a:pos x="415" y="82"/>
                  </a:cxn>
                  <a:cxn ang="0">
                    <a:pos x="20" y="67"/>
                  </a:cxn>
                  <a:cxn ang="0">
                    <a:pos x="0" y="54"/>
                  </a:cxn>
                </a:cxnLst>
                <a:rect l="0" t="0" r="r" b="b"/>
                <a:pathLst>
                  <a:path w="496" h="82">
                    <a:moveTo>
                      <a:pt x="0" y="54"/>
                    </a:moveTo>
                    <a:lnTo>
                      <a:pt x="2" y="43"/>
                    </a:lnTo>
                    <a:lnTo>
                      <a:pt x="8" y="35"/>
                    </a:lnTo>
                    <a:lnTo>
                      <a:pt x="16" y="30"/>
                    </a:lnTo>
                    <a:lnTo>
                      <a:pt x="26" y="30"/>
                    </a:lnTo>
                    <a:lnTo>
                      <a:pt x="32" y="37"/>
                    </a:lnTo>
                    <a:lnTo>
                      <a:pt x="36" y="45"/>
                    </a:lnTo>
                    <a:lnTo>
                      <a:pt x="63" y="47"/>
                    </a:lnTo>
                    <a:lnTo>
                      <a:pt x="83" y="24"/>
                    </a:lnTo>
                    <a:lnTo>
                      <a:pt x="89" y="19"/>
                    </a:lnTo>
                    <a:lnTo>
                      <a:pt x="97" y="19"/>
                    </a:lnTo>
                    <a:lnTo>
                      <a:pt x="103" y="23"/>
                    </a:lnTo>
                    <a:lnTo>
                      <a:pt x="110" y="34"/>
                    </a:lnTo>
                    <a:lnTo>
                      <a:pt x="132" y="21"/>
                    </a:lnTo>
                    <a:lnTo>
                      <a:pt x="140" y="17"/>
                    </a:lnTo>
                    <a:lnTo>
                      <a:pt x="148" y="21"/>
                    </a:lnTo>
                    <a:lnTo>
                      <a:pt x="148" y="26"/>
                    </a:lnTo>
                    <a:lnTo>
                      <a:pt x="132" y="56"/>
                    </a:lnTo>
                    <a:lnTo>
                      <a:pt x="150" y="67"/>
                    </a:lnTo>
                    <a:lnTo>
                      <a:pt x="228" y="39"/>
                    </a:lnTo>
                    <a:lnTo>
                      <a:pt x="201" y="23"/>
                    </a:lnTo>
                    <a:lnTo>
                      <a:pt x="195" y="13"/>
                    </a:lnTo>
                    <a:lnTo>
                      <a:pt x="197" y="4"/>
                    </a:lnTo>
                    <a:lnTo>
                      <a:pt x="203" y="0"/>
                    </a:lnTo>
                    <a:lnTo>
                      <a:pt x="213" y="0"/>
                    </a:lnTo>
                    <a:lnTo>
                      <a:pt x="254" y="23"/>
                    </a:lnTo>
                    <a:lnTo>
                      <a:pt x="307" y="21"/>
                    </a:lnTo>
                    <a:lnTo>
                      <a:pt x="299" y="4"/>
                    </a:lnTo>
                    <a:lnTo>
                      <a:pt x="303" y="0"/>
                    </a:lnTo>
                    <a:lnTo>
                      <a:pt x="311" y="0"/>
                    </a:lnTo>
                    <a:lnTo>
                      <a:pt x="319" y="4"/>
                    </a:lnTo>
                    <a:lnTo>
                      <a:pt x="325" y="10"/>
                    </a:lnTo>
                    <a:lnTo>
                      <a:pt x="339" y="8"/>
                    </a:lnTo>
                    <a:lnTo>
                      <a:pt x="346" y="4"/>
                    </a:lnTo>
                    <a:lnTo>
                      <a:pt x="356" y="8"/>
                    </a:lnTo>
                    <a:lnTo>
                      <a:pt x="372" y="15"/>
                    </a:lnTo>
                    <a:lnTo>
                      <a:pt x="384" y="12"/>
                    </a:lnTo>
                    <a:lnTo>
                      <a:pt x="392" y="12"/>
                    </a:lnTo>
                    <a:lnTo>
                      <a:pt x="399" y="15"/>
                    </a:lnTo>
                    <a:lnTo>
                      <a:pt x="409" y="37"/>
                    </a:lnTo>
                    <a:lnTo>
                      <a:pt x="429" y="26"/>
                    </a:lnTo>
                    <a:lnTo>
                      <a:pt x="435" y="24"/>
                    </a:lnTo>
                    <a:lnTo>
                      <a:pt x="441" y="26"/>
                    </a:lnTo>
                    <a:lnTo>
                      <a:pt x="449" y="32"/>
                    </a:lnTo>
                    <a:lnTo>
                      <a:pt x="464" y="26"/>
                    </a:lnTo>
                    <a:lnTo>
                      <a:pt x="470" y="24"/>
                    </a:lnTo>
                    <a:lnTo>
                      <a:pt x="478" y="21"/>
                    </a:lnTo>
                    <a:lnTo>
                      <a:pt x="484" y="19"/>
                    </a:lnTo>
                    <a:lnTo>
                      <a:pt x="492" y="23"/>
                    </a:lnTo>
                    <a:lnTo>
                      <a:pt x="496" y="28"/>
                    </a:lnTo>
                    <a:lnTo>
                      <a:pt x="496" y="35"/>
                    </a:lnTo>
                    <a:lnTo>
                      <a:pt x="494" y="41"/>
                    </a:lnTo>
                    <a:lnTo>
                      <a:pt x="472" y="39"/>
                    </a:lnTo>
                    <a:lnTo>
                      <a:pt x="441" y="45"/>
                    </a:lnTo>
                    <a:lnTo>
                      <a:pt x="415" y="82"/>
                    </a:lnTo>
                    <a:lnTo>
                      <a:pt x="20" y="6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4" name="Freeform 418"/>
              <p:cNvSpPr>
                <a:spLocks/>
              </p:cNvSpPr>
              <p:nvPr/>
            </p:nvSpPr>
            <p:spPr bwMode="auto">
              <a:xfrm>
                <a:off x="1280" y="3518"/>
                <a:ext cx="529" cy="127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8" y="26"/>
                  </a:cxn>
                  <a:cxn ang="0">
                    <a:pos x="4" y="41"/>
                  </a:cxn>
                  <a:cxn ang="0">
                    <a:pos x="6" y="57"/>
                  </a:cxn>
                  <a:cxn ang="0">
                    <a:pos x="16" y="66"/>
                  </a:cxn>
                  <a:cxn ang="0">
                    <a:pos x="48" y="74"/>
                  </a:cxn>
                  <a:cxn ang="0">
                    <a:pos x="63" y="77"/>
                  </a:cxn>
                  <a:cxn ang="0">
                    <a:pos x="77" y="87"/>
                  </a:cxn>
                  <a:cxn ang="0">
                    <a:pos x="93" y="83"/>
                  </a:cxn>
                  <a:cxn ang="0">
                    <a:pos x="103" y="74"/>
                  </a:cxn>
                  <a:cxn ang="0">
                    <a:pos x="112" y="77"/>
                  </a:cxn>
                  <a:cxn ang="0">
                    <a:pos x="118" y="87"/>
                  </a:cxn>
                  <a:cxn ang="0">
                    <a:pos x="140" y="94"/>
                  </a:cxn>
                  <a:cxn ang="0">
                    <a:pos x="154" y="92"/>
                  </a:cxn>
                  <a:cxn ang="0">
                    <a:pos x="162" y="92"/>
                  </a:cxn>
                  <a:cxn ang="0">
                    <a:pos x="177" y="98"/>
                  </a:cxn>
                  <a:cxn ang="0">
                    <a:pos x="185" y="94"/>
                  </a:cxn>
                  <a:cxn ang="0">
                    <a:pos x="191" y="88"/>
                  </a:cxn>
                  <a:cxn ang="0">
                    <a:pos x="203" y="87"/>
                  </a:cxn>
                  <a:cxn ang="0">
                    <a:pos x="226" y="88"/>
                  </a:cxn>
                  <a:cxn ang="0">
                    <a:pos x="274" y="74"/>
                  </a:cxn>
                  <a:cxn ang="0">
                    <a:pos x="284" y="66"/>
                  </a:cxn>
                  <a:cxn ang="0">
                    <a:pos x="293" y="63"/>
                  </a:cxn>
                  <a:cxn ang="0">
                    <a:pos x="301" y="74"/>
                  </a:cxn>
                  <a:cxn ang="0">
                    <a:pos x="313" y="96"/>
                  </a:cxn>
                  <a:cxn ang="0">
                    <a:pos x="327" y="103"/>
                  </a:cxn>
                  <a:cxn ang="0">
                    <a:pos x="329" y="114"/>
                  </a:cxn>
                  <a:cxn ang="0">
                    <a:pos x="346" y="114"/>
                  </a:cxn>
                  <a:cxn ang="0">
                    <a:pos x="352" y="124"/>
                  </a:cxn>
                  <a:cxn ang="0">
                    <a:pos x="364" y="116"/>
                  </a:cxn>
                  <a:cxn ang="0">
                    <a:pos x="382" y="124"/>
                  </a:cxn>
                  <a:cxn ang="0">
                    <a:pos x="405" y="124"/>
                  </a:cxn>
                  <a:cxn ang="0">
                    <a:pos x="421" y="111"/>
                  </a:cxn>
                  <a:cxn ang="0">
                    <a:pos x="441" y="111"/>
                  </a:cxn>
                  <a:cxn ang="0">
                    <a:pos x="455" y="100"/>
                  </a:cxn>
                  <a:cxn ang="0">
                    <a:pos x="457" y="85"/>
                  </a:cxn>
                  <a:cxn ang="0">
                    <a:pos x="466" y="76"/>
                  </a:cxn>
                  <a:cxn ang="0">
                    <a:pos x="457" y="68"/>
                  </a:cxn>
                  <a:cxn ang="0">
                    <a:pos x="472" y="68"/>
                  </a:cxn>
                  <a:cxn ang="0">
                    <a:pos x="486" y="66"/>
                  </a:cxn>
                  <a:cxn ang="0">
                    <a:pos x="494" y="64"/>
                  </a:cxn>
                  <a:cxn ang="0">
                    <a:pos x="506" y="57"/>
                  </a:cxn>
                  <a:cxn ang="0">
                    <a:pos x="502" y="46"/>
                  </a:cxn>
                  <a:cxn ang="0">
                    <a:pos x="525" y="35"/>
                  </a:cxn>
                  <a:cxn ang="0">
                    <a:pos x="527" y="18"/>
                  </a:cxn>
                  <a:cxn ang="0">
                    <a:pos x="514" y="5"/>
                  </a:cxn>
                  <a:cxn ang="0">
                    <a:pos x="26" y="0"/>
                  </a:cxn>
                </a:cxnLst>
                <a:rect l="0" t="0" r="r" b="b"/>
                <a:pathLst>
                  <a:path w="529" h="127">
                    <a:moveTo>
                      <a:pt x="6" y="2"/>
                    </a:moveTo>
                    <a:lnTo>
                      <a:pt x="0" y="18"/>
                    </a:lnTo>
                    <a:lnTo>
                      <a:pt x="6" y="22"/>
                    </a:lnTo>
                    <a:lnTo>
                      <a:pt x="8" y="26"/>
                    </a:lnTo>
                    <a:lnTo>
                      <a:pt x="4" y="35"/>
                    </a:lnTo>
                    <a:lnTo>
                      <a:pt x="4" y="41"/>
                    </a:lnTo>
                    <a:lnTo>
                      <a:pt x="4" y="50"/>
                    </a:lnTo>
                    <a:lnTo>
                      <a:pt x="6" y="57"/>
                    </a:lnTo>
                    <a:lnTo>
                      <a:pt x="10" y="59"/>
                    </a:lnTo>
                    <a:lnTo>
                      <a:pt x="16" y="66"/>
                    </a:lnTo>
                    <a:lnTo>
                      <a:pt x="26" y="70"/>
                    </a:lnTo>
                    <a:lnTo>
                      <a:pt x="48" y="74"/>
                    </a:lnTo>
                    <a:lnTo>
                      <a:pt x="53" y="74"/>
                    </a:lnTo>
                    <a:lnTo>
                      <a:pt x="63" y="77"/>
                    </a:lnTo>
                    <a:lnTo>
                      <a:pt x="65" y="79"/>
                    </a:lnTo>
                    <a:lnTo>
                      <a:pt x="77" y="87"/>
                    </a:lnTo>
                    <a:lnTo>
                      <a:pt x="85" y="87"/>
                    </a:lnTo>
                    <a:lnTo>
                      <a:pt x="93" y="83"/>
                    </a:lnTo>
                    <a:lnTo>
                      <a:pt x="97" y="79"/>
                    </a:lnTo>
                    <a:lnTo>
                      <a:pt x="103" y="74"/>
                    </a:lnTo>
                    <a:lnTo>
                      <a:pt x="108" y="74"/>
                    </a:lnTo>
                    <a:lnTo>
                      <a:pt x="112" y="77"/>
                    </a:lnTo>
                    <a:lnTo>
                      <a:pt x="116" y="83"/>
                    </a:lnTo>
                    <a:lnTo>
                      <a:pt x="118" y="87"/>
                    </a:lnTo>
                    <a:lnTo>
                      <a:pt x="130" y="94"/>
                    </a:lnTo>
                    <a:lnTo>
                      <a:pt x="140" y="94"/>
                    </a:lnTo>
                    <a:lnTo>
                      <a:pt x="146" y="94"/>
                    </a:lnTo>
                    <a:lnTo>
                      <a:pt x="154" y="92"/>
                    </a:lnTo>
                    <a:lnTo>
                      <a:pt x="158" y="88"/>
                    </a:lnTo>
                    <a:lnTo>
                      <a:pt x="162" y="92"/>
                    </a:lnTo>
                    <a:lnTo>
                      <a:pt x="169" y="98"/>
                    </a:lnTo>
                    <a:lnTo>
                      <a:pt x="177" y="98"/>
                    </a:lnTo>
                    <a:lnTo>
                      <a:pt x="181" y="98"/>
                    </a:lnTo>
                    <a:lnTo>
                      <a:pt x="185" y="94"/>
                    </a:lnTo>
                    <a:lnTo>
                      <a:pt x="187" y="92"/>
                    </a:lnTo>
                    <a:lnTo>
                      <a:pt x="191" y="88"/>
                    </a:lnTo>
                    <a:lnTo>
                      <a:pt x="197" y="87"/>
                    </a:lnTo>
                    <a:lnTo>
                      <a:pt x="203" y="87"/>
                    </a:lnTo>
                    <a:lnTo>
                      <a:pt x="213" y="88"/>
                    </a:lnTo>
                    <a:lnTo>
                      <a:pt x="226" y="88"/>
                    </a:lnTo>
                    <a:lnTo>
                      <a:pt x="230" y="88"/>
                    </a:lnTo>
                    <a:lnTo>
                      <a:pt x="274" y="74"/>
                    </a:lnTo>
                    <a:lnTo>
                      <a:pt x="278" y="66"/>
                    </a:lnTo>
                    <a:lnTo>
                      <a:pt x="284" y="66"/>
                    </a:lnTo>
                    <a:lnTo>
                      <a:pt x="285" y="63"/>
                    </a:lnTo>
                    <a:lnTo>
                      <a:pt x="293" y="63"/>
                    </a:lnTo>
                    <a:lnTo>
                      <a:pt x="295" y="68"/>
                    </a:lnTo>
                    <a:lnTo>
                      <a:pt x="301" y="74"/>
                    </a:lnTo>
                    <a:lnTo>
                      <a:pt x="307" y="88"/>
                    </a:lnTo>
                    <a:lnTo>
                      <a:pt x="313" y="96"/>
                    </a:lnTo>
                    <a:lnTo>
                      <a:pt x="321" y="101"/>
                    </a:lnTo>
                    <a:lnTo>
                      <a:pt x="327" y="103"/>
                    </a:lnTo>
                    <a:lnTo>
                      <a:pt x="327" y="109"/>
                    </a:lnTo>
                    <a:lnTo>
                      <a:pt x="329" y="114"/>
                    </a:lnTo>
                    <a:lnTo>
                      <a:pt x="337" y="116"/>
                    </a:lnTo>
                    <a:lnTo>
                      <a:pt x="346" y="114"/>
                    </a:lnTo>
                    <a:lnTo>
                      <a:pt x="344" y="120"/>
                    </a:lnTo>
                    <a:lnTo>
                      <a:pt x="352" y="124"/>
                    </a:lnTo>
                    <a:lnTo>
                      <a:pt x="360" y="122"/>
                    </a:lnTo>
                    <a:lnTo>
                      <a:pt x="364" y="116"/>
                    </a:lnTo>
                    <a:lnTo>
                      <a:pt x="382" y="116"/>
                    </a:lnTo>
                    <a:lnTo>
                      <a:pt x="382" y="124"/>
                    </a:lnTo>
                    <a:lnTo>
                      <a:pt x="392" y="127"/>
                    </a:lnTo>
                    <a:lnTo>
                      <a:pt x="405" y="124"/>
                    </a:lnTo>
                    <a:lnTo>
                      <a:pt x="413" y="118"/>
                    </a:lnTo>
                    <a:lnTo>
                      <a:pt x="421" y="111"/>
                    </a:lnTo>
                    <a:lnTo>
                      <a:pt x="429" y="112"/>
                    </a:lnTo>
                    <a:lnTo>
                      <a:pt x="441" y="111"/>
                    </a:lnTo>
                    <a:lnTo>
                      <a:pt x="447" y="105"/>
                    </a:lnTo>
                    <a:lnTo>
                      <a:pt x="455" y="100"/>
                    </a:lnTo>
                    <a:lnTo>
                      <a:pt x="451" y="88"/>
                    </a:lnTo>
                    <a:lnTo>
                      <a:pt x="457" y="85"/>
                    </a:lnTo>
                    <a:lnTo>
                      <a:pt x="462" y="83"/>
                    </a:lnTo>
                    <a:lnTo>
                      <a:pt x="466" y="76"/>
                    </a:lnTo>
                    <a:lnTo>
                      <a:pt x="462" y="72"/>
                    </a:lnTo>
                    <a:lnTo>
                      <a:pt x="457" y="68"/>
                    </a:lnTo>
                    <a:lnTo>
                      <a:pt x="468" y="66"/>
                    </a:lnTo>
                    <a:lnTo>
                      <a:pt x="472" y="68"/>
                    </a:lnTo>
                    <a:lnTo>
                      <a:pt x="482" y="68"/>
                    </a:lnTo>
                    <a:lnTo>
                      <a:pt x="486" y="66"/>
                    </a:lnTo>
                    <a:lnTo>
                      <a:pt x="486" y="61"/>
                    </a:lnTo>
                    <a:lnTo>
                      <a:pt x="494" y="64"/>
                    </a:lnTo>
                    <a:lnTo>
                      <a:pt x="500" y="63"/>
                    </a:lnTo>
                    <a:lnTo>
                      <a:pt x="506" y="57"/>
                    </a:lnTo>
                    <a:lnTo>
                      <a:pt x="506" y="52"/>
                    </a:lnTo>
                    <a:lnTo>
                      <a:pt x="502" y="46"/>
                    </a:lnTo>
                    <a:lnTo>
                      <a:pt x="512" y="46"/>
                    </a:lnTo>
                    <a:lnTo>
                      <a:pt x="525" y="35"/>
                    </a:lnTo>
                    <a:lnTo>
                      <a:pt x="529" y="28"/>
                    </a:lnTo>
                    <a:lnTo>
                      <a:pt x="527" y="18"/>
                    </a:lnTo>
                    <a:lnTo>
                      <a:pt x="523" y="9"/>
                    </a:lnTo>
                    <a:lnTo>
                      <a:pt x="514" y="5"/>
                    </a:lnTo>
                    <a:lnTo>
                      <a:pt x="6" y="0"/>
                    </a:lnTo>
                    <a:lnTo>
                      <a:pt x="26" y="0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004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5" name="Freeform 419"/>
              <p:cNvSpPr>
                <a:spLocks/>
              </p:cNvSpPr>
              <p:nvPr/>
            </p:nvSpPr>
            <p:spPr bwMode="auto">
              <a:xfrm>
                <a:off x="1375" y="3527"/>
                <a:ext cx="301" cy="210"/>
              </a:xfrm>
              <a:custGeom>
                <a:avLst/>
                <a:gdLst/>
                <a:ahLst/>
                <a:cxnLst>
                  <a:cxn ang="0">
                    <a:pos x="301" y="22"/>
                  </a:cxn>
                  <a:cxn ang="0">
                    <a:pos x="269" y="30"/>
                  </a:cxn>
                  <a:cxn ang="0">
                    <a:pos x="249" y="48"/>
                  </a:cxn>
                  <a:cxn ang="0">
                    <a:pos x="232" y="68"/>
                  </a:cxn>
                  <a:cxn ang="0">
                    <a:pos x="218" y="85"/>
                  </a:cxn>
                  <a:cxn ang="0">
                    <a:pos x="212" y="107"/>
                  </a:cxn>
                  <a:cxn ang="0">
                    <a:pos x="202" y="122"/>
                  </a:cxn>
                  <a:cxn ang="0">
                    <a:pos x="198" y="146"/>
                  </a:cxn>
                  <a:cxn ang="0">
                    <a:pos x="190" y="170"/>
                  </a:cxn>
                  <a:cxn ang="0">
                    <a:pos x="185" y="181"/>
                  </a:cxn>
                  <a:cxn ang="0">
                    <a:pos x="183" y="188"/>
                  </a:cxn>
                  <a:cxn ang="0">
                    <a:pos x="185" y="196"/>
                  </a:cxn>
                  <a:cxn ang="0">
                    <a:pos x="145" y="210"/>
                  </a:cxn>
                  <a:cxn ang="0">
                    <a:pos x="0" y="203"/>
                  </a:cxn>
                  <a:cxn ang="0">
                    <a:pos x="37" y="196"/>
                  </a:cxn>
                  <a:cxn ang="0">
                    <a:pos x="55" y="192"/>
                  </a:cxn>
                  <a:cxn ang="0">
                    <a:pos x="98" y="172"/>
                  </a:cxn>
                  <a:cxn ang="0">
                    <a:pos x="122" y="153"/>
                  </a:cxn>
                  <a:cxn ang="0">
                    <a:pos x="143" y="133"/>
                  </a:cxn>
                  <a:cxn ang="0">
                    <a:pos x="147" y="111"/>
                  </a:cxn>
                  <a:cxn ang="0">
                    <a:pos x="155" y="96"/>
                  </a:cxn>
                  <a:cxn ang="0">
                    <a:pos x="133" y="70"/>
                  </a:cxn>
                  <a:cxn ang="0">
                    <a:pos x="118" y="63"/>
                  </a:cxn>
                  <a:cxn ang="0">
                    <a:pos x="69" y="54"/>
                  </a:cxn>
                  <a:cxn ang="0">
                    <a:pos x="37" y="50"/>
                  </a:cxn>
                  <a:cxn ang="0">
                    <a:pos x="6" y="30"/>
                  </a:cxn>
                  <a:cxn ang="0">
                    <a:pos x="17" y="28"/>
                  </a:cxn>
                  <a:cxn ang="0">
                    <a:pos x="35" y="43"/>
                  </a:cxn>
                  <a:cxn ang="0">
                    <a:pos x="55" y="46"/>
                  </a:cxn>
                  <a:cxn ang="0">
                    <a:pos x="71" y="48"/>
                  </a:cxn>
                  <a:cxn ang="0">
                    <a:pos x="106" y="54"/>
                  </a:cxn>
                  <a:cxn ang="0">
                    <a:pos x="104" y="46"/>
                  </a:cxn>
                  <a:cxn ang="0">
                    <a:pos x="80" y="32"/>
                  </a:cxn>
                  <a:cxn ang="0">
                    <a:pos x="90" y="30"/>
                  </a:cxn>
                  <a:cxn ang="0">
                    <a:pos x="120" y="48"/>
                  </a:cxn>
                  <a:cxn ang="0">
                    <a:pos x="159" y="54"/>
                  </a:cxn>
                  <a:cxn ang="0">
                    <a:pos x="135" y="24"/>
                  </a:cxn>
                  <a:cxn ang="0">
                    <a:pos x="145" y="24"/>
                  </a:cxn>
                  <a:cxn ang="0">
                    <a:pos x="155" y="32"/>
                  </a:cxn>
                  <a:cxn ang="0">
                    <a:pos x="171" y="24"/>
                  </a:cxn>
                  <a:cxn ang="0">
                    <a:pos x="177" y="28"/>
                  </a:cxn>
                  <a:cxn ang="0">
                    <a:pos x="163" y="35"/>
                  </a:cxn>
                  <a:cxn ang="0">
                    <a:pos x="173" y="48"/>
                  </a:cxn>
                  <a:cxn ang="0">
                    <a:pos x="175" y="52"/>
                  </a:cxn>
                  <a:cxn ang="0">
                    <a:pos x="177" y="57"/>
                  </a:cxn>
                  <a:cxn ang="0">
                    <a:pos x="189" y="67"/>
                  </a:cxn>
                  <a:cxn ang="0">
                    <a:pos x="200" y="65"/>
                  </a:cxn>
                  <a:cxn ang="0">
                    <a:pos x="208" y="63"/>
                  </a:cxn>
                  <a:cxn ang="0">
                    <a:pos x="224" y="48"/>
                  </a:cxn>
                  <a:cxn ang="0">
                    <a:pos x="242" y="35"/>
                  </a:cxn>
                  <a:cxn ang="0">
                    <a:pos x="242" y="32"/>
                  </a:cxn>
                  <a:cxn ang="0">
                    <a:pos x="246" y="28"/>
                  </a:cxn>
                  <a:cxn ang="0">
                    <a:pos x="255" y="17"/>
                  </a:cxn>
                  <a:cxn ang="0">
                    <a:pos x="236" y="6"/>
                  </a:cxn>
                  <a:cxn ang="0">
                    <a:pos x="246" y="0"/>
                  </a:cxn>
                  <a:cxn ang="0">
                    <a:pos x="259" y="9"/>
                  </a:cxn>
                  <a:cxn ang="0">
                    <a:pos x="265" y="2"/>
                  </a:cxn>
                  <a:cxn ang="0">
                    <a:pos x="279" y="6"/>
                  </a:cxn>
                  <a:cxn ang="0">
                    <a:pos x="271" y="22"/>
                  </a:cxn>
                  <a:cxn ang="0">
                    <a:pos x="299" y="19"/>
                  </a:cxn>
                  <a:cxn ang="0">
                    <a:pos x="301" y="22"/>
                  </a:cxn>
                </a:cxnLst>
                <a:rect l="0" t="0" r="r" b="b"/>
                <a:pathLst>
                  <a:path w="301" h="210">
                    <a:moveTo>
                      <a:pt x="301" y="22"/>
                    </a:moveTo>
                    <a:lnTo>
                      <a:pt x="269" y="30"/>
                    </a:lnTo>
                    <a:lnTo>
                      <a:pt x="249" y="48"/>
                    </a:lnTo>
                    <a:lnTo>
                      <a:pt x="232" y="68"/>
                    </a:lnTo>
                    <a:lnTo>
                      <a:pt x="218" y="85"/>
                    </a:lnTo>
                    <a:lnTo>
                      <a:pt x="212" y="107"/>
                    </a:lnTo>
                    <a:lnTo>
                      <a:pt x="202" y="122"/>
                    </a:lnTo>
                    <a:lnTo>
                      <a:pt x="198" y="146"/>
                    </a:lnTo>
                    <a:lnTo>
                      <a:pt x="190" y="170"/>
                    </a:lnTo>
                    <a:lnTo>
                      <a:pt x="185" y="181"/>
                    </a:lnTo>
                    <a:lnTo>
                      <a:pt x="183" y="188"/>
                    </a:lnTo>
                    <a:lnTo>
                      <a:pt x="185" y="196"/>
                    </a:lnTo>
                    <a:lnTo>
                      <a:pt x="145" y="210"/>
                    </a:lnTo>
                    <a:lnTo>
                      <a:pt x="0" y="203"/>
                    </a:lnTo>
                    <a:lnTo>
                      <a:pt x="37" y="196"/>
                    </a:lnTo>
                    <a:lnTo>
                      <a:pt x="55" y="192"/>
                    </a:lnTo>
                    <a:lnTo>
                      <a:pt x="98" y="172"/>
                    </a:lnTo>
                    <a:lnTo>
                      <a:pt x="122" y="153"/>
                    </a:lnTo>
                    <a:lnTo>
                      <a:pt x="143" y="133"/>
                    </a:lnTo>
                    <a:lnTo>
                      <a:pt x="147" y="111"/>
                    </a:lnTo>
                    <a:lnTo>
                      <a:pt x="155" y="96"/>
                    </a:lnTo>
                    <a:lnTo>
                      <a:pt x="133" y="70"/>
                    </a:lnTo>
                    <a:lnTo>
                      <a:pt x="118" y="63"/>
                    </a:lnTo>
                    <a:lnTo>
                      <a:pt x="69" y="54"/>
                    </a:lnTo>
                    <a:lnTo>
                      <a:pt x="37" y="50"/>
                    </a:lnTo>
                    <a:lnTo>
                      <a:pt x="6" y="30"/>
                    </a:lnTo>
                    <a:lnTo>
                      <a:pt x="17" y="28"/>
                    </a:lnTo>
                    <a:lnTo>
                      <a:pt x="35" y="43"/>
                    </a:lnTo>
                    <a:lnTo>
                      <a:pt x="55" y="46"/>
                    </a:lnTo>
                    <a:lnTo>
                      <a:pt x="71" y="48"/>
                    </a:lnTo>
                    <a:lnTo>
                      <a:pt x="106" y="54"/>
                    </a:lnTo>
                    <a:lnTo>
                      <a:pt x="104" y="46"/>
                    </a:lnTo>
                    <a:lnTo>
                      <a:pt x="80" y="32"/>
                    </a:lnTo>
                    <a:lnTo>
                      <a:pt x="90" y="30"/>
                    </a:lnTo>
                    <a:lnTo>
                      <a:pt x="120" y="48"/>
                    </a:lnTo>
                    <a:lnTo>
                      <a:pt x="159" y="54"/>
                    </a:lnTo>
                    <a:lnTo>
                      <a:pt x="135" y="24"/>
                    </a:lnTo>
                    <a:lnTo>
                      <a:pt x="145" y="24"/>
                    </a:lnTo>
                    <a:lnTo>
                      <a:pt x="155" y="32"/>
                    </a:lnTo>
                    <a:lnTo>
                      <a:pt x="171" y="24"/>
                    </a:lnTo>
                    <a:lnTo>
                      <a:pt x="177" y="28"/>
                    </a:lnTo>
                    <a:lnTo>
                      <a:pt x="163" y="35"/>
                    </a:lnTo>
                    <a:lnTo>
                      <a:pt x="173" y="48"/>
                    </a:lnTo>
                    <a:lnTo>
                      <a:pt x="175" y="52"/>
                    </a:lnTo>
                    <a:lnTo>
                      <a:pt x="177" y="57"/>
                    </a:lnTo>
                    <a:lnTo>
                      <a:pt x="189" y="67"/>
                    </a:lnTo>
                    <a:lnTo>
                      <a:pt x="200" y="65"/>
                    </a:lnTo>
                    <a:lnTo>
                      <a:pt x="208" y="63"/>
                    </a:lnTo>
                    <a:lnTo>
                      <a:pt x="224" y="48"/>
                    </a:lnTo>
                    <a:lnTo>
                      <a:pt x="242" y="35"/>
                    </a:lnTo>
                    <a:lnTo>
                      <a:pt x="242" y="32"/>
                    </a:lnTo>
                    <a:lnTo>
                      <a:pt x="246" y="28"/>
                    </a:lnTo>
                    <a:lnTo>
                      <a:pt x="255" y="17"/>
                    </a:lnTo>
                    <a:lnTo>
                      <a:pt x="236" y="6"/>
                    </a:lnTo>
                    <a:lnTo>
                      <a:pt x="246" y="0"/>
                    </a:lnTo>
                    <a:lnTo>
                      <a:pt x="259" y="9"/>
                    </a:lnTo>
                    <a:lnTo>
                      <a:pt x="265" y="2"/>
                    </a:lnTo>
                    <a:lnTo>
                      <a:pt x="279" y="6"/>
                    </a:lnTo>
                    <a:lnTo>
                      <a:pt x="271" y="22"/>
                    </a:lnTo>
                    <a:lnTo>
                      <a:pt x="299" y="19"/>
                    </a:lnTo>
                    <a:lnTo>
                      <a:pt x="301" y="22"/>
                    </a:lnTo>
                    <a:close/>
                  </a:path>
                </a:pathLst>
              </a:custGeom>
              <a:solidFill>
                <a:srgbClr val="402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6" name="Freeform 420"/>
              <p:cNvSpPr>
                <a:spLocks/>
              </p:cNvSpPr>
              <p:nvPr/>
            </p:nvSpPr>
            <p:spPr bwMode="auto">
              <a:xfrm>
                <a:off x="1473" y="3599"/>
                <a:ext cx="118" cy="135"/>
              </a:xfrm>
              <a:custGeom>
                <a:avLst/>
                <a:gdLst/>
                <a:ahLst/>
                <a:cxnLst>
                  <a:cxn ang="0">
                    <a:pos x="20" y="135"/>
                  </a:cxn>
                  <a:cxn ang="0">
                    <a:pos x="0" y="116"/>
                  </a:cxn>
                  <a:cxn ang="0">
                    <a:pos x="4" y="109"/>
                  </a:cxn>
                  <a:cxn ang="0">
                    <a:pos x="43" y="70"/>
                  </a:cxn>
                  <a:cxn ang="0">
                    <a:pos x="47" y="68"/>
                  </a:cxn>
                  <a:cxn ang="0">
                    <a:pos x="55" y="72"/>
                  </a:cxn>
                  <a:cxn ang="0">
                    <a:pos x="61" y="46"/>
                  </a:cxn>
                  <a:cxn ang="0">
                    <a:pos x="65" y="46"/>
                  </a:cxn>
                  <a:cxn ang="0">
                    <a:pos x="71" y="44"/>
                  </a:cxn>
                  <a:cxn ang="0">
                    <a:pos x="75" y="43"/>
                  </a:cxn>
                  <a:cxn ang="0">
                    <a:pos x="75" y="33"/>
                  </a:cxn>
                  <a:cxn ang="0">
                    <a:pos x="94" y="31"/>
                  </a:cxn>
                  <a:cxn ang="0">
                    <a:pos x="98" y="28"/>
                  </a:cxn>
                  <a:cxn ang="0">
                    <a:pos x="87" y="20"/>
                  </a:cxn>
                  <a:cxn ang="0">
                    <a:pos x="96" y="20"/>
                  </a:cxn>
                  <a:cxn ang="0">
                    <a:pos x="92" y="17"/>
                  </a:cxn>
                  <a:cxn ang="0">
                    <a:pos x="89" y="4"/>
                  </a:cxn>
                  <a:cxn ang="0">
                    <a:pos x="104" y="6"/>
                  </a:cxn>
                  <a:cxn ang="0">
                    <a:pos x="102" y="0"/>
                  </a:cxn>
                  <a:cxn ang="0">
                    <a:pos x="112" y="0"/>
                  </a:cxn>
                  <a:cxn ang="0">
                    <a:pos x="116" y="7"/>
                  </a:cxn>
                  <a:cxn ang="0">
                    <a:pos x="108" y="11"/>
                  </a:cxn>
                  <a:cxn ang="0">
                    <a:pos x="98" y="15"/>
                  </a:cxn>
                  <a:cxn ang="0">
                    <a:pos x="116" y="13"/>
                  </a:cxn>
                  <a:cxn ang="0">
                    <a:pos x="118" y="19"/>
                  </a:cxn>
                  <a:cxn ang="0">
                    <a:pos x="100" y="20"/>
                  </a:cxn>
                  <a:cxn ang="0">
                    <a:pos x="116" y="24"/>
                  </a:cxn>
                  <a:cxn ang="0">
                    <a:pos x="108" y="28"/>
                  </a:cxn>
                  <a:cxn ang="0">
                    <a:pos x="114" y="31"/>
                  </a:cxn>
                  <a:cxn ang="0">
                    <a:pos x="104" y="43"/>
                  </a:cxn>
                  <a:cxn ang="0">
                    <a:pos x="92" y="55"/>
                  </a:cxn>
                  <a:cxn ang="0">
                    <a:pos x="98" y="57"/>
                  </a:cxn>
                  <a:cxn ang="0">
                    <a:pos x="94" y="66"/>
                  </a:cxn>
                  <a:cxn ang="0">
                    <a:pos x="92" y="76"/>
                  </a:cxn>
                  <a:cxn ang="0">
                    <a:pos x="94" y="85"/>
                  </a:cxn>
                  <a:cxn ang="0">
                    <a:pos x="89" y="105"/>
                  </a:cxn>
                  <a:cxn ang="0">
                    <a:pos x="85" y="118"/>
                  </a:cxn>
                  <a:cxn ang="0">
                    <a:pos x="85" y="127"/>
                  </a:cxn>
                  <a:cxn ang="0">
                    <a:pos x="20" y="135"/>
                  </a:cxn>
                </a:cxnLst>
                <a:rect l="0" t="0" r="r" b="b"/>
                <a:pathLst>
                  <a:path w="118" h="135">
                    <a:moveTo>
                      <a:pt x="20" y="135"/>
                    </a:moveTo>
                    <a:lnTo>
                      <a:pt x="0" y="116"/>
                    </a:lnTo>
                    <a:lnTo>
                      <a:pt x="4" y="109"/>
                    </a:lnTo>
                    <a:lnTo>
                      <a:pt x="43" y="70"/>
                    </a:lnTo>
                    <a:lnTo>
                      <a:pt x="47" y="68"/>
                    </a:lnTo>
                    <a:lnTo>
                      <a:pt x="55" y="72"/>
                    </a:lnTo>
                    <a:lnTo>
                      <a:pt x="61" y="46"/>
                    </a:lnTo>
                    <a:lnTo>
                      <a:pt x="65" y="46"/>
                    </a:lnTo>
                    <a:lnTo>
                      <a:pt x="71" y="44"/>
                    </a:lnTo>
                    <a:lnTo>
                      <a:pt x="75" y="43"/>
                    </a:lnTo>
                    <a:lnTo>
                      <a:pt x="75" y="33"/>
                    </a:lnTo>
                    <a:lnTo>
                      <a:pt x="94" y="31"/>
                    </a:lnTo>
                    <a:lnTo>
                      <a:pt x="98" y="28"/>
                    </a:lnTo>
                    <a:lnTo>
                      <a:pt x="87" y="20"/>
                    </a:lnTo>
                    <a:lnTo>
                      <a:pt x="96" y="20"/>
                    </a:lnTo>
                    <a:lnTo>
                      <a:pt x="92" y="17"/>
                    </a:lnTo>
                    <a:lnTo>
                      <a:pt x="89" y="4"/>
                    </a:lnTo>
                    <a:lnTo>
                      <a:pt x="104" y="6"/>
                    </a:lnTo>
                    <a:lnTo>
                      <a:pt x="102" y="0"/>
                    </a:lnTo>
                    <a:lnTo>
                      <a:pt x="112" y="0"/>
                    </a:lnTo>
                    <a:lnTo>
                      <a:pt x="116" y="7"/>
                    </a:lnTo>
                    <a:lnTo>
                      <a:pt x="108" y="11"/>
                    </a:lnTo>
                    <a:lnTo>
                      <a:pt x="98" y="15"/>
                    </a:lnTo>
                    <a:lnTo>
                      <a:pt x="116" y="13"/>
                    </a:lnTo>
                    <a:lnTo>
                      <a:pt x="118" y="19"/>
                    </a:lnTo>
                    <a:lnTo>
                      <a:pt x="100" y="20"/>
                    </a:lnTo>
                    <a:lnTo>
                      <a:pt x="116" y="24"/>
                    </a:lnTo>
                    <a:lnTo>
                      <a:pt x="108" y="28"/>
                    </a:lnTo>
                    <a:lnTo>
                      <a:pt x="114" y="31"/>
                    </a:lnTo>
                    <a:lnTo>
                      <a:pt x="104" y="43"/>
                    </a:lnTo>
                    <a:lnTo>
                      <a:pt x="92" y="55"/>
                    </a:lnTo>
                    <a:lnTo>
                      <a:pt x="98" y="57"/>
                    </a:lnTo>
                    <a:lnTo>
                      <a:pt x="94" y="66"/>
                    </a:lnTo>
                    <a:lnTo>
                      <a:pt x="92" y="76"/>
                    </a:lnTo>
                    <a:lnTo>
                      <a:pt x="94" y="85"/>
                    </a:lnTo>
                    <a:lnTo>
                      <a:pt x="89" y="105"/>
                    </a:lnTo>
                    <a:lnTo>
                      <a:pt x="85" y="118"/>
                    </a:lnTo>
                    <a:lnTo>
                      <a:pt x="85" y="127"/>
                    </a:lnTo>
                    <a:lnTo>
                      <a:pt x="20" y="135"/>
                    </a:lnTo>
                    <a:close/>
                  </a:path>
                </a:pathLst>
              </a:cu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7" name="Freeform 421"/>
              <p:cNvSpPr>
                <a:spLocks/>
              </p:cNvSpPr>
              <p:nvPr/>
            </p:nvSpPr>
            <p:spPr bwMode="auto">
              <a:xfrm>
                <a:off x="1284" y="3464"/>
                <a:ext cx="519" cy="122"/>
              </a:xfrm>
              <a:custGeom>
                <a:avLst/>
                <a:gdLst/>
                <a:ahLst/>
                <a:cxnLst>
                  <a:cxn ang="0">
                    <a:pos x="30" y="43"/>
                  </a:cxn>
                  <a:cxn ang="0">
                    <a:pos x="67" y="47"/>
                  </a:cxn>
                  <a:cxn ang="0">
                    <a:pos x="79" y="48"/>
                  </a:cxn>
                  <a:cxn ang="0">
                    <a:pos x="108" y="41"/>
                  </a:cxn>
                  <a:cxn ang="0">
                    <a:pos x="124" y="43"/>
                  </a:cxn>
                  <a:cxn ang="0">
                    <a:pos x="146" y="48"/>
                  </a:cxn>
                  <a:cxn ang="0">
                    <a:pos x="187" y="24"/>
                  </a:cxn>
                  <a:cxn ang="0">
                    <a:pos x="201" y="19"/>
                  </a:cxn>
                  <a:cxn ang="0">
                    <a:pos x="248" y="17"/>
                  </a:cxn>
                  <a:cxn ang="0">
                    <a:pos x="280" y="4"/>
                  </a:cxn>
                  <a:cxn ang="0">
                    <a:pos x="295" y="4"/>
                  </a:cxn>
                  <a:cxn ang="0">
                    <a:pos x="331" y="19"/>
                  </a:cxn>
                  <a:cxn ang="0">
                    <a:pos x="362" y="21"/>
                  </a:cxn>
                  <a:cxn ang="0">
                    <a:pos x="403" y="19"/>
                  </a:cxn>
                  <a:cxn ang="0">
                    <a:pos x="425" y="34"/>
                  </a:cxn>
                  <a:cxn ang="0">
                    <a:pos x="478" y="32"/>
                  </a:cxn>
                  <a:cxn ang="0">
                    <a:pos x="492" y="37"/>
                  </a:cxn>
                  <a:cxn ang="0">
                    <a:pos x="480" y="45"/>
                  </a:cxn>
                  <a:cxn ang="0">
                    <a:pos x="455" y="52"/>
                  </a:cxn>
                  <a:cxn ang="0">
                    <a:pos x="474" y="56"/>
                  </a:cxn>
                  <a:cxn ang="0">
                    <a:pos x="504" y="47"/>
                  </a:cxn>
                  <a:cxn ang="0">
                    <a:pos x="517" y="56"/>
                  </a:cxn>
                  <a:cxn ang="0">
                    <a:pos x="510" y="71"/>
                  </a:cxn>
                  <a:cxn ang="0">
                    <a:pos x="519" y="85"/>
                  </a:cxn>
                  <a:cxn ang="0">
                    <a:pos x="504" y="93"/>
                  </a:cxn>
                  <a:cxn ang="0">
                    <a:pos x="466" y="107"/>
                  </a:cxn>
                  <a:cxn ang="0">
                    <a:pos x="441" y="109"/>
                  </a:cxn>
                  <a:cxn ang="0">
                    <a:pos x="419" y="120"/>
                  </a:cxn>
                  <a:cxn ang="0">
                    <a:pos x="399" y="111"/>
                  </a:cxn>
                  <a:cxn ang="0">
                    <a:pos x="380" y="74"/>
                  </a:cxn>
                  <a:cxn ang="0">
                    <a:pos x="254" y="96"/>
                  </a:cxn>
                  <a:cxn ang="0">
                    <a:pos x="14" y="61"/>
                  </a:cxn>
                  <a:cxn ang="0">
                    <a:pos x="0" y="52"/>
                  </a:cxn>
                  <a:cxn ang="0">
                    <a:pos x="8" y="43"/>
                  </a:cxn>
                </a:cxnLst>
                <a:rect l="0" t="0" r="r" b="b"/>
                <a:pathLst>
                  <a:path w="519" h="122">
                    <a:moveTo>
                      <a:pt x="20" y="43"/>
                    </a:moveTo>
                    <a:lnTo>
                      <a:pt x="30" y="43"/>
                    </a:lnTo>
                    <a:lnTo>
                      <a:pt x="59" y="56"/>
                    </a:lnTo>
                    <a:lnTo>
                      <a:pt x="67" y="47"/>
                    </a:lnTo>
                    <a:lnTo>
                      <a:pt x="73" y="47"/>
                    </a:lnTo>
                    <a:lnTo>
                      <a:pt x="79" y="48"/>
                    </a:lnTo>
                    <a:lnTo>
                      <a:pt x="93" y="56"/>
                    </a:lnTo>
                    <a:lnTo>
                      <a:pt x="108" y="41"/>
                    </a:lnTo>
                    <a:lnTo>
                      <a:pt x="118" y="39"/>
                    </a:lnTo>
                    <a:lnTo>
                      <a:pt x="124" y="43"/>
                    </a:lnTo>
                    <a:lnTo>
                      <a:pt x="140" y="43"/>
                    </a:lnTo>
                    <a:lnTo>
                      <a:pt x="146" y="48"/>
                    </a:lnTo>
                    <a:lnTo>
                      <a:pt x="150" y="58"/>
                    </a:lnTo>
                    <a:lnTo>
                      <a:pt x="187" y="24"/>
                    </a:lnTo>
                    <a:lnTo>
                      <a:pt x="193" y="21"/>
                    </a:lnTo>
                    <a:lnTo>
                      <a:pt x="201" y="19"/>
                    </a:lnTo>
                    <a:lnTo>
                      <a:pt x="226" y="28"/>
                    </a:lnTo>
                    <a:lnTo>
                      <a:pt x="248" y="17"/>
                    </a:lnTo>
                    <a:lnTo>
                      <a:pt x="276" y="17"/>
                    </a:lnTo>
                    <a:lnTo>
                      <a:pt x="280" y="4"/>
                    </a:lnTo>
                    <a:lnTo>
                      <a:pt x="287" y="0"/>
                    </a:lnTo>
                    <a:lnTo>
                      <a:pt x="295" y="4"/>
                    </a:lnTo>
                    <a:lnTo>
                      <a:pt x="315" y="15"/>
                    </a:lnTo>
                    <a:lnTo>
                      <a:pt x="331" y="19"/>
                    </a:lnTo>
                    <a:lnTo>
                      <a:pt x="352" y="10"/>
                    </a:lnTo>
                    <a:lnTo>
                      <a:pt x="362" y="21"/>
                    </a:lnTo>
                    <a:lnTo>
                      <a:pt x="399" y="21"/>
                    </a:lnTo>
                    <a:lnTo>
                      <a:pt x="403" y="19"/>
                    </a:lnTo>
                    <a:lnTo>
                      <a:pt x="411" y="21"/>
                    </a:lnTo>
                    <a:lnTo>
                      <a:pt x="425" y="34"/>
                    </a:lnTo>
                    <a:lnTo>
                      <a:pt x="468" y="34"/>
                    </a:lnTo>
                    <a:lnTo>
                      <a:pt x="478" y="32"/>
                    </a:lnTo>
                    <a:lnTo>
                      <a:pt x="484" y="32"/>
                    </a:lnTo>
                    <a:lnTo>
                      <a:pt x="492" y="37"/>
                    </a:lnTo>
                    <a:lnTo>
                      <a:pt x="488" y="43"/>
                    </a:lnTo>
                    <a:lnTo>
                      <a:pt x="480" y="45"/>
                    </a:lnTo>
                    <a:lnTo>
                      <a:pt x="466" y="48"/>
                    </a:lnTo>
                    <a:lnTo>
                      <a:pt x="455" y="52"/>
                    </a:lnTo>
                    <a:lnTo>
                      <a:pt x="449" y="56"/>
                    </a:lnTo>
                    <a:lnTo>
                      <a:pt x="474" y="56"/>
                    </a:lnTo>
                    <a:lnTo>
                      <a:pt x="494" y="50"/>
                    </a:lnTo>
                    <a:lnTo>
                      <a:pt x="504" y="47"/>
                    </a:lnTo>
                    <a:lnTo>
                      <a:pt x="516" y="48"/>
                    </a:lnTo>
                    <a:lnTo>
                      <a:pt x="517" y="56"/>
                    </a:lnTo>
                    <a:lnTo>
                      <a:pt x="517" y="61"/>
                    </a:lnTo>
                    <a:lnTo>
                      <a:pt x="510" y="71"/>
                    </a:lnTo>
                    <a:lnTo>
                      <a:pt x="517" y="74"/>
                    </a:lnTo>
                    <a:lnTo>
                      <a:pt x="519" y="85"/>
                    </a:lnTo>
                    <a:lnTo>
                      <a:pt x="516" y="91"/>
                    </a:lnTo>
                    <a:lnTo>
                      <a:pt x="504" y="93"/>
                    </a:lnTo>
                    <a:lnTo>
                      <a:pt x="488" y="95"/>
                    </a:lnTo>
                    <a:lnTo>
                      <a:pt x="466" y="107"/>
                    </a:lnTo>
                    <a:lnTo>
                      <a:pt x="455" y="111"/>
                    </a:lnTo>
                    <a:lnTo>
                      <a:pt x="441" y="109"/>
                    </a:lnTo>
                    <a:lnTo>
                      <a:pt x="431" y="122"/>
                    </a:lnTo>
                    <a:lnTo>
                      <a:pt x="419" y="120"/>
                    </a:lnTo>
                    <a:lnTo>
                      <a:pt x="403" y="118"/>
                    </a:lnTo>
                    <a:lnTo>
                      <a:pt x="399" y="111"/>
                    </a:lnTo>
                    <a:lnTo>
                      <a:pt x="392" y="102"/>
                    </a:lnTo>
                    <a:lnTo>
                      <a:pt x="380" y="74"/>
                    </a:lnTo>
                    <a:lnTo>
                      <a:pt x="256" y="74"/>
                    </a:lnTo>
                    <a:lnTo>
                      <a:pt x="254" y="96"/>
                    </a:lnTo>
                    <a:lnTo>
                      <a:pt x="16" y="82"/>
                    </a:lnTo>
                    <a:lnTo>
                      <a:pt x="14" y="61"/>
                    </a:lnTo>
                    <a:lnTo>
                      <a:pt x="6" y="58"/>
                    </a:lnTo>
                    <a:lnTo>
                      <a:pt x="0" y="52"/>
                    </a:lnTo>
                    <a:lnTo>
                      <a:pt x="2" y="48"/>
                    </a:lnTo>
                    <a:lnTo>
                      <a:pt x="8" y="43"/>
                    </a:lnTo>
                    <a:lnTo>
                      <a:pt x="20" y="43"/>
                    </a:lnTo>
                    <a:close/>
                  </a:path>
                </a:pathLst>
              </a:cu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8" name="Freeform 422"/>
              <p:cNvSpPr>
                <a:spLocks/>
              </p:cNvSpPr>
              <p:nvPr/>
            </p:nvSpPr>
            <p:spPr bwMode="auto">
              <a:xfrm>
                <a:off x="1278" y="3485"/>
                <a:ext cx="486" cy="97"/>
              </a:xfrm>
              <a:custGeom>
                <a:avLst/>
                <a:gdLst/>
                <a:ahLst/>
                <a:cxnLst>
                  <a:cxn ang="0">
                    <a:pos x="2" y="42"/>
                  </a:cxn>
                  <a:cxn ang="0">
                    <a:pos x="2" y="57"/>
                  </a:cxn>
                  <a:cxn ang="0">
                    <a:pos x="24" y="62"/>
                  </a:cxn>
                  <a:cxn ang="0">
                    <a:pos x="34" y="75"/>
                  </a:cxn>
                  <a:cxn ang="0">
                    <a:pos x="55" y="70"/>
                  </a:cxn>
                  <a:cxn ang="0">
                    <a:pos x="85" y="72"/>
                  </a:cxn>
                  <a:cxn ang="0">
                    <a:pos x="122" y="83"/>
                  </a:cxn>
                  <a:cxn ang="0">
                    <a:pos x="152" y="92"/>
                  </a:cxn>
                  <a:cxn ang="0">
                    <a:pos x="179" y="88"/>
                  </a:cxn>
                  <a:cxn ang="0">
                    <a:pos x="240" y="77"/>
                  </a:cxn>
                  <a:cxn ang="0">
                    <a:pos x="284" y="83"/>
                  </a:cxn>
                  <a:cxn ang="0">
                    <a:pos x="303" y="86"/>
                  </a:cxn>
                  <a:cxn ang="0">
                    <a:pos x="319" y="83"/>
                  </a:cxn>
                  <a:cxn ang="0">
                    <a:pos x="335" y="57"/>
                  </a:cxn>
                  <a:cxn ang="0">
                    <a:pos x="390" y="62"/>
                  </a:cxn>
                  <a:cxn ang="0">
                    <a:pos x="411" y="81"/>
                  </a:cxn>
                  <a:cxn ang="0">
                    <a:pos x="431" y="97"/>
                  </a:cxn>
                  <a:cxn ang="0">
                    <a:pos x="449" y="92"/>
                  </a:cxn>
                  <a:cxn ang="0">
                    <a:pos x="443" y="70"/>
                  </a:cxn>
                  <a:cxn ang="0">
                    <a:pos x="425" y="74"/>
                  </a:cxn>
                  <a:cxn ang="0">
                    <a:pos x="421" y="61"/>
                  </a:cxn>
                  <a:cxn ang="0">
                    <a:pos x="400" y="51"/>
                  </a:cxn>
                  <a:cxn ang="0">
                    <a:pos x="405" y="42"/>
                  </a:cxn>
                  <a:cxn ang="0">
                    <a:pos x="443" y="42"/>
                  </a:cxn>
                  <a:cxn ang="0">
                    <a:pos x="459" y="48"/>
                  </a:cxn>
                  <a:cxn ang="0">
                    <a:pos x="484" y="42"/>
                  </a:cxn>
                  <a:cxn ang="0">
                    <a:pos x="484" y="29"/>
                  </a:cxn>
                  <a:cxn ang="0">
                    <a:pos x="459" y="29"/>
                  </a:cxn>
                  <a:cxn ang="0">
                    <a:pos x="455" y="18"/>
                  </a:cxn>
                  <a:cxn ang="0">
                    <a:pos x="427" y="24"/>
                  </a:cxn>
                  <a:cxn ang="0">
                    <a:pos x="394" y="24"/>
                  </a:cxn>
                  <a:cxn ang="0">
                    <a:pos x="368" y="18"/>
                  </a:cxn>
                  <a:cxn ang="0">
                    <a:pos x="362" y="5"/>
                  </a:cxn>
                  <a:cxn ang="0">
                    <a:pos x="346" y="7"/>
                  </a:cxn>
                  <a:cxn ang="0">
                    <a:pos x="346" y="22"/>
                  </a:cxn>
                  <a:cxn ang="0">
                    <a:pos x="358" y="37"/>
                  </a:cxn>
                  <a:cxn ang="0">
                    <a:pos x="339" y="42"/>
                  </a:cxn>
                  <a:cxn ang="0">
                    <a:pos x="309" y="50"/>
                  </a:cxn>
                  <a:cxn ang="0">
                    <a:pos x="260" y="50"/>
                  </a:cxn>
                  <a:cxn ang="0">
                    <a:pos x="258" y="33"/>
                  </a:cxn>
                  <a:cxn ang="0">
                    <a:pos x="248" y="16"/>
                  </a:cxn>
                  <a:cxn ang="0">
                    <a:pos x="280" y="16"/>
                  </a:cxn>
                  <a:cxn ang="0">
                    <a:pos x="291" y="3"/>
                  </a:cxn>
                  <a:cxn ang="0">
                    <a:pos x="284" y="0"/>
                  </a:cxn>
                  <a:cxn ang="0">
                    <a:pos x="266" y="11"/>
                  </a:cxn>
                  <a:cxn ang="0">
                    <a:pos x="230" y="24"/>
                  </a:cxn>
                  <a:cxn ang="0">
                    <a:pos x="207" y="16"/>
                  </a:cxn>
                  <a:cxn ang="0">
                    <a:pos x="199" y="24"/>
                  </a:cxn>
                  <a:cxn ang="0">
                    <a:pos x="213" y="29"/>
                  </a:cxn>
                  <a:cxn ang="0">
                    <a:pos x="248" y="50"/>
                  </a:cxn>
                  <a:cxn ang="0">
                    <a:pos x="238" y="66"/>
                  </a:cxn>
                  <a:cxn ang="0">
                    <a:pos x="199" y="55"/>
                  </a:cxn>
                  <a:cxn ang="0">
                    <a:pos x="183" y="53"/>
                  </a:cxn>
                  <a:cxn ang="0">
                    <a:pos x="166" y="66"/>
                  </a:cxn>
                  <a:cxn ang="0">
                    <a:pos x="154" y="46"/>
                  </a:cxn>
                  <a:cxn ang="0">
                    <a:pos x="148" y="35"/>
                  </a:cxn>
                  <a:cxn ang="0">
                    <a:pos x="130" y="37"/>
                  </a:cxn>
                  <a:cxn ang="0">
                    <a:pos x="81" y="53"/>
                  </a:cxn>
                  <a:cxn ang="0">
                    <a:pos x="67" y="46"/>
                  </a:cxn>
                  <a:cxn ang="0">
                    <a:pos x="44" y="51"/>
                  </a:cxn>
                  <a:cxn ang="0">
                    <a:pos x="32" y="44"/>
                  </a:cxn>
                  <a:cxn ang="0">
                    <a:pos x="8" y="35"/>
                  </a:cxn>
                </a:cxnLst>
                <a:rect l="0" t="0" r="r" b="b"/>
                <a:pathLst>
                  <a:path w="486" h="97">
                    <a:moveTo>
                      <a:pt x="8" y="35"/>
                    </a:moveTo>
                    <a:lnTo>
                      <a:pt x="2" y="42"/>
                    </a:lnTo>
                    <a:lnTo>
                      <a:pt x="0" y="50"/>
                    </a:lnTo>
                    <a:lnTo>
                      <a:pt x="2" y="57"/>
                    </a:lnTo>
                    <a:lnTo>
                      <a:pt x="18" y="64"/>
                    </a:lnTo>
                    <a:lnTo>
                      <a:pt x="24" y="62"/>
                    </a:lnTo>
                    <a:lnTo>
                      <a:pt x="24" y="72"/>
                    </a:lnTo>
                    <a:lnTo>
                      <a:pt x="34" y="75"/>
                    </a:lnTo>
                    <a:lnTo>
                      <a:pt x="46" y="72"/>
                    </a:lnTo>
                    <a:lnTo>
                      <a:pt x="55" y="70"/>
                    </a:lnTo>
                    <a:lnTo>
                      <a:pt x="73" y="72"/>
                    </a:lnTo>
                    <a:lnTo>
                      <a:pt x="85" y="72"/>
                    </a:lnTo>
                    <a:lnTo>
                      <a:pt x="99" y="86"/>
                    </a:lnTo>
                    <a:lnTo>
                      <a:pt x="122" y="83"/>
                    </a:lnTo>
                    <a:lnTo>
                      <a:pt x="138" y="92"/>
                    </a:lnTo>
                    <a:lnTo>
                      <a:pt x="152" y="92"/>
                    </a:lnTo>
                    <a:lnTo>
                      <a:pt x="168" y="90"/>
                    </a:lnTo>
                    <a:lnTo>
                      <a:pt x="179" y="88"/>
                    </a:lnTo>
                    <a:lnTo>
                      <a:pt x="223" y="74"/>
                    </a:lnTo>
                    <a:lnTo>
                      <a:pt x="240" y="77"/>
                    </a:lnTo>
                    <a:lnTo>
                      <a:pt x="272" y="77"/>
                    </a:lnTo>
                    <a:lnTo>
                      <a:pt x="284" y="83"/>
                    </a:lnTo>
                    <a:lnTo>
                      <a:pt x="293" y="86"/>
                    </a:lnTo>
                    <a:lnTo>
                      <a:pt x="303" y="86"/>
                    </a:lnTo>
                    <a:lnTo>
                      <a:pt x="311" y="85"/>
                    </a:lnTo>
                    <a:lnTo>
                      <a:pt x="319" y="83"/>
                    </a:lnTo>
                    <a:lnTo>
                      <a:pt x="325" y="75"/>
                    </a:lnTo>
                    <a:lnTo>
                      <a:pt x="335" y="57"/>
                    </a:lnTo>
                    <a:lnTo>
                      <a:pt x="364" y="53"/>
                    </a:lnTo>
                    <a:lnTo>
                      <a:pt x="390" y="62"/>
                    </a:lnTo>
                    <a:lnTo>
                      <a:pt x="398" y="79"/>
                    </a:lnTo>
                    <a:lnTo>
                      <a:pt x="411" y="81"/>
                    </a:lnTo>
                    <a:lnTo>
                      <a:pt x="419" y="92"/>
                    </a:lnTo>
                    <a:lnTo>
                      <a:pt x="431" y="97"/>
                    </a:lnTo>
                    <a:lnTo>
                      <a:pt x="441" y="96"/>
                    </a:lnTo>
                    <a:lnTo>
                      <a:pt x="449" y="92"/>
                    </a:lnTo>
                    <a:lnTo>
                      <a:pt x="451" y="77"/>
                    </a:lnTo>
                    <a:lnTo>
                      <a:pt x="443" y="70"/>
                    </a:lnTo>
                    <a:lnTo>
                      <a:pt x="433" y="70"/>
                    </a:lnTo>
                    <a:lnTo>
                      <a:pt x="425" y="74"/>
                    </a:lnTo>
                    <a:lnTo>
                      <a:pt x="423" y="68"/>
                    </a:lnTo>
                    <a:lnTo>
                      <a:pt x="421" y="61"/>
                    </a:lnTo>
                    <a:lnTo>
                      <a:pt x="404" y="57"/>
                    </a:lnTo>
                    <a:lnTo>
                      <a:pt x="400" y="51"/>
                    </a:lnTo>
                    <a:lnTo>
                      <a:pt x="392" y="37"/>
                    </a:lnTo>
                    <a:lnTo>
                      <a:pt x="405" y="42"/>
                    </a:lnTo>
                    <a:lnTo>
                      <a:pt x="425" y="40"/>
                    </a:lnTo>
                    <a:lnTo>
                      <a:pt x="443" y="42"/>
                    </a:lnTo>
                    <a:lnTo>
                      <a:pt x="451" y="44"/>
                    </a:lnTo>
                    <a:lnTo>
                      <a:pt x="459" y="48"/>
                    </a:lnTo>
                    <a:lnTo>
                      <a:pt x="472" y="50"/>
                    </a:lnTo>
                    <a:lnTo>
                      <a:pt x="484" y="42"/>
                    </a:lnTo>
                    <a:lnTo>
                      <a:pt x="486" y="35"/>
                    </a:lnTo>
                    <a:lnTo>
                      <a:pt x="484" y="29"/>
                    </a:lnTo>
                    <a:lnTo>
                      <a:pt x="476" y="27"/>
                    </a:lnTo>
                    <a:lnTo>
                      <a:pt x="459" y="29"/>
                    </a:lnTo>
                    <a:lnTo>
                      <a:pt x="461" y="22"/>
                    </a:lnTo>
                    <a:lnTo>
                      <a:pt x="455" y="18"/>
                    </a:lnTo>
                    <a:lnTo>
                      <a:pt x="445" y="18"/>
                    </a:lnTo>
                    <a:lnTo>
                      <a:pt x="427" y="24"/>
                    </a:lnTo>
                    <a:lnTo>
                      <a:pt x="405" y="35"/>
                    </a:lnTo>
                    <a:lnTo>
                      <a:pt x="394" y="24"/>
                    </a:lnTo>
                    <a:lnTo>
                      <a:pt x="384" y="20"/>
                    </a:lnTo>
                    <a:lnTo>
                      <a:pt x="368" y="18"/>
                    </a:lnTo>
                    <a:lnTo>
                      <a:pt x="370" y="7"/>
                    </a:lnTo>
                    <a:lnTo>
                      <a:pt x="362" y="5"/>
                    </a:lnTo>
                    <a:lnTo>
                      <a:pt x="354" y="3"/>
                    </a:lnTo>
                    <a:lnTo>
                      <a:pt x="346" y="7"/>
                    </a:lnTo>
                    <a:lnTo>
                      <a:pt x="339" y="11"/>
                    </a:lnTo>
                    <a:lnTo>
                      <a:pt x="346" y="22"/>
                    </a:lnTo>
                    <a:lnTo>
                      <a:pt x="348" y="31"/>
                    </a:lnTo>
                    <a:lnTo>
                      <a:pt x="358" y="37"/>
                    </a:lnTo>
                    <a:lnTo>
                      <a:pt x="345" y="38"/>
                    </a:lnTo>
                    <a:lnTo>
                      <a:pt x="339" y="42"/>
                    </a:lnTo>
                    <a:lnTo>
                      <a:pt x="333" y="48"/>
                    </a:lnTo>
                    <a:lnTo>
                      <a:pt x="309" y="50"/>
                    </a:lnTo>
                    <a:lnTo>
                      <a:pt x="280" y="51"/>
                    </a:lnTo>
                    <a:lnTo>
                      <a:pt x="260" y="50"/>
                    </a:lnTo>
                    <a:lnTo>
                      <a:pt x="260" y="42"/>
                    </a:lnTo>
                    <a:lnTo>
                      <a:pt x="258" y="33"/>
                    </a:lnTo>
                    <a:lnTo>
                      <a:pt x="256" y="27"/>
                    </a:lnTo>
                    <a:lnTo>
                      <a:pt x="248" y="16"/>
                    </a:lnTo>
                    <a:lnTo>
                      <a:pt x="274" y="16"/>
                    </a:lnTo>
                    <a:lnTo>
                      <a:pt x="280" y="16"/>
                    </a:lnTo>
                    <a:lnTo>
                      <a:pt x="287" y="11"/>
                    </a:lnTo>
                    <a:lnTo>
                      <a:pt x="291" y="3"/>
                    </a:lnTo>
                    <a:lnTo>
                      <a:pt x="291" y="0"/>
                    </a:lnTo>
                    <a:lnTo>
                      <a:pt x="284" y="0"/>
                    </a:lnTo>
                    <a:lnTo>
                      <a:pt x="276" y="2"/>
                    </a:lnTo>
                    <a:lnTo>
                      <a:pt x="266" y="11"/>
                    </a:lnTo>
                    <a:lnTo>
                      <a:pt x="246" y="9"/>
                    </a:lnTo>
                    <a:lnTo>
                      <a:pt x="230" y="24"/>
                    </a:lnTo>
                    <a:lnTo>
                      <a:pt x="213" y="16"/>
                    </a:lnTo>
                    <a:lnTo>
                      <a:pt x="207" y="16"/>
                    </a:lnTo>
                    <a:lnTo>
                      <a:pt x="199" y="18"/>
                    </a:lnTo>
                    <a:lnTo>
                      <a:pt x="199" y="24"/>
                    </a:lnTo>
                    <a:lnTo>
                      <a:pt x="203" y="29"/>
                    </a:lnTo>
                    <a:lnTo>
                      <a:pt x="213" y="29"/>
                    </a:lnTo>
                    <a:lnTo>
                      <a:pt x="232" y="31"/>
                    </a:lnTo>
                    <a:lnTo>
                      <a:pt x="248" y="50"/>
                    </a:lnTo>
                    <a:lnTo>
                      <a:pt x="246" y="64"/>
                    </a:lnTo>
                    <a:lnTo>
                      <a:pt x="238" y="66"/>
                    </a:lnTo>
                    <a:lnTo>
                      <a:pt x="219" y="68"/>
                    </a:lnTo>
                    <a:lnTo>
                      <a:pt x="199" y="55"/>
                    </a:lnTo>
                    <a:lnTo>
                      <a:pt x="191" y="51"/>
                    </a:lnTo>
                    <a:lnTo>
                      <a:pt x="183" y="53"/>
                    </a:lnTo>
                    <a:lnTo>
                      <a:pt x="175" y="55"/>
                    </a:lnTo>
                    <a:lnTo>
                      <a:pt x="166" y="66"/>
                    </a:lnTo>
                    <a:lnTo>
                      <a:pt x="142" y="55"/>
                    </a:lnTo>
                    <a:lnTo>
                      <a:pt x="154" y="46"/>
                    </a:lnTo>
                    <a:lnTo>
                      <a:pt x="152" y="38"/>
                    </a:lnTo>
                    <a:lnTo>
                      <a:pt x="148" y="35"/>
                    </a:lnTo>
                    <a:lnTo>
                      <a:pt x="138" y="33"/>
                    </a:lnTo>
                    <a:lnTo>
                      <a:pt x="130" y="37"/>
                    </a:lnTo>
                    <a:lnTo>
                      <a:pt x="109" y="51"/>
                    </a:lnTo>
                    <a:lnTo>
                      <a:pt x="81" y="53"/>
                    </a:lnTo>
                    <a:lnTo>
                      <a:pt x="79" y="46"/>
                    </a:lnTo>
                    <a:lnTo>
                      <a:pt x="67" y="46"/>
                    </a:lnTo>
                    <a:lnTo>
                      <a:pt x="75" y="44"/>
                    </a:lnTo>
                    <a:lnTo>
                      <a:pt x="44" y="51"/>
                    </a:lnTo>
                    <a:lnTo>
                      <a:pt x="38" y="46"/>
                    </a:lnTo>
                    <a:lnTo>
                      <a:pt x="32" y="44"/>
                    </a:lnTo>
                    <a:lnTo>
                      <a:pt x="16" y="33"/>
                    </a:lnTo>
                    <a:lnTo>
                      <a:pt x="8" y="35"/>
                    </a:lnTo>
                    <a:close/>
                  </a:path>
                </a:pathLst>
              </a:cu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9" name="Freeform 423"/>
              <p:cNvSpPr>
                <a:spLocks/>
              </p:cNvSpPr>
              <p:nvPr/>
            </p:nvSpPr>
            <p:spPr bwMode="auto">
              <a:xfrm>
                <a:off x="1552" y="3507"/>
                <a:ext cx="76" cy="40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41" y="2"/>
                  </a:cxn>
                  <a:cxn ang="0">
                    <a:pos x="53" y="5"/>
                  </a:cxn>
                  <a:cxn ang="0">
                    <a:pos x="63" y="5"/>
                  </a:cxn>
                  <a:cxn ang="0">
                    <a:pos x="74" y="16"/>
                  </a:cxn>
                  <a:cxn ang="0">
                    <a:pos x="76" y="28"/>
                  </a:cxn>
                  <a:cxn ang="0">
                    <a:pos x="71" y="33"/>
                  </a:cxn>
                  <a:cxn ang="0">
                    <a:pos x="61" y="35"/>
                  </a:cxn>
                  <a:cxn ang="0">
                    <a:pos x="51" y="31"/>
                  </a:cxn>
                  <a:cxn ang="0">
                    <a:pos x="41" y="29"/>
                  </a:cxn>
                  <a:cxn ang="0">
                    <a:pos x="35" y="33"/>
                  </a:cxn>
                  <a:cxn ang="0">
                    <a:pos x="27" y="40"/>
                  </a:cxn>
                  <a:cxn ang="0">
                    <a:pos x="17" y="39"/>
                  </a:cxn>
                  <a:cxn ang="0">
                    <a:pos x="8" y="37"/>
                  </a:cxn>
                  <a:cxn ang="0">
                    <a:pos x="0" y="31"/>
                  </a:cxn>
                  <a:cxn ang="0">
                    <a:pos x="0" y="22"/>
                  </a:cxn>
                  <a:cxn ang="0">
                    <a:pos x="12" y="0"/>
                  </a:cxn>
                </a:cxnLst>
                <a:rect l="0" t="0" r="r" b="b"/>
                <a:pathLst>
                  <a:path w="76" h="40">
                    <a:moveTo>
                      <a:pt x="12" y="0"/>
                    </a:moveTo>
                    <a:lnTo>
                      <a:pt x="41" y="2"/>
                    </a:lnTo>
                    <a:lnTo>
                      <a:pt x="53" y="5"/>
                    </a:lnTo>
                    <a:lnTo>
                      <a:pt x="63" y="5"/>
                    </a:lnTo>
                    <a:lnTo>
                      <a:pt x="74" y="16"/>
                    </a:lnTo>
                    <a:lnTo>
                      <a:pt x="76" y="28"/>
                    </a:lnTo>
                    <a:lnTo>
                      <a:pt x="71" y="33"/>
                    </a:lnTo>
                    <a:lnTo>
                      <a:pt x="61" y="35"/>
                    </a:lnTo>
                    <a:lnTo>
                      <a:pt x="51" y="31"/>
                    </a:lnTo>
                    <a:lnTo>
                      <a:pt x="41" y="29"/>
                    </a:lnTo>
                    <a:lnTo>
                      <a:pt x="35" y="33"/>
                    </a:lnTo>
                    <a:lnTo>
                      <a:pt x="27" y="40"/>
                    </a:lnTo>
                    <a:lnTo>
                      <a:pt x="17" y="39"/>
                    </a:lnTo>
                    <a:lnTo>
                      <a:pt x="8" y="37"/>
                    </a:lnTo>
                    <a:lnTo>
                      <a:pt x="0" y="31"/>
                    </a:lnTo>
                    <a:lnTo>
                      <a:pt x="0" y="2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120" name="Line 424"/>
            <p:cNvSpPr>
              <a:spLocks noChangeShapeType="1"/>
            </p:cNvSpPr>
            <p:nvPr/>
          </p:nvSpPr>
          <p:spPr bwMode="auto">
            <a:xfrm flipH="1">
              <a:off x="1251" y="2393"/>
              <a:ext cx="755" cy="141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" name="Rectangle 425"/>
            <p:cNvSpPr>
              <a:spLocks noChangeArrowheads="1"/>
            </p:cNvSpPr>
            <p:nvPr/>
          </p:nvSpPr>
          <p:spPr bwMode="auto">
            <a:xfrm>
              <a:off x="2220" y="965"/>
              <a:ext cx="57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Landuse</a:t>
              </a:r>
              <a:endParaRPr lang="en-US" b="1"/>
            </a:p>
          </p:txBody>
        </p:sp>
        <p:sp>
          <p:nvSpPr>
            <p:cNvPr id="30122" name="Rectangle 426"/>
            <p:cNvSpPr>
              <a:spLocks noChangeArrowheads="1"/>
            </p:cNvSpPr>
            <p:nvPr/>
          </p:nvSpPr>
          <p:spPr bwMode="auto">
            <a:xfrm>
              <a:off x="2242" y="1137"/>
              <a:ext cx="822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Topography</a:t>
              </a:r>
              <a:endParaRPr lang="en-US" b="1"/>
            </a:p>
          </p:txBody>
        </p:sp>
        <p:sp>
          <p:nvSpPr>
            <p:cNvPr id="30123" name="Rectangle 427"/>
            <p:cNvSpPr>
              <a:spLocks noChangeArrowheads="1"/>
            </p:cNvSpPr>
            <p:nvPr/>
          </p:nvSpPr>
          <p:spPr bwMode="auto">
            <a:xfrm>
              <a:off x="2128" y="1334"/>
              <a:ext cx="645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Soil type</a:t>
              </a:r>
              <a:r>
                <a:rPr lang="en-US" sz="2100">
                  <a:solidFill>
                    <a:srgbClr val="919191"/>
                  </a:solidFill>
                </a:rPr>
                <a:t> </a:t>
              </a:r>
              <a:endParaRPr lang="en-US" b="1"/>
            </a:p>
          </p:txBody>
        </p:sp>
        <p:sp>
          <p:nvSpPr>
            <p:cNvPr id="30124" name="Rectangle 428"/>
            <p:cNvSpPr>
              <a:spLocks noChangeArrowheads="1"/>
            </p:cNvSpPr>
            <p:nvPr/>
          </p:nvSpPr>
          <p:spPr bwMode="auto">
            <a:xfrm>
              <a:off x="2417" y="1524"/>
              <a:ext cx="44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Utility</a:t>
              </a:r>
              <a:endParaRPr lang="en-US" b="1"/>
            </a:p>
          </p:txBody>
        </p:sp>
        <p:sp>
          <p:nvSpPr>
            <p:cNvPr id="30125" name="Rectangle 429"/>
            <p:cNvSpPr>
              <a:spLocks noChangeArrowheads="1"/>
            </p:cNvSpPr>
            <p:nvPr/>
          </p:nvSpPr>
          <p:spPr bwMode="auto">
            <a:xfrm>
              <a:off x="2140" y="1688"/>
              <a:ext cx="50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/>
                <a:t>Rivers</a:t>
              </a:r>
              <a:endParaRPr lang="en-US" b="1"/>
            </a:p>
          </p:txBody>
        </p:sp>
        <p:sp>
          <p:nvSpPr>
            <p:cNvPr id="30126" name="Rectangle 430"/>
            <p:cNvSpPr>
              <a:spLocks noChangeArrowheads="1"/>
            </p:cNvSpPr>
            <p:nvPr/>
          </p:nvSpPr>
          <p:spPr bwMode="auto">
            <a:xfrm>
              <a:off x="2399" y="1867"/>
              <a:ext cx="42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Roads</a:t>
              </a:r>
              <a:endParaRPr lang="en-US" b="1"/>
            </a:p>
          </p:txBody>
        </p:sp>
        <p:sp>
          <p:nvSpPr>
            <p:cNvPr id="30127" name="Rectangle 431"/>
            <p:cNvSpPr>
              <a:spLocks noChangeArrowheads="1"/>
            </p:cNvSpPr>
            <p:nvPr/>
          </p:nvSpPr>
          <p:spPr bwMode="auto">
            <a:xfrm>
              <a:off x="2334" y="2048"/>
              <a:ext cx="57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dirty="0"/>
                <a:t>District</a:t>
              </a:r>
              <a:endParaRPr lang="en-US" b="1" dirty="0"/>
            </a:p>
          </p:txBody>
        </p:sp>
        <p:sp>
          <p:nvSpPr>
            <p:cNvPr id="30128" name="Rectangle 432"/>
            <p:cNvSpPr>
              <a:spLocks noChangeArrowheads="1"/>
            </p:cNvSpPr>
            <p:nvPr/>
          </p:nvSpPr>
          <p:spPr bwMode="auto">
            <a:xfrm>
              <a:off x="2195" y="2222"/>
              <a:ext cx="299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100">
                  <a:solidFill>
                    <a:schemeClr val="tx2"/>
                  </a:solidFill>
                </a:rPr>
                <a:t>Lots</a:t>
              </a:r>
              <a:endParaRPr lang="en-US" b="1"/>
            </a:p>
          </p:txBody>
        </p:sp>
        <p:grpSp>
          <p:nvGrpSpPr>
            <p:cNvPr id="30513" name="Group 433"/>
            <p:cNvGrpSpPr>
              <a:grpSpLocks/>
            </p:cNvGrpSpPr>
            <p:nvPr/>
          </p:nvGrpSpPr>
          <p:grpSpPr bwMode="auto">
            <a:xfrm>
              <a:off x="2596" y="2830"/>
              <a:ext cx="303" cy="688"/>
              <a:chOff x="2596" y="2830"/>
              <a:chExt cx="303" cy="688"/>
            </a:xfrm>
          </p:grpSpPr>
          <p:sp>
            <p:nvSpPr>
              <p:cNvPr id="30130" name="Freeform 434"/>
              <p:cNvSpPr>
                <a:spLocks/>
              </p:cNvSpPr>
              <p:nvPr/>
            </p:nvSpPr>
            <p:spPr bwMode="auto">
              <a:xfrm>
                <a:off x="2706" y="2830"/>
                <a:ext cx="100" cy="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0" y="17"/>
                  </a:cxn>
                  <a:cxn ang="0">
                    <a:pos x="100" y="46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100" h="46">
                    <a:moveTo>
                      <a:pt x="0" y="0"/>
                    </a:moveTo>
                    <a:lnTo>
                      <a:pt x="100" y="17"/>
                    </a:lnTo>
                    <a:lnTo>
                      <a:pt x="100" y="46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1" name="Freeform 435"/>
              <p:cNvSpPr>
                <a:spLocks/>
              </p:cNvSpPr>
              <p:nvPr/>
            </p:nvSpPr>
            <p:spPr bwMode="auto">
              <a:xfrm>
                <a:off x="2679" y="2830"/>
                <a:ext cx="41" cy="50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41" y="28"/>
                  </a:cxn>
                  <a:cxn ang="0">
                    <a:pos x="0" y="50"/>
                  </a:cxn>
                  <a:cxn ang="0">
                    <a:pos x="0" y="22"/>
                  </a:cxn>
                  <a:cxn ang="0">
                    <a:pos x="41" y="0"/>
                  </a:cxn>
                </a:cxnLst>
                <a:rect l="0" t="0" r="r" b="b"/>
                <a:pathLst>
                  <a:path w="41" h="50">
                    <a:moveTo>
                      <a:pt x="41" y="0"/>
                    </a:moveTo>
                    <a:lnTo>
                      <a:pt x="41" y="28"/>
                    </a:lnTo>
                    <a:lnTo>
                      <a:pt x="0" y="50"/>
                    </a:lnTo>
                    <a:lnTo>
                      <a:pt x="0" y="2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2" name="Freeform 436"/>
              <p:cNvSpPr>
                <a:spLocks/>
              </p:cNvSpPr>
              <p:nvPr/>
            </p:nvSpPr>
            <p:spPr bwMode="auto">
              <a:xfrm>
                <a:off x="2683" y="2835"/>
                <a:ext cx="31" cy="39"/>
              </a:xfrm>
              <a:custGeom>
                <a:avLst/>
                <a:gdLst/>
                <a:ahLst/>
                <a:cxnLst>
                  <a:cxn ang="0">
                    <a:pos x="0" y="39"/>
                  </a:cxn>
                  <a:cxn ang="0">
                    <a:pos x="0" y="17"/>
                  </a:cxn>
                  <a:cxn ang="0">
                    <a:pos x="31" y="0"/>
                  </a:cxn>
                  <a:cxn ang="0">
                    <a:pos x="31" y="21"/>
                  </a:cxn>
                  <a:cxn ang="0">
                    <a:pos x="0" y="39"/>
                  </a:cxn>
                </a:cxnLst>
                <a:rect l="0" t="0" r="r" b="b"/>
                <a:pathLst>
                  <a:path w="31" h="39">
                    <a:moveTo>
                      <a:pt x="0" y="39"/>
                    </a:moveTo>
                    <a:lnTo>
                      <a:pt x="0" y="17"/>
                    </a:lnTo>
                    <a:lnTo>
                      <a:pt x="31" y="0"/>
                    </a:lnTo>
                    <a:lnTo>
                      <a:pt x="31" y="21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3" name="Freeform 437"/>
              <p:cNvSpPr>
                <a:spLocks/>
              </p:cNvSpPr>
              <p:nvPr/>
            </p:nvSpPr>
            <p:spPr bwMode="auto">
              <a:xfrm>
                <a:off x="2596" y="2845"/>
                <a:ext cx="124" cy="673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24" y="0"/>
                  </a:cxn>
                  <a:cxn ang="0">
                    <a:pos x="124" y="673"/>
                  </a:cxn>
                  <a:cxn ang="0">
                    <a:pos x="0" y="669"/>
                  </a:cxn>
                  <a:cxn ang="0">
                    <a:pos x="0" y="68"/>
                  </a:cxn>
                </a:cxnLst>
                <a:rect l="0" t="0" r="r" b="b"/>
                <a:pathLst>
                  <a:path w="124" h="673">
                    <a:moveTo>
                      <a:pt x="0" y="68"/>
                    </a:moveTo>
                    <a:lnTo>
                      <a:pt x="124" y="0"/>
                    </a:lnTo>
                    <a:lnTo>
                      <a:pt x="124" y="673"/>
                    </a:lnTo>
                    <a:lnTo>
                      <a:pt x="0" y="669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4" name="Freeform 438"/>
              <p:cNvSpPr>
                <a:spLocks/>
              </p:cNvSpPr>
              <p:nvPr/>
            </p:nvSpPr>
            <p:spPr bwMode="auto">
              <a:xfrm>
                <a:off x="2708" y="2843"/>
                <a:ext cx="191" cy="6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5" y="22"/>
                  </a:cxn>
                  <a:cxn ang="0">
                    <a:pos x="155" y="645"/>
                  </a:cxn>
                  <a:cxn ang="0">
                    <a:pos x="169" y="649"/>
                  </a:cxn>
                  <a:cxn ang="0">
                    <a:pos x="175" y="664"/>
                  </a:cxn>
                  <a:cxn ang="0">
                    <a:pos x="191" y="675"/>
                  </a:cxn>
                  <a:cxn ang="0">
                    <a:pos x="0" y="675"/>
                  </a:cxn>
                  <a:cxn ang="0">
                    <a:pos x="0" y="0"/>
                  </a:cxn>
                </a:cxnLst>
                <a:rect l="0" t="0" r="r" b="b"/>
                <a:pathLst>
                  <a:path w="191" h="675">
                    <a:moveTo>
                      <a:pt x="0" y="0"/>
                    </a:moveTo>
                    <a:lnTo>
                      <a:pt x="155" y="22"/>
                    </a:lnTo>
                    <a:lnTo>
                      <a:pt x="155" y="645"/>
                    </a:lnTo>
                    <a:lnTo>
                      <a:pt x="169" y="649"/>
                    </a:lnTo>
                    <a:lnTo>
                      <a:pt x="175" y="664"/>
                    </a:lnTo>
                    <a:lnTo>
                      <a:pt x="191" y="675"/>
                    </a:lnTo>
                    <a:lnTo>
                      <a:pt x="0" y="6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5" name="Freeform 439"/>
              <p:cNvSpPr>
                <a:spLocks/>
              </p:cNvSpPr>
              <p:nvPr/>
            </p:nvSpPr>
            <p:spPr bwMode="auto">
              <a:xfrm>
                <a:off x="2708" y="2845"/>
                <a:ext cx="179" cy="6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6" y="22"/>
                  </a:cxn>
                  <a:cxn ang="0">
                    <a:pos x="146" y="632"/>
                  </a:cxn>
                  <a:cxn ang="0">
                    <a:pos x="157" y="638"/>
                  </a:cxn>
                  <a:cxn ang="0">
                    <a:pos x="163" y="651"/>
                  </a:cxn>
                  <a:cxn ang="0">
                    <a:pos x="179" y="662"/>
                  </a:cxn>
                  <a:cxn ang="0">
                    <a:pos x="0" y="662"/>
                  </a:cxn>
                  <a:cxn ang="0">
                    <a:pos x="0" y="0"/>
                  </a:cxn>
                </a:cxnLst>
                <a:rect l="0" t="0" r="r" b="b"/>
                <a:pathLst>
                  <a:path w="179" h="662">
                    <a:moveTo>
                      <a:pt x="0" y="0"/>
                    </a:moveTo>
                    <a:lnTo>
                      <a:pt x="146" y="22"/>
                    </a:lnTo>
                    <a:lnTo>
                      <a:pt x="146" y="632"/>
                    </a:lnTo>
                    <a:lnTo>
                      <a:pt x="157" y="638"/>
                    </a:lnTo>
                    <a:lnTo>
                      <a:pt x="163" y="651"/>
                    </a:lnTo>
                    <a:lnTo>
                      <a:pt x="179" y="662"/>
                    </a:lnTo>
                    <a:lnTo>
                      <a:pt x="0" y="662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6" name="Freeform 440"/>
              <p:cNvSpPr>
                <a:spLocks/>
              </p:cNvSpPr>
              <p:nvPr/>
            </p:nvSpPr>
            <p:spPr bwMode="auto">
              <a:xfrm>
                <a:off x="2708" y="3341"/>
                <a:ext cx="159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4"/>
                  </a:cxn>
                  <a:cxn ang="0">
                    <a:pos x="159" y="42"/>
                  </a:cxn>
                  <a:cxn ang="0">
                    <a:pos x="0" y="37"/>
                  </a:cxn>
                  <a:cxn ang="0">
                    <a:pos x="0" y="0"/>
                  </a:cxn>
                </a:cxnLst>
                <a:rect l="0" t="0" r="r" b="b"/>
                <a:pathLst>
                  <a:path w="159" h="42">
                    <a:moveTo>
                      <a:pt x="0" y="0"/>
                    </a:moveTo>
                    <a:lnTo>
                      <a:pt x="159" y="4"/>
                    </a:lnTo>
                    <a:lnTo>
                      <a:pt x="159" y="42"/>
                    </a:lnTo>
                    <a:lnTo>
                      <a:pt x="0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7" name="Rectangle 441"/>
              <p:cNvSpPr>
                <a:spLocks noChangeArrowheads="1"/>
              </p:cNvSpPr>
              <p:nvPr/>
            </p:nvSpPr>
            <p:spPr bwMode="auto">
              <a:xfrm>
                <a:off x="2708" y="3457"/>
                <a:ext cx="159" cy="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8" name="Rectangle 442"/>
              <p:cNvSpPr>
                <a:spLocks noChangeArrowheads="1"/>
              </p:cNvSpPr>
              <p:nvPr/>
            </p:nvSpPr>
            <p:spPr bwMode="auto">
              <a:xfrm>
                <a:off x="2708" y="3418"/>
                <a:ext cx="159" cy="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39" name="Rectangle 443"/>
              <p:cNvSpPr>
                <a:spLocks noChangeArrowheads="1"/>
              </p:cNvSpPr>
              <p:nvPr/>
            </p:nvSpPr>
            <p:spPr bwMode="auto">
              <a:xfrm>
                <a:off x="2708" y="3381"/>
                <a:ext cx="159" cy="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0" name="Freeform 444"/>
              <p:cNvSpPr>
                <a:spLocks/>
              </p:cNvSpPr>
              <p:nvPr/>
            </p:nvSpPr>
            <p:spPr bwMode="auto">
              <a:xfrm>
                <a:off x="2708" y="3302"/>
                <a:ext cx="159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8"/>
                  </a:cxn>
                  <a:cxn ang="0">
                    <a:pos x="159" y="43"/>
                  </a:cxn>
                  <a:cxn ang="0">
                    <a:pos x="0" y="39"/>
                  </a:cxn>
                  <a:cxn ang="0">
                    <a:pos x="0" y="0"/>
                  </a:cxn>
                </a:cxnLst>
                <a:rect l="0" t="0" r="r" b="b"/>
                <a:pathLst>
                  <a:path w="159" h="43">
                    <a:moveTo>
                      <a:pt x="0" y="0"/>
                    </a:moveTo>
                    <a:lnTo>
                      <a:pt x="159" y="8"/>
                    </a:lnTo>
                    <a:lnTo>
                      <a:pt x="159" y="43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1" name="Freeform 445"/>
              <p:cNvSpPr>
                <a:spLocks/>
              </p:cNvSpPr>
              <p:nvPr/>
            </p:nvSpPr>
            <p:spPr bwMode="auto">
              <a:xfrm>
                <a:off x="2706" y="3263"/>
                <a:ext cx="161" cy="4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13"/>
                  </a:cxn>
                  <a:cxn ang="0">
                    <a:pos x="161" y="48"/>
                  </a:cxn>
                  <a:cxn ang="0">
                    <a:pos x="0" y="39"/>
                  </a:cxn>
                  <a:cxn ang="0">
                    <a:pos x="0" y="0"/>
                  </a:cxn>
                </a:cxnLst>
                <a:rect l="0" t="0" r="r" b="b"/>
                <a:pathLst>
                  <a:path w="161" h="48">
                    <a:moveTo>
                      <a:pt x="0" y="0"/>
                    </a:moveTo>
                    <a:lnTo>
                      <a:pt x="161" y="13"/>
                    </a:lnTo>
                    <a:lnTo>
                      <a:pt x="161" y="48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2" name="Freeform 446"/>
              <p:cNvSpPr>
                <a:spLocks/>
              </p:cNvSpPr>
              <p:nvPr/>
            </p:nvSpPr>
            <p:spPr bwMode="auto">
              <a:xfrm>
                <a:off x="2706" y="3225"/>
                <a:ext cx="16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14"/>
                  </a:cxn>
                  <a:cxn ang="0">
                    <a:pos x="161" y="49"/>
                  </a:cxn>
                  <a:cxn ang="0">
                    <a:pos x="0" y="37"/>
                  </a:cxn>
                  <a:cxn ang="0">
                    <a:pos x="0" y="0"/>
                  </a:cxn>
                </a:cxnLst>
                <a:rect l="0" t="0" r="r" b="b"/>
                <a:pathLst>
                  <a:path w="161" h="49">
                    <a:moveTo>
                      <a:pt x="0" y="0"/>
                    </a:moveTo>
                    <a:lnTo>
                      <a:pt x="161" y="14"/>
                    </a:lnTo>
                    <a:lnTo>
                      <a:pt x="161" y="49"/>
                    </a:lnTo>
                    <a:lnTo>
                      <a:pt x="0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3" name="Freeform 447"/>
              <p:cNvSpPr>
                <a:spLocks/>
              </p:cNvSpPr>
              <p:nvPr/>
            </p:nvSpPr>
            <p:spPr bwMode="auto">
              <a:xfrm>
                <a:off x="2706" y="3186"/>
                <a:ext cx="161" cy="5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2"/>
                  </a:cxn>
                  <a:cxn ang="0">
                    <a:pos x="161" y="53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53">
                    <a:moveTo>
                      <a:pt x="0" y="0"/>
                    </a:moveTo>
                    <a:lnTo>
                      <a:pt x="161" y="22"/>
                    </a:lnTo>
                    <a:lnTo>
                      <a:pt x="161" y="53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4" name="Freeform 448"/>
              <p:cNvSpPr>
                <a:spLocks/>
              </p:cNvSpPr>
              <p:nvPr/>
            </p:nvSpPr>
            <p:spPr bwMode="auto">
              <a:xfrm>
                <a:off x="2706" y="3149"/>
                <a:ext cx="161" cy="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2"/>
                  </a:cxn>
                  <a:cxn ang="0">
                    <a:pos x="161" y="54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54">
                    <a:moveTo>
                      <a:pt x="0" y="0"/>
                    </a:moveTo>
                    <a:lnTo>
                      <a:pt x="161" y="22"/>
                    </a:lnTo>
                    <a:lnTo>
                      <a:pt x="161" y="54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5" name="Freeform 449"/>
              <p:cNvSpPr>
                <a:spLocks/>
              </p:cNvSpPr>
              <p:nvPr/>
            </p:nvSpPr>
            <p:spPr bwMode="auto">
              <a:xfrm>
                <a:off x="2706" y="3108"/>
                <a:ext cx="16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8"/>
                  </a:cxn>
                  <a:cxn ang="0">
                    <a:pos x="161" y="59"/>
                  </a:cxn>
                  <a:cxn ang="0">
                    <a:pos x="0" y="36"/>
                  </a:cxn>
                  <a:cxn ang="0">
                    <a:pos x="0" y="0"/>
                  </a:cxn>
                </a:cxnLst>
                <a:rect l="0" t="0" r="r" b="b"/>
                <a:pathLst>
                  <a:path w="161" h="59">
                    <a:moveTo>
                      <a:pt x="0" y="0"/>
                    </a:moveTo>
                    <a:lnTo>
                      <a:pt x="161" y="28"/>
                    </a:lnTo>
                    <a:lnTo>
                      <a:pt x="161" y="59"/>
                    </a:lnTo>
                    <a:lnTo>
                      <a:pt x="0" y="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6" name="Freeform 450"/>
              <p:cNvSpPr>
                <a:spLocks/>
              </p:cNvSpPr>
              <p:nvPr/>
            </p:nvSpPr>
            <p:spPr bwMode="auto">
              <a:xfrm>
                <a:off x="2706" y="3070"/>
                <a:ext cx="161" cy="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6"/>
                  </a:cxn>
                  <a:cxn ang="0">
                    <a:pos x="161" y="61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61">
                    <a:moveTo>
                      <a:pt x="0" y="0"/>
                    </a:moveTo>
                    <a:lnTo>
                      <a:pt x="161" y="26"/>
                    </a:lnTo>
                    <a:lnTo>
                      <a:pt x="161" y="61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7" name="Freeform 451"/>
              <p:cNvSpPr>
                <a:spLocks/>
              </p:cNvSpPr>
              <p:nvPr/>
            </p:nvSpPr>
            <p:spPr bwMode="auto">
              <a:xfrm>
                <a:off x="2708" y="3033"/>
                <a:ext cx="159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28"/>
                  </a:cxn>
                  <a:cxn ang="0">
                    <a:pos x="159" y="59"/>
                  </a:cxn>
                  <a:cxn ang="0">
                    <a:pos x="0" y="31"/>
                  </a:cxn>
                  <a:cxn ang="0">
                    <a:pos x="0" y="0"/>
                  </a:cxn>
                </a:cxnLst>
                <a:rect l="0" t="0" r="r" b="b"/>
                <a:pathLst>
                  <a:path w="159" h="59">
                    <a:moveTo>
                      <a:pt x="0" y="0"/>
                    </a:moveTo>
                    <a:lnTo>
                      <a:pt x="159" y="28"/>
                    </a:lnTo>
                    <a:lnTo>
                      <a:pt x="159" y="59"/>
                    </a:lnTo>
                    <a:lnTo>
                      <a:pt x="0" y="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8" name="Freeform 452"/>
              <p:cNvSpPr>
                <a:spLocks/>
              </p:cNvSpPr>
              <p:nvPr/>
            </p:nvSpPr>
            <p:spPr bwMode="auto">
              <a:xfrm>
                <a:off x="2708" y="2990"/>
                <a:ext cx="159" cy="6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32"/>
                  </a:cxn>
                  <a:cxn ang="0">
                    <a:pos x="159" y="65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59" h="65">
                    <a:moveTo>
                      <a:pt x="0" y="0"/>
                    </a:moveTo>
                    <a:lnTo>
                      <a:pt x="159" y="32"/>
                    </a:lnTo>
                    <a:lnTo>
                      <a:pt x="159" y="65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49" name="Freeform 453"/>
              <p:cNvSpPr>
                <a:spLocks/>
              </p:cNvSpPr>
              <p:nvPr/>
            </p:nvSpPr>
            <p:spPr bwMode="auto">
              <a:xfrm>
                <a:off x="2706" y="2950"/>
                <a:ext cx="161" cy="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31"/>
                  </a:cxn>
                  <a:cxn ang="0">
                    <a:pos x="161" y="66"/>
                  </a:cxn>
                  <a:cxn ang="0">
                    <a:pos x="0" y="35"/>
                  </a:cxn>
                  <a:cxn ang="0">
                    <a:pos x="0" y="0"/>
                  </a:cxn>
                </a:cxnLst>
                <a:rect l="0" t="0" r="r" b="b"/>
                <a:pathLst>
                  <a:path w="161" h="66">
                    <a:moveTo>
                      <a:pt x="0" y="0"/>
                    </a:moveTo>
                    <a:lnTo>
                      <a:pt x="161" y="31"/>
                    </a:lnTo>
                    <a:lnTo>
                      <a:pt x="161" y="66"/>
                    </a:lnTo>
                    <a:lnTo>
                      <a:pt x="0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0" name="Freeform 454"/>
              <p:cNvSpPr>
                <a:spLocks/>
              </p:cNvSpPr>
              <p:nvPr/>
            </p:nvSpPr>
            <p:spPr bwMode="auto">
              <a:xfrm>
                <a:off x="2706" y="2915"/>
                <a:ext cx="16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9"/>
                  </a:cxn>
                  <a:cxn ang="0">
                    <a:pos x="161" y="59"/>
                  </a:cxn>
                  <a:cxn ang="0">
                    <a:pos x="0" y="27"/>
                  </a:cxn>
                  <a:cxn ang="0">
                    <a:pos x="0" y="0"/>
                  </a:cxn>
                </a:cxnLst>
                <a:rect l="0" t="0" r="r" b="b"/>
                <a:pathLst>
                  <a:path w="161" h="59">
                    <a:moveTo>
                      <a:pt x="0" y="0"/>
                    </a:moveTo>
                    <a:lnTo>
                      <a:pt x="161" y="29"/>
                    </a:lnTo>
                    <a:lnTo>
                      <a:pt x="161" y="59"/>
                    </a:lnTo>
                    <a:lnTo>
                      <a:pt x="0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1" name="Freeform 455"/>
              <p:cNvSpPr>
                <a:spLocks/>
              </p:cNvSpPr>
              <p:nvPr/>
            </p:nvSpPr>
            <p:spPr bwMode="auto">
              <a:xfrm>
                <a:off x="2706" y="2878"/>
                <a:ext cx="161" cy="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8"/>
                  </a:cxn>
                  <a:cxn ang="0">
                    <a:pos x="161" y="61"/>
                  </a:cxn>
                  <a:cxn ang="0">
                    <a:pos x="0" y="33"/>
                  </a:cxn>
                  <a:cxn ang="0">
                    <a:pos x="0" y="0"/>
                  </a:cxn>
                </a:cxnLst>
                <a:rect l="0" t="0" r="r" b="b"/>
                <a:pathLst>
                  <a:path w="161" h="61">
                    <a:moveTo>
                      <a:pt x="0" y="0"/>
                    </a:moveTo>
                    <a:lnTo>
                      <a:pt x="161" y="28"/>
                    </a:lnTo>
                    <a:lnTo>
                      <a:pt x="161" y="61"/>
                    </a:lnTo>
                    <a:lnTo>
                      <a:pt x="0" y="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2" name="Freeform 456"/>
              <p:cNvSpPr>
                <a:spLocks/>
              </p:cNvSpPr>
              <p:nvPr/>
            </p:nvSpPr>
            <p:spPr bwMode="auto">
              <a:xfrm>
                <a:off x="2706" y="2845"/>
                <a:ext cx="161" cy="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1" y="27"/>
                  </a:cxn>
                  <a:cxn ang="0">
                    <a:pos x="161" y="59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161" h="59">
                    <a:moveTo>
                      <a:pt x="0" y="0"/>
                    </a:moveTo>
                    <a:lnTo>
                      <a:pt x="161" y="27"/>
                    </a:lnTo>
                    <a:lnTo>
                      <a:pt x="161" y="59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3" name="Line 457"/>
              <p:cNvSpPr>
                <a:spLocks noChangeShapeType="1"/>
              </p:cNvSpPr>
              <p:nvPr/>
            </p:nvSpPr>
            <p:spPr bwMode="auto">
              <a:xfrm>
                <a:off x="2838" y="2863"/>
                <a:ext cx="1" cy="640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4" name="Line 458"/>
              <p:cNvSpPr>
                <a:spLocks noChangeShapeType="1"/>
              </p:cNvSpPr>
              <p:nvPr/>
            </p:nvSpPr>
            <p:spPr bwMode="auto">
              <a:xfrm>
                <a:off x="2820" y="2861"/>
                <a:ext cx="1" cy="646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5" name="Line 459"/>
              <p:cNvSpPr>
                <a:spLocks noChangeShapeType="1"/>
              </p:cNvSpPr>
              <p:nvPr/>
            </p:nvSpPr>
            <p:spPr bwMode="auto">
              <a:xfrm>
                <a:off x="2804" y="2858"/>
                <a:ext cx="1" cy="649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6" name="Line 460"/>
              <p:cNvSpPr>
                <a:spLocks noChangeShapeType="1"/>
              </p:cNvSpPr>
              <p:nvPr/>
            </p:nvSpPr>
            <p:spPr bwMode="auto">
              <a:xfrm>
                <a:off x="2789" y="2856"/>
                <a:ext cx="1" cy="655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7" name="Line 461"/>
              <p:cNvSpPr>
                <a:spLocks noChangeShapeType="1"/>
              </p:cNvSpPr>
              <p:nvPr/>
            </p:nvSpPr>
            <p:spPr bwMode="auto">
              <a:xfrm>
                <a:off x="2771" y="2854"/>
                <a:ext cx="1" cy="657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8" name="Line 462"/>
              <p:cNvSpPr>
                <a:spLocks noChangeShapeType="1"/>
              </p:cNvSpPr>
              <p:nvPr/>
            </p:nvSpPr>
            <p:spPr bwMode="auto">
              <a:xfrm>
                <a:off x="2755" y="2852"/>
                <a:ext cx="1" cy="649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59" name="Line 463"/>
              <p:cNvSpPr>
                <a:spLocks noChangeShapeType="1"/>
              </p:cNvSpPr>
              <p:nvPr/>
            </p:nvSpPr>
            <p:spPr bwMode="auto">
              <a:xfrm>
                <a:off x="2740" y="2852"/>
                <a:ext cx="1" cy="653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0" name="Line 464"/>
              <p:cNvSpPr>
                <a:spLocks noChangeShapeType="1"/>
              </p:cNvSpPr>
              <p:nvPr/>
            </p:nvSpPr>
            <p:spPr bwMode="auto">
              <a:xfrm>
                <a:off x="2724" y="2847"/>
                <a:ext cx="1" cy="665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1" name="Line 465"/>
              <p:cNvSpPr>
                <a:spLocks noChangeShapeType="1"/>
              </p:cNvSpPr>
              <p:nvPr/>
            </p:nvSpPr>
            <p:spPr bwMode="auto">
              <a:xfrm flipH="1">
                <a:off x="2598" y="2880"/>
                <a:ext cx="108" cy="5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2" name="Line 466"/>
              <p:cNvSpPr>
                <a:spLocks noChangeShapeType="1"/>
              </p:cNvSpPr>
              <p:nvPr/>
            </p:nvSpPr>
            <p:spPr bwMode="auto">
              <a:xfrm flipH="1">
                <a:off x="2598" y="2917"/>
                <a:ext cx="107" cy="5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3" name="Freeform 467"/>
              <p:cNvSpPr>
                <a:spLocks/>
              </p:cNvSpPr>
              <p:nvPr/>
            </p:nvSpPr>
            <p:spPr bwMode="auto">
              <a:xfrm>
                <a:off x="2598" y="2950"/>
                <a:ext cx="108" cy="57"/>
              </a:xfrm>
              <a:custGeom>
                <a:avLst/>
                <a:gdLst/>
                <a:ahLst/>
                <a:cxnLst>
                  <a:cxn ang="0">
                    <a:pos x="108" y="0"/>
                  </a:cxn>
                  <a:cxn ang="0">
                    <a:pos x="0" y="57"/>
                  </a:cxn>
                  <a:cxn ang="0">
                    <a:pos x="0" y="57"/>
                  </a:cxn>
                </a:cxnLst>
                <a:rect l="0" t="0" r="r" b="b"/>
                <a:pathLst>
                  <a:path w="108" h="57">
                    <a:moveTo>
                      <a:pt x="108" y="0"/>
                    </a:moveTo>
                    <a:lnTo>
                      <a:pt x="0" y="57"/>
                    </a:lnTo>
                    <a:lnTo>
                      <a:pt x="0" y="57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4" name="Line 468"/>
              <p:cNvSpPr>
                <a:spLocks noChangeShapeType="1"/>
              </p:cNvSpPr>
              <p:nvPr/>
            </p:nvSpPr>
            <p:spPr bwMode="auto">
              <a:xfrm flipH="1">
                <a:off x="2598" y="2984"/>
                <a:ext cx="124" cy="57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5" name="Line 469"/>
              <p:cNvSpPr>
                <a:spLocks noChangeShapeType="1"/>
              </p:cNvSpPr>
              <p:nvPr/>
            </p:nvSpPr>
            <p:spPr bwMode="auto">
              <a:xfrm flipH="1">
                <a:off x="2598" y="3026"/>
                <a:ext cx="124" cy="5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6" name="Line 470"/>
              <p:cNvSpPr>
                <a:spLocks noChangeShapeType="1"/>
              </p:cNvSpPr>
              <p:nvPr/>
            </p:nvSpPr>
            <p:spPr bwMode="auto">
              <a:xfrm flipH="1">
                <a:off x="2598" y="3065"/>
                <a:ext cx="124" cy="4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7" name="Line 471"/>
              <p:cNvSpPr>
                <a:spLocks noChangeShapeType="1"/>
              </p:cNvSpPr>
              <p:nvPr/>
            </p:nvSpPr>
            <p:spPr bwMode="auto">
              <a:xfrm flipH="1">
                <a:off x="2598" y="3102"/>
                <a:ext cx="124" cy="4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8" name="Line 472"/>
              <p:cNvSpPr>
                <a:spLocks noChangeShapeType="1"/>
              </p:cNvSpPr>
              <p:nvPr/>
            </p:nvSpPr>
            <p:spPr bwMode="auto">
              <a:xfrm flipH="1">
                <a:off x="2598" y="3146"/>
                <a:ext cx="124" cy="3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69" name="Line 473"/>
              <p:cNvSpPr>
                <a:spLocks noChangeShapeType="1"/>
              </p:cNvSpPr>
              <p:nvPr/>
            </p:nvSpPr>
            <p:spPr bwMode="auto">
              <a:xfrm flipH="1">
                <a:off x="2598" y="3181"/>
                <a:ext cx="124" cy="3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0" name="Line 474"/>
              <p:cNvSpPr>
                <a:spLocks noChangeShapeType="1"/>
              </p:cNvSpPr>
              <p:nvPr/>
            </p:nvSpPr>
            <p:spPr bwMode="auto">
              <a:xfrm flipH="1">
                <a:off x="2596" y="3220"/>
                <a:ext cx="126" cy="3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1" name="Line 475"/>
              <p:cNvSpPr>
                <a:spLocks noChangeShapeType="1"/>
              </p:cNvSpPr>
              <p:nvPr/>
            </p:nvSpPr>
            <p:spPr bwMode="auto">
              <a:xfrm flipH="1">
                <a:off x="2596" y="3262"/>
                <a:ext cx="126" cy="2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2" name="Line 476"/>
              <p:cNvSpPr>
                <a:spLocks noChangeShapeType="1"/>
              </p:cNvSpPr>
              <p:nvPr/>
            </p:nvSpPr>
            <p:spPr bwMode="auto">
              <a:xfrm flipH="1">
                <a:off x="2598" y="3301"/>
                <a:ext cx="124" cy="2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3" name="Line 477"/>
              <p:cNvSpPr>
                <a:spLocks noChangeShapeType="1"/>
              </p:cNvSpPr>
              <p:nvPr/>
            </p:nvSpPr>
            <p:spPr bwMode="auto">
              <a:xfrm flipH="1">
                <a:off x="2596" y="3338"/>
                <a:ext cx="126" cy="1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4" name="Line 478"/>
              <p:cNvSpPr>
                <a:spLocks noChangeShapeType="1"/>
              </p:cNvSpPr>
              <p:nvPr/>
            </p:nvSpPr>
            <p:spPr bwMode="auto">
              <a:xfrm flipH="1">
                <a:off x="2604" y="3379"/>
                <a:ext cx="118" cy="1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5" name="Line 479"/>
              <p:cNvSpPr>
                <a:spLocks noChangeShapeType="1"/>
              </p:cNvSpPr>
              <p:nvPr/>
            </p:nvSpPr>
            <p:spPr bwMode="auto">
              <a:xfrm flipH="1">
                <a:off x="2602" y="3417"/>
                <a:ext cx="120" cy="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6" name="Line 480"/>
              <p:cNvSpPr>
                <a:spLocks noChangeShapeType="1"/>
              </p:cNvSpPr>
              <p:nvPr/>
            </p:nvSpPr>
            <p:spPr bwMode="auto">
              <a:xfrm flipH="1">
                <a:off x="2600" y="3457"/>
                <a:ext cx="12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14" name="Group 481"/>
            <p:cNvGrpSpPr>
              <a:grpSpLocks/>
            </p:cNvGrpSpPr>
            <p:nvPr/>
          </p:nvGrpSpPr>
          <p:grpSpPr bwMode="auto">
            <a:xfrm>
              <a:off x="2812" y="2994"/>
              <a:ext cx="215" cy="539"/>
              <a:chOff x="2812" y="2994"/>
              <a:chExt cx="215" cy="539"/>
            </a:xfrm>
          </p:grpSpPr>
          <p:sp>
            <p:nvSpPr>
              <p:cNvPr id="30178" name="Freeform 482"/>
              <p:cNvSpPr>
                <a:spLocks/>
              </p:cNvSpPr>
              <p:nvPr/>
            </p:nvSpPr>
            <p:spPr bwMode="auto">
              <a:xfrm>
                <a:off x="2887" y="2996"/>
                <a:ext cx="140" cy="5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0" y="17"/>
                  </a:cxn>
                  <a:cxn ang="0">
                    <a:pos x="140" y="535"/>
                  </a:cxn>
                  <a:cxn ang="0">
                    <a:pos x="0" y="535"/>
                  </a:cxn>
                  <a:cxn ang="0">
                    <a:pos x="0" y="0"/>
                  </a:cxn>
                </a:cxnLst>
                <a:rect l="0" t="0" r="r" b="b"/>
                <a:pathLst>
                  <a:path w="140" h="535">
                    <a:moveTo>
                      <a:pt x="0" y="0"/>
                    </a:moveTo>
                    <a:lnTo>
                      <a:pt x="140" y="17"/>
                    </a:lnTo>
                    <a:lnTo>
                      <a:pt x="140" y="535"/>
                    </a:lnTo>
                    <a:lnTo>
                      <a:pt x="0" y="5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79" name="Freeform 483"/>
              <p:cNvSpPr>
                <a:spLocks/>
              </p:cNvSpPr>
              <p:nvPr/>
            </p:nvSpPr>
            <p:spPr bwMode="auto">
              <a:xfrm>
                <a:off x="2887" y="2994"/>
                <a:ext cx="126" cy="5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" y="17"/>
                  </a:cxn>
                  <a:cxn ang="0">
                    <a:pos x="126" y="524"/>
                  </a:cxn>
                  <a:cxn ang="0">
                    <a:pos x="0" y="524"/>
                  </a:cxn>
                  <a:cxn ang="0">
                    <a:pos x="0" y="0"/>
                  </a:cxn>
                </a:cxnLst>
                <a:rect l="0" t="0" r="r" b="b"/>
                <a:pathLst>
                  <a:path w="126" h="524">
                    <a:moveTo>
                      <a:pt x="0" y="0"/>
                    </a:moveTo>
                    <a:lnTo>
                      <a:pt x="126" y="17"/>
                    </a:lnTo>
                    <a:lnTo>
                      <a:pt x="126" y="524"/>
                    </a:lnTo>
                    <a:lnTo>
                      <a:pt x="0" y="52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0" name="Freeform 484"/>
              <p:cNvSpPr>
                <a:spLocks/>
              </p:cNvSpPr>
              <p:nvPr/>
            </p:nvSpPr>
            <p:spPr bwMode="auto">
              <a:xfrm>
                <a:off x="2812" y="2994"/>
                <a:ext cx="87" cy="539"/>
              </a:xfrm>
              <a:custGeom>
                <a:avLst/>
                <a:gdLst/>
                <a:ahLst/>
                <a:cxnLst>
                  <a:cxn ang="0">
                    <a:pos x="0" y="43"/>
                  </a:cxn>
                  <a:cxn ang="0">
                    <a:pos x="87" y="0"/>
                  </a:cxn>
                  <a:cxn ang="0">
                    <a:pos x="87" y="539"/>
                  </a:cxn>
                  <a:cxn ang="0">
                    <a:pos x="0" y="539"/>
                  </a:cxn>
                  <a:cxn ang="0">
                    <a:pos x="0" y="43"/>
                  </a:cxn>
                </a:cxnLst>
                <a:rect l="0" t="0" r="r" b="b"/>
                <a:pathLst>
                  <a:path w="87" h="539">
                    <a:moveTo>
                      <a:pt x="0" y="43"/>
                    </a:moveTo>
                    <a:lnTo>
                      <a:pt x="87" y="0"/>
                    </a:lnTo>
                    <a:lnTo>
                      <a:pt x="87" y="539"/>
                    </a:lnTo>
                    <a:lnTo>
                      <a:pt x="0" y="539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1" name="Line 485"/>
              <p:cNvSpPr>
                <a:spLocks noChangeShapeType="1"/>
              </p:cNvSpPr>
              <p:nvPr/>
            </p:nvSpPr>
            <p:spPr bwMode="auto">
              <a:xfrm flipH="1">
                <a:off x="2865" y="3007"/>
                <a:ext cx="1" cy="51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2" name="Line 486"/>
              <p:cNvSpPr>
                <a:spLocks noChangeShapeType="1"/>
              </p:cNvSpPr>
              <p:nvPr/>
            </p:nvSpPr>
            <p:spPr bwMode="auto">
              <a:xfrm>
                <a:off x="2840" y="3020"/>
                <a:ext cx="1" cy="50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3" name="Rectangle 487"/>
              <p:cNvSpPr>
                <a:spLocks noChangeArrowheads="1"/>
              </p:cNvSpPr>
              <p:nvPr/>
            </p:nvSpPr>
            <p:spPr bwMode="auto">
              <a:xfrm>
                <a:off x="2860" y="3485"/>
                <a:ext cx="25" cy="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4" name="Rectangle 488"/>
              <p:cNvSpPr>
                <a:spLocks noChangeArrowheads="1"/>
              </p:cNvSpPr>
              <p:nvPr/>
            </p:nvSpPr>
            <p:spPr bwMode="auto">
              <a:xfrm>
                <a:off x="2836" y="3485"/>
                <a:ext cx="26" cy="4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5" name="Rectangle 489"/>
              <p:cNvSpPr>
                <a:spLocks noChangeArrowheads="1"/>
              </p:cNvSpPr>
              <p:nvPr/>
            </p:nvSpPr>
            <p:spPr bwMode="auto">
              <a:xfrm>
                <a:off x="2962" y="3481"/>
                <a:ext cx="27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6" name="Rectangle 490"/>
              <p:cNvSpPr>
                <a:spLocks noChangeArrowheads="1"/>
              </p:cNvSpPr>
              <p:nvPr/>
            </p:nvSpPr>
            <p:spPr bwMode="auto">
              <a:xfrm>
                <a:off x="2983" y="3481"/>
                <a:ext cx="26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7" name="Rectangle 491"/>
              <p:cNvSpPr>
                <a:spLocks noChangeArrowheads="1"/>
              </p:cNvSpPr>
              <p:nvPr/>
            </p:nvSpPr>
            <p:spPr bwMode="auto">
              <a:xfrm>
                <a:off x="2907" y="3481"/>
                <a:ext cx="25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8" name="Rectangle 492"/>
              <p:cNvSpPr>
                <a:spLocks noChangeArrowheads="1"/>
              </p:cNvSpPr>
              <p:nvPr/>
            </p:nvSpPr>
            <p:spPr bwMode="auto">
              <a:xfrm>
                <a:off x="2928" y="3481"/>
                <a:ext cx="28" cy="4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89" name="Freeform 493"/>
              <p:cNvSpPr>
                <a:spLocks/>
              </p:cNvSpPr>
              <p:nvPr/>
            </p:nvSpPr>
            <p:spPr bwMode="auto">
              <a:xfrm>
                <a:off x="2893" y="3035"/>
                <a:ext cx="130" cy="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0"/>
                  </a:cxn>
                  <a:cxn ang="0">
                    <a:pos x="130" y="40"/>
                  </a:cxn>
                  <a:cxn ang="0">
                    <a:pos x="0" y="20"/>
                  </a:cxn>
                  <a:cxn ang="0">
                    <a:pos x="0" y="0"/>
                  </a:cxn>
                </a:cxnLst>
                <a:rect l="0" t="0" r="r" b="b"/>
                <a:pathLst>
                  <a:path w="130" h="40">
                    <a:moveTo>
                      <a:pt x="0" y="0"/>
                    </a:moveTo>
                    <a:lnTo>
                      <a:pt x="130" y="20"/>
                    </a:lnTo>
                    <a:lnTo>
                      <a:pt x="130" y="40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0" name="Freeform 494"/>
              <p:cNvSpPr>
                <a:spLocks/>
              </p:cNvSpPr>
              <p:nvPr/>
            </p:nvSpPr>
            <p:spPr bwMode="auto">
              <a:xfrm>
                <a:off x="2893" y="3059"/>
                <a:ext cx="130" cy="4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0"/>
                  </a:cxn>
                  <a:cxn ang="0">
                    <a:pos x="130" y="40"/>
                  </a:cxn>
                  <a:cxn ang="0">
                    <a:pos x="0" y="20"/>
                  </a:cxn>
                  <a:cxn ang="0">
                    <a:pos x="0" y="0"/>
                  </a:cxn>
                </a:cxnLst>
                <a:rect l="0" t="0" r="r" b="b"/>
                <a:pathLst>
                  <a:path w="130" h="40">
                    <a:moveTo>
                      <a:pt x="0" y="0"/>
                    </a:moveTo>
                    <a:lnTo>
                      <a:pt x="130" y="20"/>
                    </a:lnTo>
                    <a:lnTo>
                      <a:pt x="130" y="40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1" name="Freeform 495"/>
              <p:cNvSpPr>
                <a:spLocks/>
              </p:cNvSpPr>
              <p:nvPr/>
            </p:nvSpPr>
            <p:spPr bwMode="auto">
              <a:xfrm>
                <a:off x="2895" y="3083"/>
                <a:ext cx="128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22"/>
                  </a:cxn>
                  <a:cxn ang="0">
                    <a:pos x="128" y="42"/>
                  </a:cxn>
                  <a:cxn ang="0">
                    <a:pos x="0" y="20"/>
                  </a:cxn>
                  <a:cxn ang="0">
                    <a:pos x="0" y="0"/>
                  </a:cxn>
                </a:cxnLst>
                <a:rect l="0" t="0" r="r" b="b"/>
                <a:pathLst>
                  <a:path w="128" h="42">
                    <a:moveTo>
                      <a:pt x="0" y="0"/>
                    </a:moveTo>
                    <a:lnTo>
                      <a:pt x="128" y="22"/>
                    </a:lnTo>
                    <a:lnTo>
                      <a:pt x="128" y="42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2" name="Freeform 496"/>
              <p:cNvSpPr>
                <a:spLocks/>
              </p:cNvSpPr>
              <p:nvPr/>
            </p:nvSpPr>
            <p:spPr bwMode="auto">
              <a:xfrm>
                <a:off x="2893" y="3108"/>
                <a:ext cx="130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3"/>
                  </a:cxn>
                  <a:cxn ang="0">
                    <a:pos x="130" y="43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30" h="43">
                    <a:moveTo>
                      <a:pt x="0" y="0"/>
                    </a:moveTo>
                    <a:lnTo>
                      <a:pt x="130" y="23"/>
                    </a:lnTo>
                    <a:lnTo>
                      <a:pt x="130" y="43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3" name="Freeform 497"/>
              <p:cNvSpPr>
                <a:spLocks/>
              </p:cNvSpPr>
              <p:nvPr/>
            </p:nvSpPr>
            <p:spPr bwMode="auto">
              <a:xfrm>
                <a:off x="2893" y="3132"/>
                <a:ext cx="130" cy="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9"/>
                  </a:cxn>
                  <a:cxn ang="0">
                    <a:pos x="130" y="41"/>
                  </a:cxn>
                  <a:cxn ang="0">
                    <a:pos x="0" y="23"/>
                  </a:cxn>
                  <a:cxn ang="0">
                    <a:pos x="0" y="0"/>
                  </a:cxn>
                </a:cxnLst>
                <a:rect l="0" t="0" r="r" b="b"/>
                <a:pathLst>
                  <a:path w="130" h="41">
                    <a:moveTo>
                      <a:pt x="0" y="0"/>
                    </a:moveTo>
                    <a:lnTo>
                      <a:pt x="130" y="19"/>
                    </a:lnTo>
                    <a:lnTo>
                      <a:pt x="130" y="41"/>
                    </a:lnTo>
                    <a:lnTo>
                      <a:pt x="0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4" name="Freeform 498"/>
              <p:cNvSpPr>
                <a:spLocks/>
              </p:cNvSpPr>
              <p:nvPr/>
            </p:nvSpPr>
            <p:spPr bwMode="auto">
              <a:xfrm>
                <a:off x="2893" y="3155"/>
                <a:ext cx="130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20"/>
                  </a:cxn>
                  <a:cxn ang="0">
                    <a:pos x="130" y="42"/>
                  </a:cxn>
                  <a:cxn ang="0">
                    <a:pos x="0" y="22"/>
                  </a:cxn>
                  <a:cxn ang="0">
                    <a:pos x="0" y="0"/>
                  </a:cxn>
                </a:cxnLst>
                <a:rect l="0" t="0" r="r" b="b"/>
                <a:pathLst>
                  <a:path w="130" h="42">
                    <a:moveTo>
                      <a:pt x="0" y="0"/>
                    </a:moveTo>
                    <a:lnTo>
                      <a:pt x="130" y="20"/>
                    </a:lnTo>
                    <a:lnTo>
                      <a:pt x="130" y="42"/>
                    </a:lnTo>
                    <a:lnTo>
                      <a:pt x="0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5" name="Freeform 499"/>
              <p:cNvSpPr>
                <a:spLocks/>
              </p:cNvSpPr>
              <p:nvPr/>
            </p:nvSpPr>
            <p:spPr bwMode="auto">
              <a:xfrm>
                <a:off x="2895" y="3180"/>
                <a:ext cx="128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19"/>
                  </a:cxn>
                  <a:cxn ang="0">
                    <a:pos x="128" y="39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28" h="39">
                    <a:moveTo>
                      <a:pt x="0" y="0"/>
                    </a:moveTo>
                    <a:lnTo>
                      <a:pt x="128" y="19"/>
                    </a:lnTo>
                    <a:lnTo>
                      <a:pt x="128" y="39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6" name="Freeform 500"/>
              <p:cNvSpPr>
                <a:spLocks/>
              </p:cNvSpPr>
              <p:nvPr/>
            </p:nvSpPr>
            <p:spPr bwMode="auto">
              <a:xfrm>
                <a:off x="2893" y="3204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7"/>
                  </a:cxn>
                  <a:cxn ang="0">
                    <a:pos x="130" y="37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7"/>
                    </a:lnTo>
                    <a:lnTo>
                      <a:pt x="130" y="37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7" name="Freeform 501"/>
              <p:cNvSpPr>
                <a:spLocks/>
              </p:cNvSpPr>
              <p:nvPr/>
            </p:nvSpPr>
            <p:spPr bwMode="auto">
              <a:xfrm>
                <a:off x="2893" y="3228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7"/>
                  </a:cxn>
                  <a:cxn ang="0">
                    <a:pos x="130" y="37"/>
                  </a:cxn>
                  <a:cxn ang="0">
                    <a:pos x="0" y="21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7"/>
                    </a:lnTo>
                    <a:lnTo>
                      <a:pt x="130" y="37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8" name="Freeform 502"/>
              <p:cNvSpPr>
                <a:spLocks/>
              </p:cNvSpPr>
              <p:nvPr/>
            </p:nvSpPr>
            <p:spPr bwMode="auto">
              <a:xfrm>
                <a:off x="2893" y="3252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5"/>
                  </a:cxn>
                  <a:cxn ang="0">
                    <a:pos x="130" y="37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5"/>
                    </a:lnTo>
                    <a:lnTo>
                      <a:pt x="130" y="37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99" name="Freeform 503"/>
              <p:cNvSpPr>
                <a:spLocks/>
              </p:cNvSpPr>
              <p:nvPr/>
            </p:nvSpPr>
            <p:spPr bwMode="auto">
              <a:xfrm>
                <a:off x="2893" y="3278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5"/>
                  </a:cxn>
                  <a:cxn ang="0">
                    <a:pos x="130" y="37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5"/>
                    </a:lnTo>
                    <a:lnTo>
                      <a:pt x="130" y="37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0" name="Freeform 504"/>
              <p:cNvSpPr>
                <a:spLocks/>
              </p:cNvSpPr>
              <p:nvPr/>
            </p:nvSpPr>
            <p:spPr bwMode="auto">
              <a:xfrm>
                <a:off x="2893" y="3304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5"/>
                  </a:cxn>
                  <a:cxn ang="0">
                    <a:pos x="130" y="37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5"/>
                    </a:lnTo>
                    <a:lnTo>
                      <a:pt x="130" y="37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1" name="Freeform 505"/>
              <p:cNvSpPr>
                <a:spLocks/>
              </p:cNvSpPr>
              <p:nvPr/>
            </p:nvSpPr>
            <p:spPr bwMode="auto">
              <a:xfrm>
                <a:off x="2893" y="3332"/>
                <a:ext cx="130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3"/>
                  </a:cxn>
                  <a:cxn ang="0">
                    <a:pos x="130" y="37"/>
                  </a:cxn>
                  <a:cxn ang="0">
                    <a:pos x="0" y="25"/>
                  </a:cxn>
                  <a:cxn ang="0">
                    <a:pos x="0" y="0"/>
                  </a:cxn>
                </a:cxnLst>
                <a:rect l="0" t="0" r="r" b="b"/>
                <a:pathLst>
                  <a:path w="130" h="37">
                    <a:moveTo>
                      <a:pt x="0" y="0"/>
                    </a:moveTo>
                    <a:lnTo>
                      <a:pt x="130" y="13"/>
                    </a:lnTo>
                    <a:lnTo>
                      <a:pt x="130" y="37"/>
                    </a:lnTo>
                    <a:lnTo>
                      <a:pt x="0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2" name="Freeform 506"/>
              <p:cNvSpPr>
                <a:spLocks/>
              </p:cNvSpPr>
              <p:nvPr/>
            </p:nvSpPr>
            <p:spPr bwMode="auto">
              <a:xfrm>
                <a:off x="2893" y="3359"/>
                <a:ext cx="128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13"/>
                  </a:cxn>
                  <a:cxn ang="0">
                    <a:pos x="128" y="35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28" h="35">
                    <a:moveTo>
                      <a:pt x="0" y="0"/>
                    </a:moveTo>
                    <a:lnTo>
                      <a:pt x="128" y="13"/>
                    </a:lnTo>
                    <a:lnTo>
                      <a:pt x="128" y="35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3" name="Freeform 507"/>
              <p:cNvSpPr>
                <a:spLocks/>
              </p:cNvSpPr>
              <p:nvPr/>
            </p:nvSpPr>
            <p:spPr bwMode="auto">
              <a:xfrm>
                <a:off x="2893" y="3385"/>
                <a:ext cx="130" cy="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11"/>
                  </a:cxn>
                  <a:cxn ang="0">
                    <a:pos x="130" y="33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3">
                    <a:moveTo>
                      <a:pt x="0" y="0"/>
                    </a:moveTo>
                    <a:lnTo>
                      <a:pt x="130" y="11"/>
                    </a:lnTo>
                    <a:lnTo>
                      <a:pt x="130" y="33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4" name="Freeform 508"/>
              <p:cNvSpPr>
                <a:spLocks/>
              </p:cNvSpPr>
              <p:nvPr/>
            </p:nvSpPr>
            <p:spPr bwMode="auto">
              <a:xfrm>
                <a:off x="2893" y="3413"/>
                <a:ext cx="130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9"/>
                  </a:cxn>
                  <a:cxn ang="0">
                    <a:pos x="130" y="31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1">
                    <a:moveTo>
                      <a:pt x="0" y="0"/>
                    </a:moveTo>
                    <a:lnTo>
                      <a:pt x="130" y="9"/>
                    </a:lnTo>
                    <a:lnTo>
                      <a:pt x="130" y="31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05" name="Freeform 509"/>
              <p:cNvSpPr>
                <a:spLocks/>
              </p:cNvSpPr>
              <p:nvPr/>
            </p:nvSpPr>
            <p:spPr bwMode="auto">
              <a:xfrm>
                <a:off x="2893" y="3440"/>
                <a:ext cx="130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0" y="6"/>
                  </a:cxn>
                  <a:cxn ang="0">
                    <a:pos x="130" y="30"/>
                  </a:cxn>
                  <a:cxn ang="0">
                    <a:pos x="0" y="24"/>
                  </a:cxn>
                  <a:cxn ang="0">
                    <a:pos x="0" y="0"/>
                  </a:cxn>
                </a:cxnLst>
                <a:rect l="0" t="0" r="r" b="b"/>
                <a:pathLst>
                  <a:path w="130" h="30">
                    <a:moveTo>
                      <a:pt x="0" y="0"/>
                    </a:moveTo>
                    <a:lnTo>
                      <a:pt x="130" y="6"/>
                    </a:lnTo>
                    <a:lnTo>
                      <a:pt x="130" y="30"/>
                    </a:lnTo>
                    <a:lnTo>
                      <a:pt x="0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515" name="Group 510"/>
              <p:cNvGrpSpPr>
                <a:grpSpLocks/>
              </p:cNvGrpSpPr>
              <p:nvPr/>
            </p:nvGrpSpPr>
            <p:grpSpPr bwMode="auto">
              <a:xfrm>
                <a:off x="2919" y="3027"/>
                <a:ext cx="14" cy="469"/>
                <a:chOff x="2919" y="3027"/>
                <a:chExt cx="14" cy="469"/>
              </a:xfrm>
            </p:grpSpPr>
            <p:sp>
              <p:nvSpPr>
                <p:cNvPr id="30207" name="Line 511"/>
                <p:cNvSpPr>
                  <a:spLocks noChangeShapeType="1"/>
                </p:cNvSpPr>
                <p:nvPr/>
              </p:nvSpPr>
              <p:spPr bwMode="auto">
                <a:xfrm flipV="1">
                  <a:off x="2919" y="3027"/>
                  <a:ext cx="1" cy="469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08" name="Line 512"/>
                <p:cNvSpPr>
                  <a:spLocks noChangeShapeType="1"/>
                </p:cNvSpPr>
                <p:nvPr/>
              </p:nvSpPr>
              <p:spPr bwMode="auto">
                <a:xfrm flipV="1">
                  <a:off x="2932" y="3029"/>
                  <a:ext cx="1" cy="467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516" name="Group 513"/>
              <p:cNvGrpSpPr>
                <a:grpSpLocks/>
              </p:cNvGrpSpPr>
              <p:nvPr/>
            </p:nvGrpSpPr>
            <p:grpSpPr bwMode="auto">
              <a:xfrm>
                <a:off x="2970" y="3035"/>
                <a:ext cx="12" cy="461"/>
                <a:chOff x="2970" y="3035"/>
                <a:chExt cx="12" cy="461"/>
              </a:xfrm>
            </p:grpSpPr>
            <p:sp>
              <p:nvSpPr>
                <p:cNvPr id="30210" name="Line 514"/>
                <p:cNvSpPr>
                  <a:spLocks noChangeShapeType="1"/>
                </p:cNvSpPr>
                <p:nvPr/>
              </p:nvSpPr>
              <p:spPr bwMode="auto">
                <a:xfrm flipV="1">
                  <a:off x="2970" y="3035"/>
                  <a:ext cx="1" cy="461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1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2981" y="3037"/>
                  <a:ext cx="1" cy="459"/>
                </a:xfrm>
                <a:prstGeom prst="line">
                  <a:avLst/>
                </a:prstGeom>
                <a:noFill/>
                <a:ln w="25400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517" name="Group 516"/>
            <p:cNvGrpSpPr>
              <a:grpSpLocks/>
            </p:cNvGrpSpPr>
            <p:nvPr/>
          </p:nvGrpSpPr>
          <p:grpSpPr bwMode="auto">
            <a:xfrm>
              <a:off x="2909" y="3256"/>
              <a:ext cx="633" cy="306"/>
              <a:chOff x="2909" y="3256"/>
              <a:chExt cx="633" cy="306"/>
            </a:xfrm>
          </p:grpSpPr>
          <p:grpSp>
            <p:nvGrpSpPr>
              <p:cNvPr id="30518" name="Group 517"/>
              <p:cNvGrpSpPr>
                <a:grpSpLocks/>
              </p:cNvGrpSpPr>
              <p:nvPr/>
            </p:nvGrpSpPr>
            <p:grpSpPr bwMode="auto">
              <a:xfrm>
                <a:off x="2909" y="3256"/>
                <a:ext cx="633" cy="262"/>
                <a:chOff x="2909" y="3256"/>
                <a:chExt cx="633" cy="262"/>
              </a:xfrm>
            </p:grpSpPr>
            <p:sp>
              <p:nvSpPr>
                <p:cNvPr id="30214" name="Freeform 518"/>
                <p:cNvSpPr>
                  <a:spLocks/>
                </p:cNvSpPr>
                <p:nvPr/>
              </p:nvSpPr>
              <p:spPr bwMode="auto">
                <a:xfrm>
                  <a:off x="2909" y="3263"/>
                  <a:ext cx="495" cy="255"/>
                </a:xfrm>
                <a:custGeom>
                  <a:avLst/>
                  <a:gdLst/>
                  <a:ahLst/>
                  <a:cxnLst>
                    <a:cxn ang="0">
                      <a:pos x="0" y="231"/>
                    </a:cxn>
                    <a:cxn ang="0">
                      <a:pos x="0" y="0"/>
                    </a:cxn>
                    <a:cxn ang="0">
                      <a:pos x="360" y="0"/>
                    </a:cxn>
                    <a:cxn ang="0">
                      <a:pos x="495" y="78"/>
                    </a:cxn>
                    <a:cxn ang="0">
                      <a:pos x="495" y="214"/>
                    </a:cxn>
                    <a:cxn ang="0">
                      <a:pos x="249" y="255"/>
                    </a:cxn>
                    <a:cxn ang="0">
                      <a:pos x="0" y="231"/>
                    </a:cxn>
                  </a:cxnLst>
                  <a:rect l="0" t="0" r="r" b="b"/>
                  <a:pathLst>
                    <a:path w="495" h="255">
                      <a:moveTo>
                        <a:pt x="0" y="231"/>
                      </a:moveTo>
                      <a:lnTo>
                        <a:pt x="0" y="0"/>
                      </a:lnTo>
                      <a:lnTo>
                        <a:pt x="360" y="0"/>
                      </a:lnTo>
                      <a:lnTo>
                        <a:pt x="495" y="78"/>
                      </a:lnTo>
                      <a:lnTo>
                        <a:pt x="495" y="214"/>
                      </a:lnTo>
                      <a:lnTo>
                        <a:pt x="249" y="255"/>
                      </a:lnTo>
                      <a:lnTo>
                        <a:pt x="0" y="231"/>
                      </a:lnTo>
                      <a:close/>
                    </a:path>
                  </a:pathLst>
                </a:custGeom>
                <a:solidFill>
                  <a:srgbClr val="B760F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5" name="Freeform 519"/>
                <p:cNvSpPr>
                  <a:spLocks/>
                </p:cNvSpPr>
                <p:nvPr/>
              </p:nvSpPr>
              <p:spPr bwMode="auto">
                <a:xfrm>
                  <a:off x="3056" y="3354"/>
                  <a:ext cx="106" cy="164"/>
                </a:xfrm>
                <a:custGeom>
                  <a:avLst/>
                  <a:gdLst/>
                  <a:ahLst/>
                  <a:cxnLst>
                    <a:cxn ang="0">
                      <a:pos x="106" y="79"/>
                    </a:cxn>
                    <a:cxn ang="0">
                      <a:pos x="0" y="0"/>
                    </a:cxn>
                    <a:cxn ang="0">
                      <a:pos x="0" y="144"/>
                    </a:cxn>
                    <a:cxn ang="0">
                      <a:pos x="106" y="164"/>
                    </a:cxn>
                    <a:cxn ang="0">
                      <a:pos x="106" y="79"/>
                    </a:cxn>
                  </a:cxnLst>
                  <a:rect l="0" t="0" r="r" b="b"/>
                  <a:pathLst>
                    <a:path w="106" h="164">
                      <a:moveTo>
                        <a:pt x="106" y="79"/>
                      </a:moveTo>
                      <a:lnTo>
                        <a:pt x="0" y="0"/>
                      </a:lnTo>
                      <a:lnTo>
                        <a:pt x="0" y="144"/>
                      </a:lnTo>
                      <a:lnTo>
                        <a:pt x="106" y="164"/>
                      </a:lnTo>
                      <a:lnTo>
                        <a:pt x="106" y="79"/>
                      </a:lnTo>
                      <a:close/>
                    </a:path>
                  </a:pathLst>
                </a:custGeom>
                <a:solidFill>
                  <a:srgbClr val="28004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6" name="Freeform 520"/>
                <p:cNvSpPr>
                  <a:spLocks/>
                </p:cNvSpPr>
                <p:nvPr/>
              </p:nvSpPr>
              <p:spPr bwMode="auto">
                <a:xfrm>
                  <a:off x="2909" y="3263"/>
                  <a:ext cx="143" cy="22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3" y="78"/>
                    </a:cxn>
                    <a:cxn ang="0">
                      <a:pos x="143" y="218"/>
                    </a:cxn>
                    <a:cxn ang="0">
                      <a:pos x="0" y="22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43" h="229">
                      <a:moveTo>
                        <a:pt x="0" y="0"/>
                      </a:moveTo>
                      <a:lnTo>
                        <a:pt x="143" y="78"/>
                      </a:lnTo>
                      <a:lnTo>
                        <a:pt x="143" y="218"/>
                      </a:lnTo>
                      <a:lnTo>
                        <a:pt x="0" y="22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000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7" name="Freeform 521"/>
                <p:cNvSpPr>
                  <a:spLocks/>
                </p:cNvSpPr>
                <p:nvPr/>
              </p:nvSpPr>
              <p:spPr bwMode="auto">
                <a:xfrm>
                  <a:off x="3019" y="3319"/>
                  <a:ext cx="370" cy="50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352" y="0"/>
                    </a:cxn>
                    <a:cxn ang="0">
                      <a:pos x="370" y="35"/>
                    </a:cxn>
                    <a:cxn ang="0">
                      <a:pos x="0" y="50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370" h="50">
                      <a:moveTo>
                        <a:pt x="0" y="11"/>
                      </a:moveTo>
                      <a:lnTo>
                        <a:pt x="352" y="0"/>
                      </a:lnTo>
                      <a:lnTo>
                        <a:pt x="370" y="35"/>
                      </a:lnTo>
                      <a:lnTo>
                        <a:pt x="0" y="5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8" name="Freeform 522"/>
                <p:cNvSpPr>
                  <a:spLocks/>
                </p:cNvSpPr>
                <p:nvPr/>
              </p:nvSpPr>
              <p:spPr bwMode="auto">
                <a:xfrm>
                  <a:off x="2915" y="3387"/>
                  <a:ext cx="63" cy="33"/>
                </a:xfrm>
                <a:custGeom>
                  <a:avLst/>
                  <a:gdLst/>
                  <a:ahLst/>
                  <a:cxnLst>
                    <a:cxn ang="0">
                      <a:pos x="0" y="11"/>
                    </a:cxn>
                    <a:cxn ang="0">
                      <a:pos x="63" y="33"/>
                    </a:cxn>
                    <a:cxn ang="0">
                      <a:pos x="63" y="0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63" h="33">
                      <a:moveTo>
                        <a:pt x="0" y="11"/>
                      </a:moveTo>
                      <a:lnTo>
                        <a:pt x="63" y="33"/>
                      </a:lnTo>
                      <a:lnTo>
                        <a:pt x="63" y="0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19" name="Freeform 523"/>
                <p:cNvSpPr>
                  <a:spLocks/>
                </p:cNvSpPr>
                <p:nvPr/>
              </p:nvSpPr>
              <p:spPr bwMode="auto">
                <a:xfrm>
                  <a:off x="2909" y="3391"/>
                  <a:ext cx="69" cy="11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9" y="20"/>
                    </a:cxn>
                    <a:cxn ang="0">
                      <a:pos x="69" y="114"/>
                    </a:cxn>
                    <a:cxn ang="0">
                      <a:pos x="0" y="10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9" h="114">
                      <a:moveTo>
                        <a:pt x="0" y="0"/>
                      </a:moveTo>
                      <a:lnTo>
                        <a:pt x="69" y="20"/>
                      </a:lnTo>
                      <a:lnTo>
                        <a:pt x="69" y="114"/>
                      </a:lnTo>
                      <a:lnTo>
                        <a:pt x="0" y="10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0" name="Freeform 524"/>
                <p:cNvSpPr>
                  <a:spLocks/>
                </p:cNvSpPr>
                <p:nvPr/>
              </p:nvSpPr>
              <p:spPr bwMode="auto">
                <a:xfrm>
                  <a:off x="2909" y="3369"/>
                  <a:ext cx="57" cy="40"/>
                </a:xfrm>
                <a:custGeom>
                  <a:avLst/>
                  <a:gdLst/>
                  <a:ahLst/>
                  <a:cxnLst>
                    <a:cxn ang="0">
                      <a:pos x="57" y="40"/>
                    </a:cxn>
                    <a:cxn ang="0">
                      <a:pos x="0" y="24"/>
                    </a:cxn>
                    <a:cxn ang="0">
                      <a:pos x="0" y="0"/>
                    </a:cxn>
                    <a:cxn ang="0">
                      <a:pos x="57" y="14"/>
                    </a:cxn>
                  </a:cxnLst>
                  <a:rect l="0" t="0" r="r" b="b"/>
                  <a:pathLst>
                    <a:path w="57" h="40">
                      <a:moveTo>
                        <a:pt x="57" y="40"/>
                      </a:moveTo>
                      <a:lnTo>
                        <a:pt x="0" y="24"/>
                      </a:lnTo>
                      <a:lnTo>
                        <a:pt x="0" y="0"/>
                      </a:lnTo>
                      <a:lnTo>
                        <a:pt x="57" y="14"/>
                      </a:lnTo>
                    </a:path>
                  </a:pathLst>
                </a:custGeom>
                <a:noFill/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1" name="Line 525"/>
                <p:cNvSpPr>
                  <a:spLocks noChangeShapeType="1"/>
                </p:cNvSpPr>
                <p:nvPr/>
              </p:nvSpPr>
              <p:spPr bwMode="auto">
                <a:xfrm>
                  <a:off x="2956" y="3381"/>
                  <a:ext cx="1" cy="39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2" name="Line 526"/>
                <p:cNvSpPr>
                  <a:spLocks noChangeShapeType="1"/>
                </p:cNvSpPr>
                <p:nvPr/>
              </p:nvSpPr>
              <p:spPr bwMode="auto">
                <a:xfrm>
                  <a:off x="2944" y="3378"/>
                  <a:ext cx="1" cy="40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3" name="Line 527"/>
                <p:cNvSpPr>
                  <a:spLocks noChangeShapeType="1"/>
                </p:cNvSpPr>
                <p:nvPr/>
              </p:nvSpPr>
              <p:spPr bwMode="auto">
                <a:xfrm>
                  <a:off x="2934" y="3376"/>
                  <a:ext cx="1" cy="39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4" name="Line 528"/>
                <p:cNvSpPr>
                  <a:spLocks noChangeShapeType="1"/>
                </p:cNvSpPr>
                <p:nvPr/>
              </p:nvSpPr>
              <p:spPr bwMode="auto">
                <a:xfrm>
                  <a:off x="2922" y="3372"/>
                  <a:ext cx="1" cy="39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5" name="Freeform 529"/>
                <p:cNvSpPr>
                  <a:spLocks/>
                </p:cNvSpPr>
                <p:nvPr/>
              </p:nvSpPr>
              <p:spPr bwMode="auto">
                <a:xfrm>
                  <a:off x="3011" y="3317"/>
                  <a:ext cx="382" cy="26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382" y="0"/>
                    </a:cxn>
                    <a:cxn ang="0">
                      <a:pos x="382" y="5"/>
                    </a:cxn>
                    <a:cxn ang="0">
                      <a:pos x="2" y="26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82" h="26">
                      <a:moveTo>
                        <a:pt x="0" y="18"/>
                      </a:moveTo>
                      <a:lnTo>
                        <a:pt x="382" y="0"/>
                      </a:lnTo>
                      <a:lnTo>
                        <a:pt x="382" y="5"/>
                      </a:lnTo>
                      <a:lnTo>
                        <a:pt x="2" y="26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6" name="Freeform 530"/>
                <p:cNvSpPr>
                  <a:spLocks/>
                </p:cNvSpPr>
                <p:nvPr/>
              </p:nvSpPr>
              <p:spPr bwMode="auto">
                <a:xfrm>
                  <a:off x="3351" y="3330"/>
                  <a:ext cx="181" cy="140"/>
                </a:xfrm>
                <a:custGeom>
                  <a:avLst/>
                  <a:gdLst/>
                  <a:ahLst/>
                  <a:cxnLst>
                    <a:cxn ang="0">
                      <a:pos x="181" y="138"/>
                    </a:cxn>
                    <a:cxn ang="0">
                      <a:pos x="181" y="63"/>
                    </a:cxn>
                    <a:cxn ang="0">
                      <a:pos x="57" y="0"/>
                    </a:cxn>
                    <a:cxn ang="0">
                      <a:pos x="0" y="18"/>
                    </a:cxn>
                    <a:cxn ang="0">
                      <a:pos x="99" y="75"/>
                    </a:cxn>
                    <a:cxn ang="0">
                      <a:pos x="167" y="74"/>
                    </a:cxn>
                    <a:cxn ang="0">
                      <a:pos x="167" y="140"/>
                    </a:cxn>
                    <a:cxn ang="0">
                      <a:pos x="181" y="138"/>
                    </a:cxn>
                  </a:cxnLst>
                  <a:rect l="0" t="0" r="r" b="b"/>
                  <a:pathLst>
                    <a:path w="181" h="140">
                      <a:moveTo>
                        <a:pt x="181" y="138"/>
                      </a:moveTo>
                      <a:lnTo>
                        <a:pt x="181" y="63"/>
                      </a:lnTo>
                      <a:lnTo>
                        <a:pt x="57" y="0"/>
                      </a:lnTo>
                      <a:lnTo>
                        <a:pt x="0" y="18"/>
                      </a:lnTo>
                      <a:lnTo>
                        <a:pt x="99" y="75"/>
                      </a:lnTo>
                      <a:lnTo>
                        <a:pt x="167" y="74"/>
                      </a:lnTo>
                      <a:lnTo>
                        <a:pt x="167" y="140"/>
                      </a:lnTo>
                      <a:lnTo>
                        <a:pt x="181" y="138"/>
                      </a:lnTo>
                      <a:close/>
                    </a:path>
                  </a:pathLst>
                </a:custGeom>
                <a:solidFill>
                  <a:srgbClr val="7F5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7" name="Freeform 531"/>
                <p:cNvSpPr>
                  <a:spLocks/>
                </p:cNvSpPr>
                <p:nvPr/>
              </p:nvSpPr>
              <p:spPr bwMode="auto">
                <a:xfrm>
                  <a:off x="3233" y="3341"/>
                  <a:ext cx="303" cy="77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203" y="0"/>
                    </a:cxn>
                    <a:cxn ang="0">
                      <a:pos x="303" y="57"/>
                    </a:cxn>
                    <a:cxn ang="0">
                      <a:pos x="124" y="77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303" h="77">
                      <a:moveTo>
                        <a:pt x="0" y="9"/>
                      </a:moveTo>
                      <a:lnTo>
                        <a:pt x="203" y="0"/>
                      </a:lnTo>
                      <a:lnTo>
                        <a:pt x="303" y="57"/>
                      </a:lnTo>
                      <a:lnTo>
                        <a:pt x="124" y="7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E3B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8" name="Freeform 532"/>
                <p:cNvSpPr>
                  <a:spLocks/>
                </p:cNvSpPr>
                <p:nvPr/>
              </p:nvSpPr>
              <p:spPr bwMode="auto">
                <a:xfrm>
                  <a:off x="3418" y="3389"/>
                  <a:ext cx="124" cy="27"/>
                </a:xfrm>
                <a:custGeom>
                  <a:avLst/>
                  <a:gdLst/>
                  <a:ahLst/>
                  <a:cxnLst>
                    <a:cxn ang="0">
                      <a:pos x="0" y="18"/>
                    </a:cxn>
                    <a:cxn ang="0">
                      <a:pos x="118" y="0"/>
                    </a:cxn>
                    <a:cxn ang="0">
                      <a:pos x="124" y="7"/>
                    </a:cxn>
                    <a:cxn ang="0">
                      <a:pos x="2" y="27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124" h="27">
                      <a:moveTo>
                        <a:pt x="0" y="18"/>
                      </a:moveTo>
                      <a:lnTo>
                        <a:pt x="118" y="0"/>
                      </a:lnTo>
                      <a:lnTo>
                        <a:pt x="124" y="7"/>
                      </a:lnTo>
                      <a:lnTo>
                        <a:pt x="2" y="27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29" name="Freeform 533"/>
                <p:cNvSpPr>
                  <a:spLocks/>
                </p:cNvSpPr>
                <p:nvPr/>
              </p:nvSpPr>
              <p:spPr bwMode="auto">
                <a:xfrm>
                  <a:off x="3461" y="3394"/>
                  <a:ext cx="61" cy="85"/>
                </a:xfrm>
                <a:custGeom>
                  <a:avLst/>
                  <a:gdLst/>
                  <a:ahLst/>
                  <a:cxnLst>
                    <a:cxn ang="0">
                      <a:pos x="0" y="6"/>
                    </a:cxn>
                    <a:cxn ang="0">
                      <a:pos x="61" y="0"/>
                    </a:cxn>
                    <a:cxn ang="0">
                      <a:pos x="61" y="76"/>
                    </a:cxn>
                    <a:cxn ang="0">
                      <a:pos x="0" y="85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61" h="85">
                      <a:moveTo>
                        <a:pt x="0" y="6"/>
                      </a:moveTo>
                      <a:lnTo>
                        <a:pt x="61" y="0"/>
                      </a:lnTo>
                      <a:lnTo>
                        <a:pt x="61" y="76"/>
                      </a:lnTo>
                      <a:lnTo>
                        <a:pt x="0" y="85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0" name="Freeform 534"/>
                <p:cNvSpPr>
                  <a:spLocks/>
                </p:cNvSpPr>
                <p:nvPr/>
              </p:nvSpPr>
              <p:spPr bwMode="auto">
                <a:xfrm>
                  <a:off x="3465" y="3400"/>
                  <a:ext cx="53" cy="72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53" y="0"/>
                    </a:cxn>
                    <a:cxn ang="0">
                      <a:pos x="53" y="64"/>
                    </a:cxn>
                    <a:cxn ang="0">
                      <a:pos x="0" y="72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53" h="72">
                      <a:moveTo>
                        <a:pt x="0" y="5"/>
                      </a:moveTo>
                      <a:lnTo>
                        <a:pt x="53" y="0"/>
                      </a:lnTo>
                      <a:lnTo>
                        <a:pt x="53" y="64"/>
                      </a:lnTo>
                      <a:lnTo>
                        <a:pt x="0" y="72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1" name="Freeform 535"/>
                <p:cNvSpPr>
                  <a:spLocks/>
                </p:cNvSpPr>
                <p:nvPr/>
              </p:nvSpPr>
              <p:spPr bwMode="auto">
                <a:xfrm>
                  <a:off x="3151" y="3409"/>
                  <a:ext cx="212" cy="109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212" y="0"/>
                    </a:cxn>
                    <a:cxn ang="0">
                      <a:pos x="212" y="72"/>
                    </a:cxn>
                    <a:cxn ang="0">
                      <a:pos x="0" y="109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212" h="109">
                      <a:moveTo>
                        <a:pt x="0" y="24"/>
                      </a:moveTo>
                      <a:lnTo>
                        <a:pt x="212" y="0"/>
                      </a:lnTo>
                      <a:lnTo>
                        <a:pt x="212" y="72"/>
                      </a:lnTo>
                      <a:lnTo>
                        <a:pt x="0" y="109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2" name="Freeform 536"/>
                <p:cNvSpPr>
                  <a:spLocks/>
                </p:cNvSpPr>
                <p:nvPr/>
              </p:nvSpPr>
              <p:spPr bwMode="auto">
                <a:xfrm>
                  <a:off x="3280" y="3415"/>
                  <a:ext cx="18" cy="81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0" y="81"/>
                    </a:cxn>
                    <a:cxn ang="0">
                      <a:pos x="18" y="79"/>
                    </a:cxn>
                    <a:cxn ang="0">
                      <a:pos x="18" y="0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w="18" h="81">
                      <a:moveTo>
                        <a:pt x="0" y="1"/>
                      </a:moveTo>
                      <a:lnTo>
                        <a:pt x="0" y="81"/>
                      </a:lnTo>
                      <a:lnTo>
                        <a:pt x="18" y="79"/>
                      </a:lnTo>
                      <a:lnTo>
                        <a:pt x="18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3" name="Freeform 537"/>
                <p:cNvSpPr>
                  <a:spLocks/>
                </p:cNvSpPr>
                <p:nvPr/>
              </p:nvSpPr>
              <p:spPr bwMode="auto">
                <a:xfrm>
                  <a:off x="3216" y="3426"/>
                  <a:ext cx="19" cy="79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79"/>
                    </a:cxn>
                    <a:cxn ang="0">
                      <a:pos x="19" y="77"/>
                    </a:cxn>
                    <a:cxn ang="0">
                      <a:pos x="19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19" h="79">
                      <a:moveTo>
                        <a:pt x="0" y="2"/>
                      </a:moveTo>
                      <a:lnTo>
                        <a:pt x="0" y="79"/>
                      </a:lnTo>
                      <a:lnTo>
                        <a:pt x="19" y="77"/>
                      </a:lnTo>
                      <a:lnTo>
                        <a:pt x="19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4" name="Freeform 538"/>
                <p:cNvSpPr>
                  <a:spLocks/>
                </p:cNvSpPr>
                <p:nvPr/>
              </p:nvSpPr>
              <p:spPr bwMode="auto">
                <a:xfrm>
                  <a:off x="3145" y="3405"/>
                  <a:ext cx="228" cy="39"/>
                </a:xfrm>
                <a:custGeom>
                  <a:avLst/>
                  <a:gdLst/>
                  <a:ahLst/>
                  <a:cxnLst>
                    <a:cxn ang="0">
                      <a:pos x="0" y="28"/>
                    </a:cxn>
                    <a:cxn ang="0">
                      <a:pos x="216" y="0"/>
                    </a:cxn>
                    <a:cxn ang="0">
                      <a:pos x="228" y="8"/>
                    </a:cxn>
                    <a:cxn ang="0">
                      <a:pos x="8" y="3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228" h="39">
                      <a:moveTo>
                        <a:pt x="0" y="28"/>
                      </a:moveTo>
                      <a:lnTo>
                        <a:pt x="216" y="0"/>
                      </a:lnTo>
                      <a:lnTo>
                        <a:pt x="228" y="8"/>
                      </a:lnTo>
                      <a:lnTo>
                        <a:pt x="8" y="39"/>
                      </a:lnTo>
                      <a:lnTo>
                        <a:pt x="0" y="28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5" name="Freeform 539"/>
                <p:cNvSpPr>
                  <a:spLocks/>
                </p:cNvSpPr>
                <p:nvPr/>
              </p:nvSpPr>
              <p:spPr bwMode="auto">
                <a:xfrm>
                  <a:off x="3129" y="3363"/>
                  <a:ext cx="110" cy="55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0" y="55"/>
                    </a:cxn>
                    <a:cxn ang="0">
                      <a:pos x="100" y="46"/>
                    </a:cxn>
                    <a:cxn ang="0">
                      <a:pos x="100" y="7"/>
                    </a:cxn>
                    <a:cxn ang="0">
                      <a:pos x="110" y="7"/>
                    </a:cxn>
                    <a:cxn ang="0">
                      <a:pos x="110" y="0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110" h="55">
                      <a:moveTo>
                        <a:pt x="0" y="7"/>
                      </a:moveTo>
                      <a:lnTo>
                        <a:pt x="0" y="55"/>
                      </a:lnTo>
                      <a:lnTo>
                        <a:pt x="100" y="46"/>
                      </a:lnTo>
                      <a:lnTo>
                        <a:pt x="100" y="7"/>
                      </a:lnTo>
                      <a:lnTo>
                        <a:pt x="110" y="7"/>
                      </a:lnTo>
                      <a:lnTo>
                        <a:pt x="110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5F3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6" name="Freeform 540"/>
                <p:cNvSpPr>
                  <a:spLocks/>
                </p:cNvSpPr>
                <p:nvPr/>
              </p:nvSpPr>
              <p:spPr bwMode="auto">
                <a:xfrm>
                  <a:off x="3084" y="3367"/>
                  <a:ext cx="59" cy="51"/>
                </a:xfrm>
                <a:custGeom>
                  <a:avLst/>
                  <a:gdLst/>
                  <a:ahLst/>
                  <a:cxnLst>
                    <a:cxn ang="0">
                      <a:pos x="59" y="0"/>
                    </a:cxn>
                    <a:cxn ang="0">
                      <a:pos x="59" y="51"/>
                    </a:cxn>
                    <a:cxn ang="0">
                      <a:pos x="0" y="7"/>
                    </a:cxn>
                    <a:cxn ang="0">
                      <a:pos x="59" y="0"/>
                    </a:cxn>
                  </a:cxnLst>
                  <a:rect l="0" t="0" r="r" b="b"/>
                  <a:pathLst>
                    <a:path w="59" h="51">
                      <a:moveTo>
                        <a:pt x="59" y="0"/>
                      </a:moveTo>
                      <a:lnTo>
                        <a:pt x="59" y="51"/>
                      </a:lnTo>
                      <a:lnTo>
                        <a:pt x="0" y="7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3F1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7" name="Freeform 541"/>
                <p:cNvSpPr>
                  <a:spLocks/>
                </p:cNvSpPr>
                <p:nvPr/>
              </p:nvSpPr>
              <p:spPr bwMode="auto">
                <a:xfrm>
                  <a:off x="3137" y="3372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41"/>
                    </a:cxn>
                    <a:cxn ang="0">
                      <a:pos x="45" y="37"/>
                    </a:cxn>
                    <a:cxn ang="0">
                      <a:pos x="45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45" h="41">
                      <a:moveTo>
                        <a:pt x="0" y="4"/>
                      </a:moveTo>
                      <a:lnTo>
                        <a:pt x="0" y="41"/>
                      </a:lnTo>
                      <a:lnTo>
                        <a:pt x="45" y="37"/>
                      </a:lnTo>
                      <a:lnTo>
                        <a:pt x="45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8" name="Freeform 542"/>
                <p:cNvSpPr>
                  <a:spLocks/>
                </p:cNvSpPr>
                <p:nvPr/>
              </p:nvSpPr>
              <p:spPr bwMode="auto">
                <a:xfrm>
                  <a:off x="3178" y="3369"/>
                  <a:ext cx="43" cy="40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0" y="40"/>
                    </a:cxn>
                    <a:cxn ang="0">
                      <a:pos x="43" y="36"/>
                    </a:cxn>
                    <a:cxn ang="0">
                      <a:pos x="43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43" h="40">
                      <a:moveTo>
                        <a:pt x="0" y="3"/>
                      </a:moveTo>
                      <a:lnTo>
                        <a:pt x="0" y="40"/>
                      </a:lnTo>
                      <a:lnTo>
                        <a:pt x="43" y="36"/>
                      </a:lnTo>
                      <a:lnTo>
                        <a:pt x="43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39" name="Freeform 543"/>
                <p:cNvSpPr>
                  <a:spLocks/>
                </p:cNvSpPr>
                <p:nvPr/>
              </p:nvSpPr>
              <p:spPr bwMode="auto">
                <a:xfrm>
                  <a:off x="3280" y="3322"/>
                  <a:ext cx="52" cy="24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24"/>
                    </a:cxn>
                    <a:cxn ang="0">
                      <a:pos x="52" y="23"/>
                    </a:cxn>
                    <a:cxn ang="0">
                      <a:pos x="52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52" h="24">
                      <a:moveTo>
                        <a:pt x="0" y="2"/>
                      </a:moveTo>
                      <a:lnTo>
                        <a:pt x="0" y="24"/>
                      </a:lnTo>
                      <a:lnTo>
                        <a:pt x="52" y="23"/>
                      </a:lnTo>
                      <a:lnTo>
                        <a:pt x="52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0" name="Line 544"/>
                <p:cNvSpPr>
                  <a:spLocks noChangeShapeType="1"/>
                </p:cNvSpPr>
                <p:nvPr/>
              </p:nvSpPr>
              <p:spPr bwMode="auto">
                <a:xfrm>
                  <a:off x="3306" y="3322"/>
                  <a:ext cx="1" cy="37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1" name="Freeform 545"/>
                <p:cNvSpPr>
                  <a:spLocks/>
                </p:cNvSpPr>
                <p:nvPr/>
              </p:nvSpPr>
              <p:spPr bwMode="auto">
                <a:xfrm>
                  <a:off x="3072" y="3326"/>
                  <a:ext cx="51" cy="28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28"/>
                    </a:cxn>
                    <a:cxn ang="0">
                      <a:pos x="51" y="26"/>
                    </a:cxn>
                    <a:cxn ang="0">
                      <a:pos x="51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51" h="28">
                      <a:moveTo>
                        <a:pt x="0" y="2"/>
                      </a:moveTo>
                      <a:lnTo>
                        <a:pt x="0" y="28"/>
                      </a:lnTo>
                      <a:lnTo>
                        <a:pt x="51" y="26"/>
                      </a:lnTo>
                      <a:lnTo>
                        <a:pt x="51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2" name="Line 546"/>
                <p:cNvSpPr>
                  <a:spLocks noChangeShapeType="1"/>
                </p:cNvSpPr>
                <p:nvPr/>
              </p:nvSpPr>
              <p:spPr bwMode="auto">
                <a:xfrm>
                  <a:off x="3098" y="3326"/>
                  <a:ext cx="1" cy="43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3" name="Freeform 547"/>
                <p:cNvSpPr>
                  <a:spLocks/>
                </p:cNvSpPr>
                <p:nvPr/>
              </p:nvSpPr>
              <p:spPr bwMode="auto">
                <a:xfrm>
                  <a:off x="3103" y="3258"/>
                  <a:ext cx="118" cy="3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6" y="26"/>
                    </a:cxn>
                    <a:cxn ang="0">
                      <a:pos x="118" y="26"/>
                    </a:cxn>
                    <a:cxn ang="0">
                      <a:pos x="118" y="35"/>
                    </a:cxn>
                    <a:cxn ang="0">
                      <a:pos x="34" y="35"/>
                    </a:cxn>
                    <a:cxn ang="0">
                      <a:pos x="0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8" h="35">
                      <a:moveTo>
                        <a:pt x="0" y="0"/>
                      </a:moveTo>
                      <a:lnTo>
                        <a:pt x="36" y="26"/>
                      </a:lnTo>
                      <a:lnTo>
                        <a:pt x="118" y="26"/>
                      </a:lnTo>
                      <a:lnTo>
                        <a:pt x="118" y="35"/>
                      </a:lnTo>
                      <a:lnTo>
                        <a:pt x="34" y="35"/>
                      </a:lnTo>
                      <a:lnTo>
                        <a:pt x="0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5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4" name="Freeform 548"/>
                <p:cNvSpPr>
                  <a:spLocks/>
                </p:cNvSpPr>
                <p:nvPr/>
              </p:nvSpPr>
              <p:spPr bwMode="auto">
                <a:xfrm>
                  <a:off x="3101" y="3256"/>
                  <a:ext cx="107" cy="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2" y="18"/>
                    </a:cxn>
                    <a:cxn ang="0">
                      <a:pos x="107" y="18"/>
                    </a:cxn>
                    <a:cxn ang="0">
                      <a:pos x="7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7" h="18">
                      <a:moveTo>
                        <a:pt x="0" y="0"/>
                      </a:moveTo>
                      <a:lnTo>
                        <a:pt x="32" y="18"/>
                      </a:lnTo>
                      <a:lnTo>
                        <a:pt x="107" y="18"/>
                      </a:lnTo>
                      <a:lnTo>
                        <a:pt x="7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5" name="Line 549"/>
                <p:cNvSpPr>
                  <a:spLocks noChangeShapeType="1"/>
                </p:cNvSpPr>
                <p:nvPr/>
              </p:nvSpPr>
              <p:spPr bwMode="auto">
                <a:xfrm>
                  <a:off x="3143" y="3256"/>
                  <a:ext cx="45" cy="27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6" name="Freeform 550"/>
                <p:cNvSpPr>
                  <a:spLocks/>
                </p:cNvSpPr>
                <p:nvPr/>
              </p:nvSpPr>
              <p:spPr bwMode="auto">
                <a:xfrm>
                  <a:off x="3143" y="3287"/>
                  <a:ext cx="11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5" y="28"/>
                    </a:cxn>
                    <a:cxn ang="0">
                      <a:pos x="118" y="28"/>
                    </a:cxn>
                    <a:cxn ang="0">
                      <a:pos x="118" y="37"/>
                    </a:cxn>
                    <a:cxn ang="0">
                      <a:pos x="35" y="37"/>
                    </a:cxn>
                    <a:cxn ang="0">
                      <a:pos x="0" y="1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8" h="37">
                      <a:moveTo>
                        <a:pt x="0" y="0"/>
                      </a:moveTo>
                      <a:lnTo>
                        <a:pt x="35" y="28"/>
                      </a:lnTo>
                      <a:lnTo>
                        <a:pt x="118" y="28"/>
                      </a:lnTo>
                      <a:lnTo>
                        <a:pt x="118" y="37"/>
                      </a:lnTo>
                      <a:lnTo>
                        <a:pt x="35" y="37"/>
                      </a:lnTo>
                      <a:lnTo>
                        <a:pt x="0" y="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F5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7" name="Freeform 551"/>
                <p:cNvSpPr>
                  <a:spLocks/>
                </p:cNvSpPr>
                <p:nvPr/>
              </p:nvSpPr>
              <p:spPr bwMode="auto">
                <a:xfrm>
                  <a:off x="3141" y="3286"/>
                  <a:ext cx="106" cy="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" y="18"/>
                    </a:cxn>
                    <a:cxn ang="0">
                      <a:pos x="106" y="18"/>
                    </a:cxn>
                    <a:cxn ang="0">
                      <a:pos x="7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6" h="18">
                      <a:moveTo>
                        <a:pt x="0" y="0"/>
                      </a:moveTo>
                      <a:lnTo>
                        <a:pt x="31" y="18"/>
                      </a:lnTo>
                      <a:lnTo>
                        <a:pt x="106" y="18"/>
                      </a:lnTo>
                      <a:lnTo>
                        <a:pt x="75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25400">
                  <a:solidFill>
                    <a:srgbClr val="3F1F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8" name="Line 552"/>
                <p:cNvSpPr>
                  <a:spLocks noChangeShapeType="1"/>
                </p:cNvSpPr>
                <p:nvPr/>
              </p:nvSpPr>
              <p:spPr bwMode="auto">
                <a:xfrm>
                  <a:off x="3181" y="3286"/>
                  <a:ext cx="46" cy="26"/>
                </a:xfrm>
                <a:prstGeom prst="line">
                  <a:avLst/>
                </a:prstGeom>
                <a:noFill/>
                <a:ln w="25400">
                  <a:solidFill>
                    <a:srgbClr val="3F1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49" name="Freeform 553"/>
                <p:cNvSpPr>
                  <a:spLocks/>
                </p:cNvSpPr>
                <p:nvPr/>
              </p:nvSpPr>
              <p:spPr bwMode="auto">
                <a:xfrm>
                  <a:off x="3387" y="3269"/>
                  <a:ext cx="19" cy="20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0" y="4"/>
                    </a:cxn>
                    <a:cxn ang="0">
                      <a:pos x="0" y="20"/>
                    </a:cxn>
                    <a:cxn ang="0">
                      <a:pos x="19" y="20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19" h="20">
                      <a:moveTo>
                        <a:pt x="19" y="0"/>
                      </a:moveTo>
                      <a:lnTo>
                        <a:pt x="0" y="4"/>
                      </a:lnTo>
                      <a:lnTo>
                        <a:pt x="0" y="20"/>
                      </a:lnTo>
                      <a:lnTo>
                        <a:pt x="19" y="2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7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0" name="Freeform 554"/>
                <p:cNvSpPr>
                  <a:spLocks/>
                </p:cNvSpPr>
                <p:nvPr/>
              </p:nvSpPr>
              <p:spPr bwMode="auto">
                <a:xfrm>
                  <a:off x="3393" y="3267"/>
                  <a:ext cx="25" cy="2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22"/>
                    </a:cxn>
                    <a:cxn ang="0">
                      <a:pos x="25" y="22"/>
                    </a:cxn>
                    <a:cxn ang="0">
                      <a:pos x="25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5" h="22">
                      <a:moveTo>
                        <a:pt x="0" y="4"/>
                      </a:moveTo>
                      <a:lnTo>
                        <a:pt x="0" y="22"/>
                      </a:lnTo>
                      <a:lnTo>
                        <a:pt x="25" y="22"/>
                      </a:lnTo>
                      <a:lnTo>
                        <a:pt x="25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1" name="Freeform 555"/>
                <p:cNvSpPr>
                  <a:spLocks/>
                </p:cNvSpPr>
                <p:nvPr/>
              </p:nvSpPr>
              <p:spPr bwMode="auto">
                <a:xfrm>
                  <a:off x="3422" y="3269"/>
                  <a:ext cx="20" cy="2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4"/>
                    </a:cxn>
                    <a:cxn ang="0">
                      <a:pos x="0" y="20"/>
                    </a:cxn>
                    <a:cxn ang="0">
                      <a:pos x="20" y="2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0" h="20">
                      <a:moveTo>
                        <a:pt x="20" y="0"/>
                      </a:moveTo>
                      <a:lnTo>
                        <a:pt x="0" y="4"/>
                      </a:lnTo>
                      <a:lnTo>
                        <a:pt x="0" y="20"/>
                      </a:lnTo>
                      <a:lnTo>
                        <a:pt x="20" y="2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7F3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2" name="Freeform 556"/>
                <p:cNvSpPr>
                  <a:spLocks/>
                </p:cNvSpPr>
                <p:nvPr/>
              </p:nvSpPr>
              <p:spPr bwMode="auto">
                <a:xfrm>
                  <a:off x="3430" y="3267"/>
                  <a:ext cx="22" cy="22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0" y="22"/>
                    </a:cxn>
                    <a:cxn ang="0">
                      <a:pos x="22" y="22"/>
                    </a:cxn>
                    <a:cxn ang="0">
                      <a:pos x="22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2" h="22">
                      <a:moveTo>
                        <a:pt x="0" y="4"/>
                      </a:moveTo>
                      <a:lnTo>
                        <a:pt x="0" y="22"/>
                      </a:lnTo>
                      <a:lnTo>
                        <a:pt x="22" y="22"/>
                      </a:lnTo>
                      <a:lnTo>
                        <a:pt x="22" y="0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3" name="Freeform 557"/>
                <p:cNvSpPr>
                  <a:spLocks/>
                </p:cNvSpPr>
                <p:nvPr/>
              </p:nvSpPr>
              <p:spPr bwMode="auto">
                <a:xfrm>
                  <a:off x="3379" y="3274"/>
                  <a:ext cx="98" cy="222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0" y="222"/>
                    </a:cxn>
                    <a:cxn ang="0">
                      <a:pos x="98" y="207"/>
                    </a:cxn>
                    <a:cxn ang="0">
                      <a:pos x="98" y="0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98" h="222">
                      <a:moveTo>
                        <a:pt x="0" y="2"/>
                      </a:moveTo>
                      <a:lnTo>
                        <a:pt x="0" y="222"/>
                      </a:lnTo>
                      <a:lnTo>
                        <a:pt x="98" y="207"/>
                      </a:lnTo>
                      <a:lnTo>
                        <a:pt x="98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49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4" name="Freeform 558"/>
                <p:cNvSpPr>
                  <a:spLocks/>
                </p:cNvSpPr>
                <p:nvPr/>
              </p:nvSpPr>
              <p:spPr bwMode="auto">
                <a:xfrm>
                  <a:off x="3351" y="3276"/>
                  <a:ext cx="40" cy="220"/>
                </a:xfrm>
                <a:custGeom>
                  <a:avLst/>
                  <a:gdLst/>
                  <a:ahLst/>
                  <a:cxnLst>
                    <a:cxn ang="0">
                      <a:pos x="40" y="0"/>
                    </a:cxn>
                    <a:cxn ang="0">
                      <a:pos x="0" y="2"/>
                    </a:cxn>
                    <a:cxn ang="0">
                      <a:pos x="0" y="209"/>
                    </a:cxn>
                    <a:cxn ang="0">
                      <a:pos x="40" y="220"/>
                    </a:cxn>
                    <a:cxn ang="0">
                      <a:pos x="40" y="0"/>
                    </a:cxn>
                  </a:cxnLst>
                  <a:rect l="0" t="0" r="r" b="b"/>
                  <a:pathLst>
                    <a:path w="40" h="220">
                      <a:moveTo>
                        <a:pt x="40" y="0"/>
                      </a:moveTo>
                      <a:lnTo>
                        <a:pt x="0" y="2"/>
                      </a:lnTo>
                      <a:lnTo>
                        <a:pt x="0" y="209"/>
                      </a:lnTo>
                      <a:lnTo>
                        <a:pt x="40" y="220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B760F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5" name="Freeform 559"/>
                <p:cNvSpPr>
                  <a:spLocks/>
                </p:cNvSpPr>
                <p:nvPr/>
              </p:nvSpPr>
              <p:spPr bwMode="auto">
                <a:xfrm>
                  <a:off x="3011" y="3341"/>
                  <a:ext cx="14" cy="1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14" y="13"/>
                    </a:cxn>
                    <a:cxn ang="0">
                      <a:pos x="14" y="0"/>
                    </a:cxn>
                    <a:cxn ang="0">
                      <a:pos x="0" y="13"/>
                    </a:cxn>
                    <a:cxn ang="0">
                      <a:pos x="0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4" h="13">
                      <a:moveTo>
                        <a:pt x="14" y="0"/>
                      </a:moveTo>
                      <a:lnTo>
                        <a:pt x="14" y="13"/>
                      </a:lnTo>
                      <a:lnTo>
                        <a:pt x="14" y="0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6" name="Freeform 560"/>
                <p:cNvSpPr>
                  <a:spLocks/>
                </p:cNvSpPr>
                <p:nvPr/>
              </p:nvSpPr>
              <p:spPr bwMode="auto">
                <a:xfrm>
                  <a:off x="3009" y="3341"/>
                  <a:ext cx="1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4" y="5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0" y="2"/>
                    </a:cxn>
                    <a:cxn ang="0">
                      <a:pos x="16" y="15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15">
                      <a:moveTo>
                        <a:pt x="4" y="0"/>
                      </a:moveTo>
                      <a:lnTo>
                        <a:pt x="4" y="5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6" y="15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7" name="Freeform 561"/>
                <p:cNvSpPr>
                  <a:spLocks/>
                </p:cNvSpPr>
                <p:nvPr/>
              </p:nvSpPr>
              <p:spPr bwMode="auto">
                <a:xfrm>
                  <a:off x="3011" y="3341"/>
                  <a:ext cx="14" cy="13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14" y="13"/>
                    </a:cxn>
                    <a:cxn ang="0">
                      <a:pos x="14" y="0"/>
                    </a:cxn>
                    <a:cxn ang="0">
                      <a:pos x="0" y="13"/>
                    </a:cxn>
                    <a:cxn ang="0">
                      <a:pos x="0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14" h="13">
                      <a:moveTo>
                        <a:pt x="14" y="0"/>
                      </a:moveTo>
                      <a:lnTo>
                        <a:pt x="14" y="13"/>
                      </a:lnTo>
                      <a:lnTo>
                        <a:pt x="14" y="0"/>
                      </a:lnTo>
                      <a:lnTo>
                        <a:pt x="0" y="13"/>
                      </a:lnTo>
                      <a:lnTo>
                        <a:pt x="0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58" name="Freeform 562"/>
                <p:cNvSpPr>
                  <a:spLocks/>
                </p:cNvSpPr>
                <p:nvPr/>
              </p:nvSpPr>
              <p:spPr bwMode="auto">
                <a:xfrm>
                  <a:off x="3009" y="3341"/>
                  <a:ext cx="16" cy="15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4" y="5"/>
                    </a:cxn>
                    <a:cxn ang="0">
                      <a:pos x="0" y="2"/>
                    </a:cxn>
                    <a:cxn ang="0">
                      <a:pos x="0" y="5"/>
                    </a:cxn>
                    <a:cxn ang="0">
                      <a:pos x="0" y="2"/>
                    </a:cxn>
                    <a:cxn ang="0">
                      <a:pos x="16" y="15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6" h="15">
                      <a:moveTo>
                        <a:pt x="4" y="0"/>
                      </a:moveTo>
                      <a:lnTo>
                        <a:pt x="4" y="5"/>
                      </a:lnTo>
                      <a:lnTo>
                        <a:pt x="0" y="2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16" y="15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44B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519" name="Group 563"/>
              <p:cNvGrpSpPr>
                <a:grpSpLocks/>
              </p:cNvGrpSpPr>
              <p:nvPr/>
            </p:nvGrpSpPr>
            <p:grpSpPr bwMode="auto">
              <a:xfrm>
                <a:off x="2926" y="3291"/>
                <a:ext cx="284" cy="271"/>
                <a:chOff x="2926" y="3291"/>
                <a:chExt cx="284" cy="271"/>
              </a:xfrm>
            </p:grpSpPr>
            <p:sp>
              <p:nvSpPr>
                <p:cNvPr id="30260" name="Freeform 564"/>
                <p:cNvSpPr>
                  <a:spLocks/>
                </p:cNvSpPr>
                <p:nvPr/>
              </p:nvSpPr>
              <p:spPr bwMode="auto">
                <a:xfrm>
                  <a:off x="2926" y="3291"/>
                  <a:ext cx="284" cy="21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72" y="212"/>
                    </a:cxn>
                    <a:cxn ang="0">
                      <a:pos x="284" y="212"/>
                    </a:cxn>
                    <a:cxn ang="0">
                      <a:pos x="1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4" h="212">
                      <a:moveTo>
                        <a:pt x="0" y="0"/>
                      </a:moveTo>
                      <a:lnTo>
                        <a:pt x="272" y="212"/>
                      </a:lnTo>
                      <a:lnTo>
                        <a:pt x="284" y="212"/>
                      </a:lnTo>
                      <a:lnTo>
                        <a:pt x="1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1" name="Freeform 565"/>
                <p:cNvSpPr>
                  <a:spLocks/>
                </p:cNvSpPr>
                <p:nvPr/>
              </p:nvSpPr>
              <p:spPr bwMode="auto">
                <a:xfrm>
                  <a:off x="3186" y="3492"/>
                  <a:ext cx="22" cy="7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0"/>
                    </a:cxn>
                    <a:cxn ang="0">
                      <a:pos x="22" y="67"/>
                    </a:cxn>
                    <a:cxn ang="0">
                      <a:pos x="22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" h="70">
                      <a:moveTo>
                        <a:pt x="0" y="0"/>
                      </a:moveTo>
                      <a:lnTo>
                        <a:pt x="0" y="70"/>
                      </a:lnTo>
                      <a:lnTo>
                        <a:pt x="22" y="67"/>
                      </a:lnTo>
                      <a:lnTo>
                        <a:pt x="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2" name="Freeform 566"/>
                <p:cNvSpPr>
                  <a:spLocks/>
                </p:cNvSpPr>
                <p:nvPr/>
              </p:nvSpPr>
              <p:spPr bwMode="auto">
                <a:xfrm>
                  <a:off x="3129" y="3453"/>
                  <a:ext cx="22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4"/>
                    </a:cxn>
                    <a:cxn ang="0">
                      <a:pos x="22" y="91"/>
                    </a:cxn>
                    <a:cxn ang="0">
                      <a:pos x="22" y="1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" h="94">
                      <a:moveTo>
                        <a:pt x="0" y="0"/>
                      </a:moveTo>
                      <a:lnTo>
                        <a:pt x="0" y="94"/>
                      </a:lnTo>
                      <a:lnTo>
                        <a:pt x="22" y="91"/>
                      </a:lnTo>
                      <a:lnTo>
                        <a:pt x="22" y="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3" name="Freeform 567"/>
                <p:cNvSpPr>
                  <a:spLocks/>
                </p:cNvSpPr>
                <p:nvPr/>
              </p:nvSpPr>
              <p:spPr bwMode="auto">
                <a:xfrm>
                  <a:off x="3076" y="3411"/>
                  <a:ext cx="22" cy="12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22"/>
                    </a:cxn>
                    <a:cxn ang="0">
                      <a:pos x="22" y="118"/>
                    </a:cxn>
                    <a:cxn ang="0">
                      <a:pos x="22" y="9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" h="122">
                      <a:moveTo>
                        <a:pt x="0" y="0"/>
                      </a:moveTo>
                      <a:lnTo>
                        <a:pt x="0" y="122"/>
                      </a:lnTo>
                      <a:lnTo>
                        <a:pt x="22" y="118"/>
                      </a:lnTo>
                      <a:lnTo>
                        <a:pt x="22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4" name="Freeform 568"/>
                <p:cNvSpPr>
                  <a:spLocks/>
                </p:cNvSpPr>
                <p:nvPr/>
              </p:nvSpPr>
              <p:spPr bwMode="auto">
                <a:xfrm>
                  <a:off x="3025" y="3378"/>
                  <a:ext cx="21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45"/>
                    </a:cxn>
                    <a:cxn ang="0">
                      <a:pos x="21" y="142"/>
                    </a:cxn>
                    <a:cxn ang="0">
                      <a:pos x="21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1" h="145">
                      <a:moveTo>
                        <a:pt x="0" y="0"/>
                      </a:moveTo>
                      <a:lnTo>
                        <a:pt x="0" y="145"/>
                      </a:lnTo>
                      <a:lnTo>
                        <a:pt x="21" y="142"/>
                      </a:lnTo>
                      <a:lnTo>
                        <a:pt x="21" y="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65" name="Freeform 569"/>
                <p:cNvSpPr>
                  <a:spLocks/>
                </p:cNvSpPr>
                <p:nvPr/>
              </p:nvSpPr>
              <p:spPr bwMode="auto">
                <a:xfrm>
                  <a:off x="2926" y="3291"/>
                  <a:ext cx="272" cy="271"/>
                </a:xfrm>
                <a:custGeom>
                  <a:avLst/>
                  <a:gdLst/>
                  <a:ahLst/>
                  <a:cxnLst>
                    <a:cxn ang="0">
                      <a:pos x="0" y="216"/>
                    </a:cxn>
                    <a:cxn ang="0">
                      <a:pos x="0" y="0"/>
                    </a:cxn>
                    <a:cxn ang="0">
                      <a:pos x="272" y="210"/>
                    </a:cxn>
                    <a:cxn ang="0">
                      <a:pos x="272" y="271"/>
                    </a:cxn>
                    <a:cxn ang="0">
                      <a:pos x="260" y="271"/>
                    </a:cxn>
                    <a:cxn ang="0">
                      <a:pos x="260" y="212"/>
                    </a:cxn>
                    <a:cxn ang="0">
                      <a:pos x="213" y="177"/>
                    </a:cxn>
                    <a:cxn ang="0">
                      <a:pos x="213" y="256"/>
                    </a:cxn>
                    <a:cxn ang="0">
                      <a:pos x="199" y="256"/>
                    </a:cxn>
                    <a:cxn ang="0">
                      <a:pos x="199" y="168"/>
                    </a:cxn>
                    <a:cxn ang="0">
                      <a:pos x="158" y="135"/>
                    </a:cxn>
                    <a:cxn ang="0">
                      <a:pos x="158" y="240"/>
                    </a:cxn>
                    <a:cxn ang="0">
                      <a:pos x="144" y="240"/>
                    </a:cxn>
                    <a:cxn ang="0">
                      <a:pos x="144" y="125"/>
                    </a:cxn>
                    <a:cxn ang="0">
                      <a:pos x="107" y="96"/>
                    </a:cxn>
                    <a:cxn ang="0">
                      <a:pos x="107" y="231"/>
                    </a:cxn>
                    <a:cxn ang="0">
                      <a:pos x="0" y="216"/>
                    </a:cxn>
                  </a:cxnLst>
                  <a:rect l="0" t="0" r="r" b="b"/>
                  <a:pathLst>
                    <a:path w="272" h="271">
                      <a:moveTo>
                        <a:pt x="0" y="216"/>
                      </a:moveTo>
                      <a:lnTo>
                        <a:pt x="0" y="0"/>
                      </a:lnTo>
                      <a:lnTo>
                        <a:pt x="272" y="210"/>
                      </a:lnTo>
                      <a:lnTo>
                        <a:pt x="272" y="271"/>
                      </a:lnTo>
                      <a:lnTo>
                        <a:pt x="260" y="271"/>
                      </a:lnTo>
                      <a:lnTo>
                        <a:pt x="260" y="212"/>
                      </a:lnTo>
                      <a:lnTo>
                        <a:pt x="213" y="177"/>
                      </a:lnTo>
                      <a:lnTo>
                        <a:pt x="213" y="256"/>
                      </a:lnTo>
                      <a:lnTo>
                        <a:pt x="199" y="256"/>
                      </a:lnTo>
                      <a:lnTo>
                        <a:pt x="199" y="168"/>
                      </a:lnTo>
                      <a:lnTo>
                        <a:pt x="158" y="135"/>
                      </a:lnTo>
                      <a:lnTo>
                        <a:pt x="158" y="240"/>
                      </a:lnTo>
                      <a:lnTo>
                        <a:pt x="144" y="240"/>
                      </a:lnTo>
                      <a:lnTo>
                        <a:pt x="144" y="125"/>
                      </a:lnTo>
                      <a:lnTo>
                        <a:pt x="107" y="96"/>
                      </a:lnTo>
                      <a:lnTo>
                        <a:pt x="107" y="231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C1CE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520" name="Group 570"/>
            <p:cNvGrpSpPr>
              <a:grpSpLocks/>
            </p:cNvGrpSpPr>
            <p:nvPr/>
          </p:nvGrpSpPr>
          <p:grpSpPr bwMode="auto">
            <a:xfrm>
              <a:off x="2531" y="3350"/>
              <a:ext cx="633" cy="319"/>
              <a:chOff x="2531" y="3350"/>
              <a:chExt cx="633" cy="319"/>
            </a:xfrm>
          </p:grpSpPr>
          <p:sp>
            <p:nvSpPr>
              <p:cNvPr id="30267" name="Freeform 571"/>
              <p:cNvSpPr>
                <a:spLocks/>
              </p:cNvSpPr>
              <p:nvPr/>
            </p:nvSpPr>
            <p:spPr bwMode="auto">
              <a:xfrm>
                <a:off x="2551" y="3376"/>
                <a:ext cx="224" cy="284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24" y="284"/>
                  </a:cxn>
                  <a:cxn ang="0">
                    <a:pos x="224" y="111"/>
                  </a:cxn>
                  <a:cxn ang="0">
                    <a:pos x="80" y="0"/>
                  </a:cxn>
                  <a:cxn ang="0">
                    <a:pos x="0" y="195"/>
                  </a:cxn>
                  <a:cxn ang="0">
                    <a:pos x="0" y="240"/>
                  </a:cxn>
                </a:cxnLst>
                <a:rect l="0" t="0" r="r" b="b"/>
                <a:pathLst>
                  <a:path w="224" h="284">
                    <a:moveTo>
                      <a:pt x="0" y="240"/>
                    </a:moveTo>
                    <a:lnTo>
                      <a:pt x="224" y="284"/>
                    </a:lnTo>
                    <a:lnTo>
                      <a:pt x="224" y="111"/>
                    </a:lnTo>
                    <a:lnTo>
                      <a:pt x="80" y="0"/>
                    </a:lnTo>
                    <a:lnTo>
                      <a:pt x="0" y="195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68" name="Freeform 572"/>
              <p:cNvSpPr>
                <a:spLocks/>
              </p:cNvSpPr>
              <p:nvPr/>
            </p:nvSpPr>
            <p:spPr bwMode="auto">
              <a:xfrm>
                <a:off x="2679" y="3527"/>
                <a:ext cx="43" cy="124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43" y="124"/>
                  </a:cxn>
                  <a:cxn ang="0">
                    <a:pos x="31" y="0"/>
                  </a:cxn>
                  <a:cxn ang="0">
                    <a:pos x="0" y="116"/>
                  </a:cxn>
                </a:cxnLst>
                <a:rect l="0" t="0" r="r" b="b"/>
                <a:pathLst>
                  <a:path w="43" h="124">
                    <a:moveTo>
                      <a:pt x="0" y="116"/>
                    </a:moveTo>
                    <a:lnTo>
                      <a:pt x="43" y="124"/>
                    </a:lnTo>
                    <a:lnTo>
                      <a:pt x="31" y="0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69" name="Freeform 573"/>
              <p:cNvSpPr>
                <a:spLocks/>
              </p:cNvSpPr>
              <p:nvPr/>
            </p:nvSpPr>
            <p:spPr bwMode="auto">
              <a:xfrm>
                <a:off x="2533" y="3372"/>
                <a:ext cx="104" cy="209"/>
              </a:xfrm>
              <a:custGeom>
                <a:avLst/>
                <a:gdLst/>
                <a:ahLst/>
                <a:cxnLst>
                  <a:cxn ang="0">
                    <a:pos x="0" y="209"/>
                  </a:cxn>
                  <a:cxn ang="0">
                    <a:pos x="22" y="209"/>
                  </a:cxn>
                  <a:cxn ang="0">
                    <a:pos x="104" y="21"/>
                  </a:cxn>
                  <a:cxn ang="0">
                    <a:pos x="83" y="0"/>
                  </a:cxn>
                  <a:cxn ang="0">
                    <a:pos x="0" y="209"/>
                  </a:cxn>
                </a:cxnLst>
                <a:rect l="0" t="0" r="r" b="b"/>
                <a:pathLst>
                  <a:path w="104" h="209">
                    <a:moveTo>
                      <a:pt x="0" y="209"/>
                    </a:moveTo>
                    <a:lnTo>
                      <a:pt x="22" y="209"/>
                    </a:lnTo>
                    <a:lnTo>
                      <a:pt x="104" y="21"/>
                    </a:lnTo>
                    <a:lnTo>
                      <a:pt x="83" y="0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FFB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0" name="Freeform 574"/>
              <p:cNvSpPr>
                <a:spLocks/>
              </p:cNvSpPr>
              <p:nvPr/>
            </p:nvSpPr>
            <p:spPr bwMode="auto">
              <a:xfrm>
                <a:off x="2551" y="3385"/>
                <a:ext cx="224" cy="220"/>
              </a:xfrm>
              <a:custGeom>
                <a:avLst/>
                <a:gdLst/>
                <a:ahLst/>
                <a:cxnLst>
                  <a:cxn ang="0">
                    <a:pos x="0" y="174"/>
                  </a:cxn>
                  <a:cxn ang="0">
                    <a:pos x="71" y="0"/>
                  </a:cxn>
                  <a:cxn ang="0">
                    <a:pos x="224" y="133"/>
                  </a:cxn>
                  <a:cxn ang="0">
                    <a:pos x="224" y="174"/>
                  </a:cxn>
                  <a:cxn ang="0">
                    <a:pos x="185" y="220"/>
                  </a:cxn>
                  <a:cxn ang="0">
                    <a:pos x="185" y="140"/>
                  </a:cxn>
                  <a:cxn ang="0">
                    <a:pos x="169" y="140"/>
                  </a:cxn>
                  <a:cxn ang="0">
                    <a:pos x="159" y="105"/>
                  </a:cxn>
                  <a:cxn ang="0">
                    <a:pos x="75" y="24"/>
                  </a:cxn>
                  <a:cxn ang="0">
                    <a:pos x="75" y="39"/>
                  </a:cxn>
                  <a:cxn ang="0">
                    <a:pos x="65" y="46"/>
                  </a:cxn>
                  <a:cxn ang="0">
                    <a:pos x="63" y="41"/>
                  </a:cxn>
                  <a:cxn ang="0">
                    <a:pos x="0" y="196"/>
                  </a:cxn>
                  <a:cxn ang="0">
                    <a:pos x="0" y="174"/>
                  </a:cxn>
                </a:cxnLst>
                <a:rect l="0" t="0" r="r" b="b"/>
                <a:pathLst>
                  <a:path w="224" h="220">
                    <a:moveTo>
                      <a:pt x="0" y="174"/>
                    </a:moveTo>
                    <a:lnTo>
                      <a:pt x="71" y="0"/>
                    </a:lnTo>
                    <a:lnTo>
                      <a:pt x="224" y="133"/>
                    </a:lnTo>
                    <a:lnTo>
                      <a:pt x="224" y="174"/>
                    </a:lnTo>
                    <a:lnTo>
                      <a:pt x="185" y="220"/>
                    </a:lnTo>
                    <a:lnTo>
                      <a:pt x="185" y="140"/>
                    </a:lnTo>
                    <a:lnTo>
                      <a:pt x="169" y="140"/>
                    </a:lnTo>
                    <a:lnTo>
                      <a:pt x="159" y="105"/>
                    </a:lnTo>
                    <a:lnTo>
                      <a:pt x="75" y="24"/>
                    </a:lnTo>
                    <a:lnTo>
                      <a:pt x="75" y="39"/>
                    </a:lnTo>
                    <a:lnTo>
                      <a:pt x="65" y="46"/>
                    </a:lnTo>
                    <a:lnTo>
                      <a:pt x="63" y="41"/>
                    </a:lnTo>
                    <a:lnTo>
                      <a:pt x="0" y="196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B500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1" name="Freeform 575"/>
              <p:cNvSpPr>
                <a:spLocks/>
              </p:cNvSpPr>
              <p:nvPr/>
            </p:nvSpPr>
            <p:spPr bwMode="auto">
              <a:xfrm>
                <a:off x="2531" y="3365"/>
                <a:ext cx="207" cy="216"/>
              </a:xfrm>
              <a:custGeom>
                <a:avLst/>
                <a:gdLst/>
                <a:ahLst/>
                <a:cxnLst>
                  <a:cxn ang="0">
                    <a:pos x="2" y="216"/>
                  </a:cxn>
                  <a:cxn ang="0">
                    <a:pos x="81" y="13"/>
                  </a:cxn>
                  <a:cxn ang="0">
                    <a:pos x="195" y="122"/>
                  </a:cxn>
                  <a:cxn ang="0">
                    <a:pos x="207" y="122"/>
                  </a:cxn>
                  <a:cxn ang="0">
                    <a:pos x="81" y="0"/>
                  </a:cxn>
                  <a:cxn ang="0">
                    <a:pos x="0" y="206"/>
                  </a:cxn>
                  <a:cxn ang="0">
                    <a:pos x="2" y="216"/>
                  </a:cxn>
                </a:cxnLst>
                <a:rect l="0" t="0" r="r" b="b"/>
                <a:pathLst>
                  <a:path w="207" h="216">
                    <a:moveTo>
                      <a:pt x="2" y="216"/>
                    </a:moveTo>
                    <a:lnTo>
                      <a:pt x="81" y="13"/>
                    </a:lnTo>
                    <a:lnTo>
                      <a:pt x="195" y="122"/>
                    </a:lnTo>
                    <a:lnTo>
                      <a:pt x="207" y="122"/>
                    </a:lnTo>
                    <a:lnTo>
                      <a:pt x="81" y="0"/>
                    </a:lnTo>
                    <a:lnTo>
                      <a:pt x="0" y="206"/>
                    </a:lnTo>
                    <a:lnTo>
                      <a:pt x="2" y="216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2" name="Rectangle 576"/>
              <p:cNvSpPr>
                <a:spLocks noChangeArrowheads="1"/>
              </p:cNvSpPr>
              <p:nvPr/>
            </p:nvSpPr>
            <p:spPr bwMode="auto">
              <a:xfrm>
                <a:off x="2716" y="3512"/>
                <a:ext cx="28" cy="157"/>
              </a:xfrm>
              <a:prstGeom prst="rect">
                <a:avLst/>
              </a:prstGeom>
              <a:solidFill>
                <a:srgbClr val="FFB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3" name="Freeform 577"/>
              <p:cNvSpPr>
                <a:spLocks/>
              </p:cNvSpPr>
              <p:nvPr/>
            </p:nvSpPr>
            <p:spPr bwMode="auto">
              <a:xfrm>
                <a:off x="2700" y="3512"/>
                <a:ext cx="30" cy="155"/>
              </a:xfrm>
              <a:custGeom>
                <a:avLst/>
                <a:gdLst/>
                <a:ahLst/>
                <a:cxnLst>
                  <a:cxn ang="0">
                    <a:pos x="30" y="155"/>
                  </a:cxn>
                  <a:cxn ang="0">
                    <a:pos x="0" y="150"/>
                  </a:cxn>
                  <a:cxn ang="0">
                    <a:pos x="0" y="0"/>
                  </a:cxn>
                  <a:cxn ang="0">
                    <a:pos x="30" y="0"/>
                  </a:cxn>
                  <a:cxn ang="0">
                    <a:pos x="30" y="155"/>
                  </a:cxn>
                </a:cxnLst>
                <a:rect l="0" t="0" r="r" b="b"/>
                <a:pathLst>
                  <a:path w="30" h="155">
                    <a:moveTo>
                      <a:pt x="30" y="155"/>
                    </a:moveTo>
                    <a:lnTo>
                      <a:pt x="0" y="150"/>
                    </a:lnTo>
                    <a:lnTo>
                      <a:pt x="0" y="0"/>
                    </a:lnTo>
                    <a:lnTo>
                      <a:pt x="30" y="0"/>
                    </a:lnTo>
                    <a:lnTo>
                      <a:pt x="30" y="155"/>
                    </a:lnTo>
                    <a:close/>
                  </a:path>
                </a:pathLst>
              </a:custGeom>
              <a:solidFill>
                <a:srgbClr val="BF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4" name="Freeform 578"/>
              <p:cNvSpPr>
                <a:spLocks/>
              </p:cNvSpPr>
              <p:nvPr/>
            </p:nvSpPr>
            <p:spPr bwMode="auto">
              <a:xfrm>
                <a:off x="2679" y="3477"/>
                <a:ext cx="43" cy="45"/>
              </a:xfrm>
              <a:custGeom>
                <a:avLst/>
                <a:gdLst/>
                <a:ahLst/>
                <a:cxnLst>
                  <a:cxn ang="0">
                    <a:pos x="0" y="45"/>
                  </a:cxn>
                  <a:cxn ang="0">
                    <a:pos x="39" y="0"/>
                  </a:cxn>
                  <a:cxn ang="0">
                    <a:pos x="43" y="37"/>
                  </a:cxn>
                  <a:cxn ang="0">
                    <a:pos x="0" y="45"/>
                  </a:cxn>
                </a:cxnLst>
                <a:rect l="0" t="0" r="r" b="b"/>
                <a:pathLst>
                  <a:path w="43" h="45">
                    <a:moveTo>
                      <a:pt x="0" y="45"/>
                    </a:moveTo>
                    <a:lnTo>
                      <a:pt x="39" y="0"/>
                    </a:lnTo>
                    <a:lnTo>
                      <a:pt x="43" y="37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5" name="Freeform 579"/>
              <p:cNvSpPr>
                <a:spLocks/>
              </p:cNvSpPr>
              <p:nvPr/>
            </p:nvSpPr>
            <p:spPr bwMode="auto">
              <a:xfrm>
                <a:off x="2683" y="3514"/>
                <a:ext cx="108" cy="2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1" y="0"/>
                  </a:cxn>
                  <a:cxn ang="0">
                    <a:pos x="108" y="4"/>
                  </a:cxn>
                  <a:cxn ang="0">
                    <a:pos x="31" y="21"/>
                  </a:cxn>
                  <a:cxn ang="0">
                    <a:pos x="0" y="11"/>
                  </a:cxn>
                </a:cxnLst>
                <a:rect l="0" t="0" r="r" b="b"/>
                <a:pathLst>
                  <a:path w="108" h="21">
                    <a:moveTo>
                      <a:pt x="0" y="11"/>
                    </a:moveTo>
                    <a:lnTo>
                      <a:pt x="31" y="0"/>
                    </a:lnTo>
                    <a:lnTo>
                      <a:pt x="108" y="4"/>
                    </a:lnTo>
                    <a:lnTo>
                      <a:pt x="31" y="2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6" name="Freeform 580"/>
              <p:cNvSpPr>
                <a:spLocks/>
              </p:cNvSpPr>
              <p:nvPr/>
            </p:nvSpPr>
            <p:spPr bwMode="auto">
              <a:xfrm>
                <a:off x="2679" y="3503"/>
                <a:ext cx="47" cy="30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43" y="0"/>
                  </a:cxn>
                  <a:cxn ang="0">
                    <a:pos x="47" y="24"/>
                  </a:cxn>
                  <a:cxn ang="0">
                    <a:pos x="6" y="30"/>
                  </a:cxn>
                  <a:cxn ang="0">
                    <a:pos x="0" y="9"/>
                  </a:cxn>
                </a:cxnLst>
                <a:rect l="0" t="0" r="r" b="b"/>
                <a:pathLst>
                  <a:path w="47" h="30">
                    <a:moveTo>
                      <a:pt x="0" y="9"/>
                    </a:moveTo>
                    <a:lnTo>
                      <a:pt x="43" y="0"/>
                    </a:lnTo>
                    <a:lnTo>
                      <a:pt x="47" y="24"/>
                    </a:lnTo>
                    <a:lnTo>
                      <a:pt x="6" y="3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7" name="Freeform 581"/>
              <p:cNvSpPr>
                <a:spLocks/>
              </p:cNvSpPr>
              <p:nvPr/>
            </p:nvSpPr>
            <p:spPr bwMode="auto">
              <a:xfrm>
                <a:off x="2759" y="3398"/>
                <a:ext cx="360" cy="262"/>
              </a:xfrm>
              <a:custGeom>
                <a:avLst/>
                <a:gdLst/>
                <a:ahLst/>
                <a:cxnLst>
                  <a:cxn ang="0">
                    <a:pos x="0" y="262"/>
                  </a:cxn>
                  <a:cxn ang="0">
                    <a:pos x="360" y="223"/>
                  </a:cxn>
                  <a:cxn ang="0">
                    <a:pos x="360" y="124"/>
                  </a:cxn>
                  <a:cxn ang="0">
                    <a:pos x="181" y="24"/>
                  </a:cxn>
                  <a:cxn ang="0">
                    <a:pos x="0" y="0"/>
                  </a:cxn>
                  <a:cxn ang="0">
                    <a:pos x="0" y="262"/>
                  </a:cxn>
                </a:cxnLst>
                <a:rect l="0" t="0" r="r" b="b"/>
                <a:pathLst>
                  <a:path w="360" h="262">
                    <a:moveTo>
                      <a:pt x="0" y="262"/>
                    </a:moveTo>
                    <a:lnTo>
                      <a:pt x="360" y="223"/>
                    </a:lnTo>
                    <a:lnTo>
                      <a:pt x="360" y="124"/>
                    </a:lnTo>
                    <a:lnTo>
                      <a:pt x="181" y="24"/>
                    </a:lnTo>
                    <a:lnTo>
                      <a:pt x="0" y="0"/>
                    </a:lnTo>
                    <a:lnTo>
                      <a:pt x="0" y="262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8" name="Freeform 582"/>
              <p:cNvSpPr>
                <a:spLocks/>
              </p:cNvSpPr>
              <p:nvPr/>
            </p:nvSpPr>
            <p:spPr bwMode="auto">
              <a:xfrm>
                <a:off x="2604" y="3365"/>
                <a:ext cx="560" cy="1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4" y="55"/>
                  </a:cxn>
                  <a:cxn ang="0">
                    <a:pos x="560" y="170"/>
                  </a:cxn>
                  <a:cxn ang="0">
                    <a:pos x="106" y="149"/>
                  </a:cxn>
                  <a:cxn ang="0">
                    <a:pos x="104" y="120"/>
                  </a:cxn>
                  <a:cxn ang="0">
                    <a:pos x="118" y="120"/>
                  </a:cxn>
                  <a:cxn ang="0">
                    <a:pos x="0" y="0"/>
                  </a:cxn>
                </a:cxnLst>
                <a:rect l="0" t="0" r="r" b="b"/>
                <a:pathLst>
                  <a:path w="560" h="170">
                    <a:moveTo>
                      <a:pt x="0" y="0"/>
                    </a:moveTo>
                    <a:lnTo>
                      <a:pt x="334" y="55"/>
                    </a:lnTo>
                    <a:lnTo>
                      <a:pt x="560" y="170"/>
                    </a:lnTo>
                    <a:lnTo>
                      <a:pt x="106" y="149"/>
                    </a:lnTo>
                    <a:lnTo>
                      <a:pt x="104" y="120"/>
                    </a:lnTo>
                    <a:lnTo>
                      <a:pt x="118" y="1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00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79" name="Freeform 583"/>
              <p:cNvSpPr>
                <a:spLocks/>
              </p:cNvSpPr>
              <p:nvPr/>
            </p:nvSpPr>
            <p:spPr bwMode="auto">
              <a:xfrm>
                <a:off x="2759" y="3391"/>
                <a:ext cx="199" cy="169"/>
              </a:xfrm>
              <a:custGeom>
                <a:avLst/>
                <a:gdLst/>
                <a:ahLst/>
                <a:cxnLst>
                  <a:cxn ang="0">
                    <a:pos x="0" y="129"/>
                  </a:cxn>
                  <a:cxn ang="0">
                    <a:pos x="0" y="169"/>
                  </a:cxn>
                  <a:cxn ang="0">
                    <a:pos x="26" y="169"/>
                  </a:cxn>
                  <a:cxn ang="0">
                    <a:pos x="44" y="131"/>
                  </a:cxn>
                  <a:cxn ang="0">
                    <a:pos x="152" y="131"/>
                  </a:cxn>
                  <a:cxn ang="0">
                    <a:pos x="152" y="149"/>
                  </a:cxn>
                  <a:cxn ang="0">
                    <a:pos x="199" y="149"/>
                  </a:cxn>
                  <a:cxn ang="0">
                    <a:pos x="134" y="5"/>
                  </a:cxn>
                  <a:cxn ang="0">
                    <a:pos x="67" y="0"/>
                  </a:cxn>
                  <a:cxn ang="0">
                    <a:pos x="14" y="131"/>
                  </a:cxn>
                  <a:cxn ang="0">
                    <a:pos x="0" y="129"/>
                  </a:cxn>
                </a:cxnLst>
                <a:rect l="0" t="0" r="r" b="b"/>
                <a:pathLst>
                  <a:path w="199" h="169">
                    <a:moveTo>
                      <a:pt x="0" y="129"/>
                    </a:moveTo>
                    <a:lnTo>
                      <a:pt x="0" y="169"/>
                    </a:lnTo>
                    <a:lnTo>
                      <a:pt x="26" y="169"/>
                    </a:lnTo>
                    <a:lnTo>
                      <a:pt x="44" y="131"/>
                    </a:lnTo>
                    <a:lnTo>
                      <a:pt x="152" y="131"/>
                    </a:lnTo>
                    <a:lnTo>
                      <a:pt x="152" y="149"/>
                    </a:lnTo>
                    <a:lnTo>
                      <a:pt x="199" y="149"/>
                    </a:lnTo>
                    <a:lnTo>
                      <a:pt x="134" y="5"/>
                    </a:lnTo>
                    <a:lnTo>
                      <a:pt x="67" y="0"/>
                    </a:lnTo>
                    <a:lnTo>
                      <a:pt x="14" y="131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0" name="Freeform 584"/>
              <p:cNvSpPr>
                <a:spLocks/>
              </p:cNvSpPr>
              <p:nvPr/>
            </p:nvSpPr>
            <p:spPr bwMode="auto">
              <a:xfrm>
                <a:off x="2832" y="3350"/>
                <a:ext cx="75" cy="65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52"/>
                  </a:cxn>
                  <a:cxn ang="0">
                    <a:pos x="75" y="65"/>
                  </a:cxn>
                  <a:cxn ang="0">
                    <a:pos x="16" y="0"/>
                  </a:cxn>
                </a:cxnLst>
                <a:rect l="0" t="0" r="r" b="b"/>
                <a:pathLst>
                  <a:path w="75" h="65">
                    <a:moveTo>
                      <a:pt x="16" y="0"/>
                    </a:moveTo>
                    <a:lnTo>
                      <a:pt x="0" y="52"/>
                    </a:lnTo>
                    <a:lnTo>
                      <a:pt x="75" y="6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1" name="Freeform 585"/>
              <p:cNvSpPr>
                <a:spLocks/>
              </p:cNvSpPr>
              <p:nvPr/>
            </p:nvSpPr>
            <p:spPr bwMode="auto">
              <a:xfrm>
                <a:off x="2745" y="3350"/>
                <a:ext cx="113" cy="166"/>
              </a:xfrm>
              <a:custGeom>
                <a:avLst/>
                <a:gdLst/>
                <a:ahLst/>
                <a:cxnLst>
                  <a:cxn ang="0">
                    <a:pos x="113" y="0"/>
                  </a:cxn>
                  <a:cxn ang="0">
                    <a:pos x="101" y="44"/>
                  </a:cxn>
                  <a:cxn ang="0">
                    <a:pos x="32" y="166"/>
                  </a:cxn>
                  <a:cxn ang="0">
                    <a:pos x="0" y="50"/>
                  </a:cxn>
                  <a:cxn ang="0">
                    <a:pos x="113" y="0"/>
                  </a:cxn>
                </a:cxnLst>
                <a:rect l="0" t="0" r="r" b="b"/>
                <a:pathLst>
                  <a:path w="113" h="166">
                    <a:moveTo>
                      <a:pt x="113" y="0"/>
                    </a:moveTo>
                    <a:lnTo>
                      <a:pt x="101" y="44"/>
                    </a:lnTo>
                    <a:lnTo>
                      <a:pt x="32" y="166"/>
                    </a:lnTo>
                    <a:lnTo>
                      <a:pt x="0" y="50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rgbClr val="1F4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2" name="Freeform 586"/>
              <p:cNvSpPr>
                <a:spLocks/>
              </p:cNvSpPr>
              <p:nvPr/>
            </p:nvSpPr>
            <p:spPr bwMode="auto">
              <a:xfrm>
                <a:off x="2871" y="3409"/>
                <a:ext cx="85" cy="126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11"/>
                  </a:cxn>
                  <a:cxn ang="0">
                    <a:pos x="55" y="126"/>
                  </a:cxn>
                  <a:cxn ang="0">
                    <a:pos x="85" y="126"/>
                  </a:cxn>
                  <a:cxn ang="0">
                    <a:pos x="22" y="0"/>
                  </a:cxn>
                </a:cxnLst>
                <a:rect l="0" t="0" r="r" b="b"/>
                <a:pathLst>
                  <a:path w="85" h="126">
                    <a:moveTo>
                      <a:pt x="22" y="0"/>
                    </a:moveTo>
                    <a:lnTo>
                      <a:pt x="0" y="11"/>
                    </a:lnTo>
                    <a:lnTo>
                      <a:pt x="55" y="126"/>
                    </a:lnTo>
                    <a:lnTo>
                      <a:pt x="85" y="126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E540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3" name="Freeform 587"/>
              <p:cNvSpPr>
                <a:spLocks/>
              </p:cNvSpPr>
              <p:nvPr/>
            </p:nvSpPr>
            <p:spPr bwMode="auto">
              <a:xfrm>
                <a:off x="2826" y="3398"/>
                <a:ext cx="77" cy="31"/>
              </a:xfrm>
              <a:custGeom>
                <a:avLst/>
                <a:gdLst/>
                <a:ahLst/>
                <a:cxnLst>
                  <a:cxn ang="0">
                    <a:pos x="77" y="18"/>
                  </a:cxn>
                  <a:cxn ang="0">
                    <a:pos x="55" y="31"/>
                  </a:cxn>
                  <a:cxn ang="0">
                    <a:pos x="0" y="24"/>
                  </a:cxn>
                  <a:cxn ang="0">
                    <a:pos x="12" y="0"/>
                  </a:cxn>
                  <a:cxn ang="0">
                    <a:pos x="77" y="18"/>
                  </a:cxn>
                </a:cxnLst>
                <a:rect l="0" t="0" r="r" b="b"/>
                <a:pathLst>
                  <a:path w="77" h="31">
                    <a:moveTo>
                      <a:pt x="77" y="18"/>
                    </a:moveTo>
                    <a:lnTo>
                      <a:pt x="55" y="31"/>
                    </a:lnTo>
                    <a:lnTo>
                      <a:pt x="0" y="24"/>
                    </a:lnTo>
                    <a:lnTo>
                      <a:pt x="12" y="0"/>
                    </a:lnTo>
                    <a:lnTo>
                      <a:pt x="77" y="18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4" name="Freeform 588"/>
              <p:cNvSpPr>
                <a:spLocks/>
              </p:cNvSpPr>
              <p:nvPr/>
            </p:nvSpPr>
            <p:spPr bwMode="auto">
              <a:xfrm>
                <a:off x="2706" y="3391"/>
                <a:ext cx="458" cy="151"/>
              </a:xfrm>
              <a:custGeom>
                <a:avLst/>
                <a:gdLst/>
                <a:ahLst/>
                <a:cxnLst>
                  <a:cxn ang="0">
                    <a:pos x="0" y="123"/>
                  </a:cxn>
                  <a:cxn ang="0">
                    <a:pos x="4" y="136"/>
                  </a:cxn>
                  <a:cxn ang="0">
                    <a:pos x="71" y="138"/>
                  </a:cxn>
                  <a:cxn ang="0">
                    <a:pos x="132" y="11"/>
                  </a:cxn>
                  <a:cxn ang="0">
                    <a:pos x="185" y="22"/>
                  </a:cxn>
                  <a:cxn ang="0">
                    <a:pos x="238" y="144"/>
                  </a:cxn>
                  <a:cxn ang="0">
                    <a:pos x="456" y="151"/>
                  </a:cxn>
                  <a:cxn ang="0">
                    <a:pos x="458" y="142"/>
                  </a:cxn>
                  <a:cxn ang="0">
                    <a:pos x="242" y="132"/>
                  </a:cxn>
                  <a:cxn ang="0">
                    <a:pos x="189" y="11"/>
                  </a:cxn>
                  <a:cxn ang="0">
                    <a:pos x="130" y="0"/>
                  </a:cxn>
                  <a:cxn ang="0">
                    <a:pos x="69" y="123"/>
                  </a:cxn>
                  <a:cxn ang="0">
                    <a:pos x="0" y="123"/>
                  </a:cxn>
                </a:cxnLst>
                <a:rect l="0" t="0" r="r" b="b"/>
                <a:pathLst>
                  <a:path w="458" h="151">
                    <a:moveTo>
                      <a:pt x="0" y="123"/>
                    </a:moveTo>
                    <a:lnTo>
                      <a:pt x="4" y="136"/>
                    </a:lnTo>
                    <a:lnTo>
                      <a:pt x="71" y="138"/>
                    </a:lnTo>
                    <a:lnTo>
                      <a:pt x="132" y="11"/>
                    </a:lnTo>
                    <a:lnTo>
                      <a:pt x="185" y="22"/>
                    </a:lnTo>
                    <a:lnTo>
                      <a:pt x="238" y="144"/>
                    </a:lnTo>
                    <a:lnTo>
                      <a:pt x="456" y="151"/>
                    </a:lnTo>
                    <a:lnTo>
                      <a:pt x="458" y="142"/>
                    </a:lnTo>
                    <a:lnTo>
                      <a:pt x="242" y="132"/>
                    </a:lnTo>
                    <a:lnTo>
                      <a:pt x="189" y="11"/>
                    </a:lnTo>
                    <a:lnTo>
                      <a:pt x="130" y="0"/>
                    </a:lnTo>
                    <a:lnTo>
                      <a:pt x="69" y="123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5" name="Freeform 589"/>
              <p:cNvSpPr>
                <a:spLocks/>
              </p:cNvSpPr>
              <p:nvPr/>
            </p:nvSpPr>
            <p:spPr bwMode="auto">
              <a:xfrm>
                <a:off x="2590" y="3505"/>
                <a:ext cx="67" cy="41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39" y="0"/>
                  </a:cxn>
                  <a:cxn ang="0">
                    <a:pos x="67" y="41"/>
                  </a:cxn>
                  <a:cxn ang="0">
                    <a:pos x="0" y="41"/>
                  </a:cxn>
                </a:cxnLst>
                <a:rect l="0" t="0" r="r" b="b"/>
                <a:pathLst>
                  <a:path w="67" h="41">
                    <a:moveTo>
                      <a:pt x="0" y="41"/>
                    </a:moveTo>
                    <a:lnTo>
                      <a:pt x="39" y="0"/>
                    </a:lnTo>
                    <a:lnTo>
                      <a:pt x="67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6" name="Freeform 590"/>
              <p:cNvSpPr>
                <a:spLocks/>
              </p:cNvSpPr>
              <p:nvPr/>
            </p:nvSpPr>
            <p:spPr bwMode="auto">
              <a:xfrm>
                <a:off x="2624" y="3536"/>
                <a:ext cx="33" cy="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1"/>
                  </a:cxn>
                  <a:cxn ang="0">
                    <a:pos x="33" y="4"/>
                  </a:cxn>
                  <a:cxn ang="0">
                    <a:pos x="0" y="0"/>
                  </a:cxn>
                </a:cxnLst>
                <a:rect l="0" t="0" r="r" b="b"/>
                <a:pathLst>
                  <a:path w="33" h="41">
                    <a:moveTo>
                      <a:pt x="0" y="0"/>
                    </a:moveTo>
                    <a:lnTo>
                      <a:pt x="0" y="41"/>
                    </a:lnTo>
                    <a:lnTo>
                      <a:pt x="3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7" name="Freeform 591"/>
              <p:cNvSpPr>
                <a:spLocks/>
              </p:cNvSpPr>
              <p:nvPr/>
            </p:nvSpPr>
            <p:spPr bwMode="auto">
              <a:xfrm>
                <a:off x="2590" y="3533"/>
                <a:ext cx="67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0"/>
                  </a:cxn>
                  <a:cxn ang="0">
                    <a:pos x="67" y="18"/>
                  </a:cxn>
                  <a:cxn ang="0">
                    <a:pos x="4" y="18"/>
                  </a:cxn>
                  <a:cxn ang="0">
                    <a:pos x="0" y="0"/>
                  </a:cxn>
                </a:cxnLst>
                <a:rect l="0" t="0" r="r" b="b"/>
                <a:pathLst>
                  <a:path w="67" h="18">
                    <a:moveTo>
                      <a:pt x="0" y="0"/>
                    </a:moveTo>
                    <a:lnTo>
                      <a:pt x="65" y="0"/>
                    </a:lnTo>
                    <a:lnTo>
                      <a:pt x="67" y="18"/>
                    </a:lnTo>
                    <a:lnTo>
                      <a:pt x="4" y="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8" name="Freeform 592"/>
              <p:cNvSpPr>
                <a:spLocks/>
              </p:cNvSpPr>
              <p:nvPr/>
            </p:nvSpPr>
            <p:spPr bwMode="auto">
              <a:xfrm>
                <a:off x="2594" y="3538"/>
                <a:ext cx="43" cy="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" y="0"/>
                  </a:cxn>
                  <a:cxn ang="0">
                    <a:pos x="43" y="94"/>
                  </a:cxn>
                  <a:cxn ang="0">
                    <a:pos x="0" y="87"/>
                  </a:cxn>
                  <a:cxn ang="0">
                    <a:pos x="0" y="0"/>
                  </a:cxn>
                </a:cxnLst>
                <a:rect l="0" t="0" r="r" b="b"/>
                <a:pathLst>
                  <a:path w="43" h="94">
                    <a:moveTo>
                      <a:pt x="0" y="0"/>
                    </a:moveTo>
                    <a:lnTo>
                      <a:pt x="43" y="0"/>
                    </a:lnTo>
                    <a:lnTo>
                      <a:pt x="43" y="94"/>
                    </a:lnTo>
                    <a:lnTo>
                      <a:pt x="0" y="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7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89" name="Rectangle 593"/>
              <p:cNvSpPr>
                <a:spLocks noChangeArrowheads="1"/>
              </p:cNvSpPr>
              <p:nvPr/>
            </p:nvSpPr>
            <p:spPr bwMode="auto">
              <a:xfrm>
                <a:off x="2594" y="3538"/>
                <a:ext cx="43" cy="37"/>
              </a:xfrm>
              <a:prstGeom prst="rect">
                <a:avLst/>
              </a:prstGeom>
              <a:solidFill>
                <a:srgbClr val="7F5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0" name="Freeform 594"/>
              <p:cNvSpPr>
                <a:spLocks/>
              </p:cNvSpPr>
              <p:nvPr/>
            </p:nvSpPr>
            <p:spPr bwMode="auto">
              <a:xfrm>
                <a:off x="2596" y="3540"/>
                <a:ext cx="26" cy="79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0" y="0"/>
                  </a:cxn>
                  <a:cxn ang="0">
                    <a:pos x="26" y="0"/>
                  </a:cxn>
                  <a:cxn ang="0">
                    <a:pos x="26" y="79"/>
                  </a:cxn>
                </a:cxnLst>
                <a:rect l="0" t="0" r="r" b="b"/>
                <a:pathLst>
                  <a:path w="26" h="79">
                    <a:moveTo>
                      <a:pt x="0" y="74"/>
                    </a:moveTo>
                    <a:lnTo>
                      <a:pt x="0" y="0"/>
                    </a:lnTo>
                    <a:lnTo>
                      <a:pt x="26" y="0"/>
                    </a:lnTo>
                    <a:lnTo>
                      <a:pt x="26" y="79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1" name="Freeform 595"/>
              <p:cNvSpPr>
                <a:spLocks/>
              </p:cNvSpPr>
              <p:nvPr/>
            </p:nvSpPr>
            <p:spPr bwMode="auto">
              <a:xfrm>
                <a:off x="2598" y="3546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2" name="Freeform 596"/>
              <p:cNvSpPr>
                <a:spLocks/>
              </p:cNvSpPr>
              <p:nvPr/>
            </p:nvSpPr>
            <p:spPr bwMode="auto">
              <a:xfrm>
                <a:off x="2600" y="3546"/>
                <a:ext cx="8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20"/>
                    </a:lnTo>
                    <a:lnTo>
                      <a:pt x="8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3" name="Freeform 597"/>
              <p:cNvSpPr>
                <a:spLocks/>
              </p:cNvSpPr>
              <p:nvPr/>
            </p:nvSpPr>
            <p:spPr bwMode="auto">
              <a:xfrm>
                <a:off x="2610" y="3546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4" name="Freeform 598"/>
              <p:cNvSpPr>
                <a:spLocks/>
              </p:cNvSpPr>
              <p:nvPr/>
            </p:nvSpPr>
            <p:spPr bwMode="auto">
              <a:xfrm>
                <a:off x="2610" y="3546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5" name="Freeform 599"/>
              <p:cNvSpPr>
                <a:spLocks/>
              </p:cNvSpPr>
              <p:nvPr/>
            </p:nvSpPr>
            <p:spPr bwMode="auto">
              <a:xfrm>
                <a:off x="2598" y="3568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6" name="Freeform 600"/>
              <p:cNvSpPr>
                <a:spLocks/>
              </p:cNvSpPr>
              <p:nvPr/>
            </p:nvSpPr>
            <p:spPr bwMode="auto">
              <a:xfrm>
                <a:off x="2600" y="3568"/>
                <a:ext cx="8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20"/>
                    </a:lnTo>
                    <a:lnTo>
                      <a:pt x="8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7" name="Freeform 601"/>
              <p:cNvSpPr>
                <a:spLocks/>
              </p:cNvSpPr>
              <p:nvPr/>
            </p:nvSpPr>
            <p:spPr bwMode="auto">
              <a:xfrm>
                <a:off x="2610" y="3568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8" name="Freeform 602"/>
              <p:cNvSpPr>
                <a:spLocks/>
              </p:cNvSpPr>
              <p:nvPr/>
            </p:nvSpPr>
            <p:spPr bwMode="auto">
              <a:xfrm>
                <a:off x="2610" y="3568"/>
                <a:ext cx="1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10" y="20"/>
                  </a:cxn>
                </a:cxnLst>
                <a:rect l="0" t="0" r="r" b="b"/>
                <a:pathLst>
                  <a:path w="10" h="20">
                    <a:moveTo>
                      <a:pt x="0" y="0"/>
                    </a:moveTo>
                    <a:lnTo>
                      <a:pt x="0" y="20"/>
                    </a:lnTo>
                    <a:lnTo>
                      <a:pt x="10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99" name="Freeform 603"/>
              <p:cNvSpPr>
                <a:spLocks/>
              </p:cNvSpPr>
              <p:nvPr/>
            </p:nvSpPr>
            <p:spPr bwMode="auto">
              <a:xfrm>
                <a:off x="2561" y="3555"/>
                <a:ext cx="29" cy="5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9" y="0"/>
                  </a:cxn>
                  <a:cxn ang="0">
                    <a:pos x="29" y="55"/>
                  </a:cxn>
                  <a:cxn ang="0">
                    <a:pos x="0" y="51"/>
                  </a:cxn>
                  <a:cxn ang="0">
                    <a:pos x="0" y="2"/>
                  </a:cxn>
                </a:cxnLst>
                <a:rect l="0" t="0" r="r" b="b"/>
                <a:pathLst>
                  <a:path w="29" h="55">
                    <a:moveTo>
                      <a:pt x="0" y="2"/>
                    </a:moveTo>
                    <a:lnTo>
                      <a:pt x="29" y="0"/>
                    </a:lnTo>
                    <a:lnTo>
                      <a:pt x="29" y="55"/>
                    </a:lnTo>
                    <a:lnTo>
                      <a:pt x="0" y="51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0" name="Freeform 604"/>
              <p:cNvSpPr>
                <a:spLocks/>
              </p:cNvSpPr>
              <p:nvPr/>
            </p:nvSpPr>
            <p:spPr bwMode="auto">
              <a:xfrm>
                <a:off x="2563" y="3555"/>
                <a:ext cx="27" cy="33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33"/>
                  </a:cxn>
                  <a:cxn ang="0">
                    <a:pos x="27" y="33"/>
                  </a:cxn>
                  <a:cxn ang="0">
                    <a:pos x="27" y="0"/>
                  </a:cxn>
                  <a:cxn ang="0">
                    <a:pos x="0" y="2"/>
                  </a:cxn>
                </a:cxnLst>
                <a:rect l="0" t="0" r="r" b="b"/>
                <a:pathLst>
                  <a:path w="27" h="33">
                    <a:moveTo>
                      <a:pt x="0" y="2"/>
                    </a:moveTo>
                    <a:lnTo>
                      <a:pt x="0" y="33"/>
                    </a:lnTo>
                    <a:lnTo>
                      <a:pt x="27" y="33"/>
                    </a:lnTo>
                    <a:lnTo>
                      <a:pt x="27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1" name="Freeform 605"/>
              <p:cNvSpPr>
                <a:spLocks/>
              </p:cNvSpPr>
              <p:nvPr/>
            </p:nvSpPr>
            <p:spPr bwMode="auto">
              <a:xfrm>
                <a:off x="2563" y="3577"/>
                <a:ext cx="27" cy="3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33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27" h="33">
                    <a:moveTo>
                      <a:pt x="0" y="0"/>
                    </a:moveTo>
                    <a:lnTo>
                      <a:pt x="27" y="0"/>
                    </a:lnTo>
                    <a:lnTo>
                      <a:pt x="27" y="33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2" name="Freeform 606"/>
              <p:cNvSpPr>
                <a:spLocks/>
              </p:cNvSpPr>
              <p:nvPr/>
            </p:nvSpPr>
            <p:spPr bwMode="auto">
              <a:xfrm>
                <a:off x="2637" y="3560"/>
                <a:ext cx="46" cy="5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0"/>
                  </a:cxn>
                  <a:cxn ang="0">
                    <a:pos x="46" y="56"/>
                  </a:cxn>
                  <a:cxn ang="0">
                    <a:pos x="0" y="52"/>
                  </a:cxn>
                  <a:cxn ang="0">
                    <a:pos x="0" y="0"/>
                  </a:cxn>
                </a:cxnLst>
                <a:rect l="0" t="0" r="r" b="b"/>
                <a:pathLst>
                  <a:path w="46" h="56">
                    <a:moveTo>
                      <a:pt x="0" y="0"/>
                    </a:moveTo>
                    <a:lnTo>
                      <a:pt x="46" y="0"/>
                    </a:lnTo>
                    <a:lnTo>
                      <a:pt x="46" y="56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3" name="Rectangle 607"/>
              <p:cNvSpPr>
                <a:spLocks noChangeArrowheads="1"/>
              </p:cNvSpPr>
              <p:nvPr/>
            </p:nvSpPr>
            <p:spPr bwMode="auto">
              <a:xfrm>
                <a:off x="2639" y="3562"/>
                <a:ext cx="30" cy="32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4" name="Freeform 608"/>
              <p:cNvSpPr>
                <a:spLocks/>
              </p:cNvSpPr>
              <p:nvPr/>
            </p:nvSpPr>
            <p:spPr bwMode="auto">
              <a:xfrm>
                <a:off x="2639" y="3582"/>
                <a:ext cx="28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" y="0"/>
                  </a:cxn>
                  <a:cxn ang="0">
                    <a:pos x="28" y="30"/>
                  </a:cxn>
                  <a:cxn ang="0">
                    <a:pos x="0" y="28"/>
                  </a:cxn>
                  <a:cxn ang="0">
                    <a:pos x="0" y="0"/>
                  </a:cxn>
                </a:cxnLst>
                <a:rect l="0" t="0" r="r" b="b"/>
                <a:pathLst>
                  <a:path w="28" h="30">
                    <a:moveTo>
                      <a:pt x="0" y="0"/>
                    </a:moveTo>
                    <a:lnTo>
                      <a:pt x="28" y="0"/>
                    </a:lnTo>
                    <a:lnTo>
                      <a:pt x="28" y="30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5" name="Rectangle 609"/>
              <p:cNvSpPr>
                <a:spLocks noChangeArrowheads="1"/>
              </p:cNvSpPr>
              <p:nvPr/>
            </p:nvSpPr>
            <p:spPr bwMode="auto">
              <a:xfrm>
                <a:off x="2655" y="3562"/>
                <a:ext cx="28" cy="32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6" name="Freeform 610"/>
              <p:cNvSpPr>
                <a:spLocks/>
              </p:cNvSpPr>
              <p:nvPr/>
            </p:nvSpPr>
            <p:spPr bwMode="auto">
              <a:xfrm>
                <a:off x="2655" y="3582"/>
                <a:ext cx="26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6" y="0"/>
                  </a:cxn>
                  <a:cxn ang="0">
                    <a:pos x="26" y="32"/>
                  </a:cxn>
                  <a:cxn ang="0">
                    <a:pos x="0" y="30"/>
                  </a:cxn>
                  <a:cxn ang="0">
                    <a:pos x="0" y="0"/>
                  </a:cxn>
                </a:cxnLst>
                <a:rect l="0" t="0" r="r" b="b"/>
                <a:pathLst>
                  <a:path w="26" h="32">
                    <a:moveTo>
                      <a:pt x="0" y="0"/>
                    </a:moveTo>
                    <a:lnTo>
                      <a:pt x="26" y="0"/>
                    </a:lnTo>
                    <a:lnTo>
                      <a:pt x="26" y="32"/>
                    </a:lnTo>
                    <a:lnTo>
                      <a:pt x="0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7" name="Freeform 611"/>
              <p:cNvSpPr>
                <a:spLocks/>
              </p:cNvSpPr>
              <p:nvPr/>
            </p:nvSpPr>
            <p:spPr bwMode="auto">
              <a:xfrm>
                <a:off x="2938" y="3520"/>
                <a:ext cx="167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4"/>
                  </a:cxn>
                  <a:cxn ang="0">
                    <a:pos x="167" y="96"/>
                  </a:cxn>
                  <a:cxn ang="0">
                    <a:pos x="167" y="3"/>
                  </a:cxn>
                  <a:cxn ang="0">
                    <a:pos x="0" y="0"/>
                  </a:cxn>
                </a:cxnLst>
                <a:rect l="0" t="0" r="r" b="b"/>
                <a:pathLst>
                  <a:path w="167" h="114">
                    <a:moveTo>
                      <a:pt x="0" y="0"/>
                    </a:moveTo>
                    <a:lnTo>
                      <a:pt x="0" y="114"/>
                    </a:lnTo>
                    <a:lnTo>
                      <a:pt x="167" y="96"/>
                    </a:lnTo>
                    <a:lnTo>
                      <a:pt x="167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8" name="Rectangle 612"/>
              <p:cNvSpPr>
                <a:spLocks noChangeArrowheads="1"/>
              </p:cNvSpPr>
              <p:nvPr/>
            </p:nvSpPr>
            <p:spPr bwMode="auto">
              <a:xfrm>
                <a:off x="3090" y="3522"/>
                <a:ext cx="31" cy="29"/>
              </a:xfrm>
              <a:prstGeom prst="rect">
                <a:avLst/>
              </a:prstGeom>
              <a:solidFill>
                <a:srgbClr val="FF9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09" name="Freeform 613"/>
              <p:cNvSpPr>
                <a:spLocks/>
              </p:cNvSpPr>
              <p:nvPr/>
            </p:nvSpPr>
            <p:spPr bwMode="auto">
              <a:xfrm>
                <a:off x="2938" y="3514"/>
                <a:ext cx="167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7" y="8"/>
                  </a:cxn>
                  <a:cxn ang="0">
                    <a:pos x="167" y="32"/>
                  </a:cxn>
                  <a:cxn ang="0">
                    <a:pos x="0" y="39"/>
                  </a:cxn>
                  <a:cxn ang="0">
                    <a:pos x="0" y="0"/>
                  </a:cxn>
                </a:cxnLst>
                <a:rect l="0" t="0" r="r" b="b"/>
                <a:pathLst>
                  <a:path w="167" h="39">
                    <a:moveTo>
                      <a:pt x="0" y="0"/>
                    </a:moveTo>
                    <a:lnTo>
                      <a:pt x="167" y="8"/>
                    </a:lnTo>
                    <a:lnTo>
                      <a:pt x="167" y="32"/>
                    </a:lnTo>
                    <a:lnTo>
                      <a:pt x="0" y="3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0" name="Line 614"/>
              <p:cNvSpPr>
                <a:spLocks noChangeShapeType="1"/>
              </p:cNvSpPr>
              <p:nvPr/>
            </p:nvSpPr>
            <p:spPr bwMode="auto">
              <a:xfrm flipV="1">
                <a:off x="2938" y="3541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" name="Line 615"/>
              <p:cNvSpPr>
                <a:spLocks noChangeShapeType="1"/>
              </p:cNvSpPr>
              <p:nvPr/>
            </p:nvSpPr>
            <p:spPr bwMode="auto">
              <a:xfrm flipV="1">
                <a:off x="2938" y="3560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" name="Line 616"/>
              <p:cNvSpPr>
                <a:spLocks noChangeShapeType="1"/>
              </p:cNvSpPr>
              <p:nvPr/>
            </p:nvSpPr>
            <p:spPr bwMode="auto">
              <a:xfrm flipV="1">
                <a:off x="2938" y="3583"/>
                <a:ext cx="167" cy="13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3" name="Line 617"/>
              <p:cNvSpPr>
                <a:spLocks noChangeShapeType="1"/>
              </p:cNvSpPr>
              <p:nvPr/>
            </p:nvSpPr>
            <p:spPr bwMode="auto">
              <a:xfrm flipV="1">
                <a:off x="2938" y="3538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4" name="Line 618"/>
              <p:cNvSpPr>
                <a:spLocks noChangeShapeType="1"/>
              </p:cNvSpPr>
              <p:nvPr/>
            </p:nvSpPr>
            <p:spPr bwMode="auto">
              <a:xfrm flipV="1">
                <a:off x="2938" y="3558"/>
                <a:ext cx="169" cy="10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" name="Line 619"/>
              <p:cNvSpPr>
                <a:spLocks noChangeShapeType="1"/>
              </p:cNvSpPr>
              <p:nvPr/>
            </p:nvSpPr>
            <p:spPr bwMode="auto">
              <a:xfrm flipV="1">
                <a:off x="2938" y="3579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6" name="Line 620"/>
              <p:cNvSpPr>
                <a:spLocks noChangeShapeType="1"/>
              </p:cNvSpPr>
              <p:nvPr/>
            </p:nvSpPr>
            <p:spPr bwMode="auto">
              <a:xfrm flipV="1">
                <a:off x="2938" y="3541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7" name="Line 621"/>
              <p:cNvSpPr>
                <a:spLocks noChangeShapeType="1"/>
              </p:cNvSpPr>
              <p:nvPr/>
            </p:nvSpPr>
            <p:spPr bwMode="auto">
              <a:xfrm flipV="1">
                <a:off x="2938" y="3560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8" name="Line 622"/>
              <p:cNvSpPr>
                <a:spLocks noChangeShapeType="1"/>
              </p:cNvSpPr>
              <p:nvPr/>
            </p:nvSpPr>
            <p:spPr bwMode="auto">
              <a:xfrm flipV="1">
                <a:off x="2938" y="3581"/>
                <a:ext cx="167" cy="13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9" name="Freeform 623"/>
              <p:cNvSpPr>
                <a:spLocks/>
              </p:cNvSpPr>
              <p:nvPr/>
            </p:nvSpPr>
            <p:spPr bwMode="auto">
              <a:xfrm>
                <a:off x="2936" y="3518"/>
                <a:ext cx="16" cy="118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16" y="116"/>
                  </a:cxn>
                  <a:cxn ang="0">
                    <a:pos x="0" y="118"/>
                  </a:cxn>
                  <a:cxn ang="0">
                    <a:pos x="0" y="0"/>
                  </a:cxn>
                  <a:cxn ang="0">
                    <a:pos x="16" y="4"/>
                  </a:cxn>
                </a:cxnLst>
                <a:rect l="0" t="0" r="r" b="b"/>
                <a:pathLst>
                  <a:path w="16" h="118">
                    <a:moveTo>
                      <a:pt x="16" y="4"/>
                    </a:moveTo>
                    <a:lnTo>
                      <a:pt x="16" y="116"/>
                    </a:lnTo>
                    <a:lnTo>
                      <a:pt x="0" y="118"/>
                    </a:lnTo>
                    <a:lnTo>
                      <a:pt x="0" y="0"/>
                    </a:lnTo>
                    <a:lnTo>
                      <a:pt x="16" y="4"/>
                    </a:lnTo>
                    <a:close/>
                  </a:path>
                </a:pathLst>
              </a:custGeom>
              <a:solidFill>
                <a:srgbClr val="BF7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0" name="Freeform 624"/>
              <p:cNvSpPr>
                <a:spLocks/>
              </p:cNvSpPr>
              <p:nvPr/>
            </p:nvSpPr>
            <p:spPr bwMode="auto">
              <a:xfrm>
                <a:off x="3092" y="3536"/>
                <a:ext cx="15" cy="83"/>
              </a:xfrm>
              <a:custGeom>
                <a:avLst/>
                <a:gdLst/>
                <a:ahLst/>
                <a:cxnLst>
                  <a:cxn ang="0">
                    <a:pos x="0" y="82"/>
                  </a:cxn>
                  <a:cxn ang="0">
                    <a:pos x="15" y="83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0" y="82"/>
                  </a:cxn>
                </a:cxnLst>
                <a:rect l="0" t="0" r="r" b="b"/>
                <a:pathLst>
                  <a:path w="15" h="83">
                    <a:moveTo>
                      <a:pt x="0" y="82"/>
                    </a:moveTo>
                    <a:lnTo>
                      <a:pt x="15" y="83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1" name="Rectangle 625"/>
              <p:cNvSpPr>
                <a:spLocks noChangeArrowheads="1"/>
              </p:cNvSpPr>
              <p:nvPr/>
            </p:nvSpPr>
            <p:spPr bwMode="auto">
              <a:xfrm>
                <a:off x="3092" y="3525"/>
                <a:ext cx="15" cy="24"/>
              </a:xfrm>
              <a:prstGeom prst="rect">
                <a:avLst/>
              </a:prstGeom>
              <a:solidFill>
                <a:srgbClr val="BF7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2" name="Freeform 626"/>
              <p:cNvSpPr>
                <a:spLocks/>
              </p:cNvSpPr>
              <p:nvPr/>
            </p:nvSpPr>
            <p:spPr bwMode="auto">
              <a:xfrm>
                <a:off x="3009" y="3608"/>
                <a:ext cx="28" cy="1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17"/>
                  </a:cxn>
                  <a:cxn ang="0">
                    <a:pos x="24" y="13"/>
                  </a:cxn>
                  <a:cxn ang="0">
                    <a:pos x="28" y="0"/>
                  </a:cxn>
                  <a:cxn ang="0">
                    <a:pos x="24" y="0"/>
                  </a:cxn>
                  <a:cxn ang="0">
                    <a:pos x="22" y="8"/>
                  </a:cxn>
                  <a:cxn ang="0">
                    <a:pos x="10" y="10"/>
                  </a:cxn>
                  <a:cxn ang="0">
                    <a:pos x="4" y="4"/>
                  </a:cxn>
                  <a:cxn ang="0">
                    <a:pos x="0" y="4"/>
                  </a:cxn>
                </a:cxnLst>
                <a:rect l="0" t="0" r="r" b="b"/>
                <a:pathLst>
                  <a:path w="28" h="17">
                    <a:moveTo>
                      <a:pt x="0" y="4"/>
                    </a:moveTo>
                    <a:lnTo>
                      <a:pt x="6" y="17"/>
                    </a:lnTo>
                    <a:lnTo>
                      <a:pt x="24" y="13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2" y="8"/>
                    </a:lnTo>
                    <a:lnTo>
                      <a:pt x="10" y="10"/>
                    </a:lnTo>
                    <a:lnTo>
                      <a:pt x="4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3" name="Freeform 627"/>
              <p:cNvSpPr>
                <a:spLocks/>
              </p:cNvSpPr>
              <p:nvPr/>
            </p:nvSpPr>
            <p:spPr bwMode="auto">
              <a:xfrm>
                <a:off x="3009" y="3608"/>
                <a:ext cx="28" cy="15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8" y="15"/>
                  </a:cxn>
                  <a:cxn ang="0">
                    <a:pos x="24" y="11"/>
                  </a:cxn>
                  <a:cxn ang="0">
                    <a:pos x="28" y="0"/>
                  </a:cxn>
                  <a:cxn ang="0">
                    <a:pos x="24" y="0"/>
                  </a:cxn>
                  <a:cxn ang="0">
                    <a:pos x="22" y="6"/>
                  </a:cxn>
                  <a:cxn ang="0">
                    <a:pos x="10" y="10"/>
                  </a:cxn>
                  <a:cxn ang="0">
                    <a:pos x="4" y="2"/>
                  </a:cxn>
                  <a:cxn ang="0">
                    <a:pos x="0" y="4"/>
                  </a:cxn>
                </a:cxnLst>
                <a:rect l="0" t="0" r="r" b="b"/>
                <a:pathLst>
                  <a:path w="28" h="15">
                    <a:moveTo>
                      <a:pt x="0" y="4"/>
                    </a:moveTo>
                    <a:lnTo>
                      <a:pt x="8" y="15"/>
                    </a:lnTo>
                    <a:lnTo>
                      <a:pt x="24" y="11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2" y="6"/>
                    </a:lnTo>
                    <a:lnTo>
                      <a:pt x="10" y="10"/>
                    </a:lnTo>
                    <a:lnTo>
                      <a:pt x="4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4" name="Freeform 628"/>
              <p:cNvSpPr>
                <a:spLocks/>
              </p:cNvSpPr>
              <p:nvPr/>
            </p:nvSpPr>
            <p:spPr bwMode="auto">
              <a:xfrm>
                <a:off x="2936" y="3606"/>
                <a:ext cx="171" cy="30"/>
              </a:xfrm>
              <a:custGeom>
                <a:avLst/>
                <a:gdLst/>
                <a:ahLst/>
                <a:cxnLst>
                  <a:cxn ang="0">
                    <a:pos x="2" y="26"/>
                  </a:cxn>
                  <a:cxn ang="0">
                    <a:pos x="169" y="0"/>
                  </a:cxn>
                  <a:cxn ang="0">
                    <a:pos x="171" y="2"/>
                  </a:cxn>
                  <a:cxn ang="0">
                    <a:pos x="0" y="30"/>
                  </a:cxn>
                  <a:cxn ang="0">
                    <a:pos x="2" y="26"/>
                  </a:cxn>
                </a:cxnLst>
                <a:rect l="0" t="0" r="r" b="b"/>
                <a:pathLst>
                  <a:path w="171" h="30">
                    <a:moveTo>
                      <a:pt x="2" y="26"/>
                    </a:moveTo>
                    <a:lnTo>
                      <a:pt x="169" y="0"/>
                    </a:lnTo>
                    <a:lnTo>
                      <a:pt x="171" y="2"/>
                    </a:lnTo>
                    <a:lnTo>
                      <a:pt x="0" y="30"/>
                    </a:lnTo>
                    <a:lnTo>
                      <a:pt x="2" y="26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5" name="Oval 629"/>
              <p:cNvSpPr>
                <a:spLocks noChangeArrowheads="1"/>
              </p:cNvSpPr>
              <p:nvPr/>
            </p:nvSpPr>
            <p:spPr bwMode="auto">
              <a:xfrm>
                <a:off x="2801" y="3440"/>
                <a:ext cx="104" cy="137"/>
              </a:xfrm>
              <a:prstGeom prst="ellipse">
                <a:avLst/>
              </a:pr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6" name="Oval 630"/>
              <p:cNvSpPr>
                <a:spLocks noChangeArrowheads="1"/>
              </p:cNvSpPr>
              <p:nvPr/>
            </p:nvSpPr>
            <p:spPr bwMode="auto">
              <a:xfrm>
                <a:off x="2803" y="3440"/>
                <a:ext cx="106" cy="139"/>
              </a:xfrm>
              <a:prstGeom prst="ellipse">
                <a:avLst/>
              </a:pr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7" name="Oval 631"/>
              <p:cNvSpPr>
                <a:spLocks noChangeArrowheads="1"/>
              </p:cNvSpPr>
              <p:nvPr/>
            </p:nvSpPr>
            <p:spPr bwMode="auto">
              <a:xfrm>
                <a:off x="2812" y="3452"/>
                <a:ext cx="89" cy="118"/>
              </a:xfrm>
              <a:prstGeom prst="ellipse">
                <a:avLst/>
              </a:pr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8" name="Oval 632"/>
              <p:cNvSpPr>
                <a:spLocks noChangeArrowheads="1"/>
              </p:cNvSpPr>
              <p:nvPr/>
            </p:nvSpPr>
            <p:spPr bwMode="auto">
              <a:xfrm>
                <a:off x="2808" y="3452"/>
                <a:ext cx="91" cy="118"/>
              </a:xfrm>
              <a:prstGeom prst="ellipse">
                <a:avLst/>
              </a:pr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29" name="Line 633"/>
              <p:cNvSpPr>
                <a:spLocks noChangeShapeType="1"/>
              </p:cNvSpPr>
              <p:nvPr/>
            </p:nvSpPr>
            <p:spPr bwMode="auto">
              <a:xfrm>
                <a:off x="2846" y="3452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0" name="Line 634"/>
              <p:cNvSpPr>
                <a:spLocks noChangeShapeType="1"/>
              </p:cNvSpPr>
              <p:nvPr/>
            </p:nvSpPr>
            <p:spPr bwMode="auto">
              <a:xfrm>
                <a:off x="2838" y="3453"/>
                <a:ext cx="1" cy="7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1" name="Line 635"/>
              <p:cNvSpPr>
                <a:spLocks noChangeShapeType="1"/>
              </p:cNvSpPr>
              <p:nvPr/>
            </p:nvSpPr>
            <p:spPr bwMode="auto">
              <a:xfrm>
                <a:off x="2830" y="3455"/>
                <a:ext cx="1" cy="7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2" name="Line 636"/>
              <p:cNvSpPr>
                <a:spLocks noChangeShapeType="1"/>
              </p:cNvSpPr>
              <p:nvPr/>
            </p:nvSpPr>
            <p:spPr bwMode="auto">
              <a:xfrm>
                <a:off x="2822" y="3463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3" name="Line 637"/>
              <p:cNvSpPr>
                <a:spLocks noChangeShapeType="1"/>
              </p:cNvSpPr>
              <p:nvPr/>
            </p:nvSpPr>
            <p:spPr bwMode="auto">
              <a:xfrm>
                <a:off x="2816" y="3472"/>
                <a:ext cx="1" cy="6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4" name="Line 638"/>
              <p:cNvSpPr>
                <a:spLocks noChangeShapeType="1"/>
              </p:cNvSpPr>
              <p:nvPr/>
            </p:nvSpPr>
            <p:spPr bwMode="auto">
              <a:xfrm>
                <a:off x="2852" y="3453"/>
                <a:ext cx="1" cy="7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5" name="Line 639"/>
              <p:cNvSpPr>
                <a:spLocks noChangeShapeType="1"/>
              </p:cNvSpPr>
              <p:nvPr/>
            </p:nvSpPr>
            <p:spPr bwMode="auto">
              <a:xfrm>
                <a:off x="2862" y="3453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6" name="Line 640"/>
              <p:cNvSpPr>
                <a:spLocks noChangeShapeType="1"/>
              </p:cNvSpPr>
              <p:nvPr/>
            </p:nvSpPr>
            <p:spPr bwMode="auto">
              <a:xfrm>
                <a:off x="2867" y="3461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7" name="Line 641"/>
              <p:cNvSpPr>
                <a:spLocks noChangeShapeType="1"/>
              </p:cNvSpPr>
              <p:nvPr/>
            </p:nvSpPr>
            <p:spPr bwMode="auto">
              <a:xfrm>
                <a:off x="2877" y="3470"/>
                <a:ext cx="1" cy="6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8" name="Arc 642"/>
              <p:cNvSpPr>
                <a:spLocks/>
              </p:cNvSpPr>
              <p:nvPr/>
            </p:nvSpPr>
            <p:spPr bwMode="auto">
              <a:xfrm>
                <a:off x="2814" y="3456"/>
                <a:ext cx="77" cy="55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10 w 43200"/>
                  <a:gd name="T1" fmla="*/ 22267 h 22267"/>
                  <a:gd name="T2" fmla="*/ 43200 w 43200"/>
                  <a:gd name="T3" fmla="*/ 21600 h 22267"/>
                  <a:gd name="T4" fmla="*/ 21600 w 43200"/>
                  <a:gd name="T5" fmla="*/ 21600 h 22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67" fill="none" extrusionOk="0">
                    <a:moveTo>
                      <a:pt x="10" y="22266"/>
                    </a:moveTo>
                    <a:cubicBezTo>
                      <a:pt x="3" y="22044"/>
                      <a:pt x="0" y="218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267" stroke="0" extrusionOk="0">
                    <a:moveTo>
                      <a:pt x="10" y="22266"/>
                    </a:moveTo>
                    <a:cubicBezTo>
                      <a:pt x="3" y="22044"/>
                      <a:pt x="0" y="21822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39" name="Freeform 643"/>
              <p:cNvSpPr>
                <a:spLocks/>
              </p:cNvSpPr>
              <p:nvPr/>
            </p:nvSpPr>
            <p:spPr bwMode="auto">
              <a:xfrm>
                <a:off x="2789" y="3507"/>
                <a:ext cx="126" cy="1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" y="0"/>
                  </a:cxn>
                  <a:cxn ang="0">
                    <a:pos x="126" y="9"/>
                  </a:cxn>
                  <a:cxn ang="0">
                    <a:pos x="118" y="9"/>
                  </a:cxn>
                  <a:cxn ang="0">
                    <a:pos x="118" y="101"/>
                  </a:cxn>
                  <a:cxn ang="0">
                    <a:pos x="126" y="101"/>
                  </a:cxn>
                  <a:cxn ang="0">
                    <a:pos x="126" y="111"/>
                  </a:cxn>
                  <a:cxn ang="0">
                    <a:pos x="0" y="116"/>
                  </a:cxn>
                  <a:cxn ang="0">
                    <a:pos x="0" y="107"/>
                  </a:cxn>
                  <a:cxn ang="0">
                    <a:pos x="8" y="107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6" h="116">
                    <a:moveTo>
                      <a:pt x="0" y="0"/>
                    </a:moveTo>
                    <a:lnTo>
                      <a:pt x="126" y="0"/>
                    </a:lnTo>
                    <a:lnTo>
                      <a:pt x="126" y="9"/>
                    </a:lnTo>
                    <a:lnTo>
                      <a:pt x="118" y="9"/>
                    </a:lnTo>
                    <a:lnTo>
                      <a:pt x="118" y="101"/>
                    </a:lnTo>
                    <a:lnTo>
                      <a:pt x="126" y="101"/>
                    </a:lnTo>
                    <a:lnTo>
                      <a:pt x="126" y="111"/>
                    </a:lnTo>
                    <a:lnTo>
                      <a:pt x="0" y="116"/>
                    </a:lnTo>
                    <a:lnTo>
                      <a:pt x="0" y="107"/>
                    </a:lnTo>
                    <a:lnTo>
                      <a:pt x="8" y="107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0" name="Freeform 644"/>
              <p:cNvSpPr>
                <a:spLocks/>
              </p:cNvSpPr>
              <p:nvPr/>
            </p:nvSpPr>
            <p:spPr bwMode="auto">
              <a:xfrm>
                <a:off x="2791" y="3503"/>
                <a:ext cx="128" cy="1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0"/>
                  </a:cxn>
                  <a:cxn ang="0">
                    <a:pos x="128" y="9"/>
                  </a:cxn>
                  <a:cxn ang="0">
                    <a:pos x="120" y="9"/>
                  </a:cxn>
                  <a:cxn ang="0">
                    <a:pos x="120" y="102"/>
                  </a:cxn>
                  <a:cxn ang="0">
                    <a:pos x="128" y="102"/>
                  </a:cxn>
                  <a:cxn ang="0">
                    <a:pos x="128" y="111"/>
                  </a:cxn>
                  <a:cxn ang="0">
                    <a:pos x="0" y="116"/>
                  </a:cxn>
                  <a:cxn ang="0">
                    <a:pos x="0" y="107"/>
                  </a:cxn>
                  <a:cxn ang="0">
                    <a:pos x="8" y="107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8" h="116">
                    <a:moveTo>
                      <a:pt x="0" y="0"/>
                    </a:moveTo>
                    <a:lnTo>
                      <a:pt x="128" y="0"/>
                    </a:lnTo>
                    <a:lnTo>
                      <a:pt x="128" y="9"/>
                    </a:lnTo>
                    <a:lnTo>
                      <a:pt x="120" y="9"/>
                    </a:lnTo>
                    <a:lnTo>
                      <a:pt x="120" y="102"/>
                    </a:lnTo>
                    <a:lnTo>
                      <a:pt x="128" y="102"/>
                    </a:lnTo>
                    <a:lnTo>
                      <a:pt x="128" y="111"/>
                    </a:lnTo>
                    <a:lnTo>
                      <a:pt x="0" y="116"/>
                    </a:lnTo>
                    <a:lnTo>
                      <a:pt x="0" y="107"/>
                    </a:lnTo>
                    <a:lnTo>
                      <a:pt x="8" y="107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1" name="Freeform 645"/>
              <p:cNvSpPr>
                <a:spLocks/>
              </p:cNvSpPr>
              <p:nvPr/>
            </p:nvSpPr>
            <p:spPr bwMode="auto">
              <a:xfrm>
                <a:off x="2812" y="3514"/>
                <a:ext cx="48" cy="96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48" y="0"/>
                  </a:cxn>
                  <a:cxn ang="0">
                    <a:pos x="48" y="94"/>
                  </a:cxn>
                  <a:cxn ang="0">
                    <a:pos x="0" y="96"/>
                  </a:cxn>
                  <a:cxn ang="0">
                    <a:pos x="0" y="2"/>
                  </a:cxn>
                </a:cxnLst>
                <a:rect l="0" t="0" r="r" b="b"/>
                <a:pathLst>
                  <a:path w="48" h="96">
                    <a:moveTo>
                      <a:pt x="0" y="2"/>
                    </a:moveTo>
                    <a:lnTo>
                      <a:pt x="48" y="0"/>
                    </a:lnTo>
                    <a:lnTo>
                      <a:pt x="48" y="94"/>
                    </a:lnTo>
                    <a:lnTo>
                      <a:pt x="0" y="96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2" name="Rectangle 646"/>
              <p:cNvSpPr>
                <a:spLocks noChangeArrowheads="1"/>
              </p:cNvSpPr>
              <p:nvPr/>
            </p:nvSpPr>
            <p:spPr bwMode="auto">
              <a:xfrm>
                <a:off x="2810" y="3520"/>
                <a:ext cx="48" cy="86"/>
              </a:xfrm>
              <a:prstGeom prst="rect">
                <a:avLst/>
              </a:prstGeom>
              <a:solidFill>
                <a:srgbClr val="BFBF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3" name="Rectangle 647"/>
              <p:cNvSpPr>
                <a:spLocks noChangeArrowheads="1"/>
              </p:cNvSpPr>
              <p:nvPr/>
            </p:nvSpPr>
            <p:spPr bwMode="auto">
              <a:xfrm>
                <a:off x="2852" y="3512"/>
                <a:ext cx="47" cy="94"/>
              </a:xfrm>
              <a:prstGeom prst="rect">
                <a:avLst/>
              </a:prstGeom>
              <a:solidFill>
                <a:srgbClr val="5F3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4" name="Freeform 648"/>
              <p:cNvSpPr>
                <a:spLocks/>
              </p:cNvSpPr>
              <p:nvPr/>
            </p:nvSpPr>
            <p:spPr bwMode="auto">
              <a:xfrm>
                <a:off x="2850" y="3518"/>
                <a:ext cx="45" cy="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" y="0"/>
                  </a:cxn>
                  <a:cxn ang="0">
                    <a:pos x="45" y="87"/>
                  </a:cxn>
                  <a:cxn ang="0">
                    <a:pos x="0" y="88"/>
                  </a:cxn>
                  <a:cxn ang="0">
                    <a:pos x="0" y="0"/>
                  </a:cxn>
                </a:cxnLst>
                <a:rect l="0" t="0" r="r" b="b"/>
                <a:pathLst>
                  <a:path w="45" h="88">
                    <a:moveTo>
                      <a:pt x="0" y="0"/>
                    </a:moveTo>
                    <a:lnTo>
                      <a:pt x="45" y="0"/>
                    </a:lnTo>
                    <a:lnTo>
                      <a:pt x="45" y="87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BFD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5" name="Line 649"/>
              <p:cNvSpPr>
                <a:spLocks noChangeShapeType="1"/>
              </p:cNvSpPr>
              <p:nvPr/>
            </p:nvSpPr>
            <p:spPr bwMode="auto">
              <a:xfrm flipV="1">
                <a:off x="2810" y="3574"/>
                <a:ext cx="93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6" name="Line 650"/>
              <p:cNvSpPr>
                <a:spLocks noChangeShapeType="1"/>
              </p:cNvSpPr>
              <p:nvPr/>
            </p:nvSpPr>
            <p:spPr bwMode="auto">
              <a:xfrm>
                <a:off x="2812" y="3531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7" name="Line 651"/>
              <p:cNvSpPr>
                <a:spLocks noChangeShapeType="1"/>
              </p:cNvSpPr>
              <p:nvPr/>
            </p:nvSpPr>
            <p:spPr bwMode="auto">
              <a:xfrm>
                <a:off x="2812" y="3553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8" name="Line 652"/>
              <p:cNvSpPr>
                <a:spLocks noChangeShapeType="1"/>
              </p:cNvSpPr>
              <p:nvPr/>
            </p:nvSpPr>
            <p:spPr bwMode="auto">
              <a:xfrm>
                <a:off x="2820" y="3516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49" name="Line 653"/>
              <p:cNvSpPr>
                <a:spLocks noChangeShapeType="1"/>
              </p:cNvSpPr>
              <p:nvPr/>
            </p:nvSpPr>
            <p:spPr bwMode="auto">
              <a:xfrm>
                <a:off x="2836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0" name="Line 654"/>
              <p:cNvSpPr>
                <a:spLocks noChangeShapeType="1"/>
              </p:cNvSpPr>
              <p:nvPr/>
            </p:nvSpPr>
            <p:spPr bwMode="auto">
              <a:xfrm>
                <a:off x="2862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1" name="Line 655"/>
              <p:cNvSpPr>
                <a:spLocks noChangeShapeType="1"/>
              </p:cNvSpPr>
              <p:nvPr/>
            </p:nvSpPr>
            <p:spPr bwMode="auto">
              <a:xfrm>
                <a:off x="2873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2" name="Line 656"/>
              <p:cNvSpPr>
                <a:spLocks noChangeShapeType="1"/>
              </p:cNvSpPr>
              <p:nvPr/>
            </p:nvSpPr>
            <p:spPr bwMode="auto">
              <a:xfrm>
                <a:off x="2812" y="3531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3" name="Line 657"/>
              <p:cNvSpPr>
                <a:spLocks noChangeShapeType="1"/>
              </p:cNvSpPr>
              <p:nvPr/>
            </p:nvSpPr>
            <p:spPr bwMode="auto">
              <a:xfrm flipV="1">
                <a:off x="2812" y="3552"/>
                <a:ext cx="91" cy="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4" name="Line 658"/>
              <p:cNvSpPr>
                <a:spLocks noChangeShapeType="1"/>
              </p:cNvSpPr>
              <p:nvPr/>
            </p:nvSpPr>
            <p:spPr bwMode="auto">
              <a:xfrm>
                <a:off x="2812" y="3573"/>
                <a:ext cx="91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5" name="Line 659"/>
              <p:cNvSpPr>
                <a:spLocks noChangeShapeType="1"/>
              </p:cNvSpPr>
              <p:nvPr/>
            </p:nvSpPr>
            <p:spPr bwMode="auto">
              <a:xfrm>
                <a:off x="2822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6" name="Line 660"/>
              <p:cNvSpPr>
                <a:spLocks noChangeShapeType="1"/>
              </p:cNvSpPr>
              <p:nvPr/>
            </p:nvSpPr>
            <p:spPr bwMode="auto">
              <a:xfrm>
                <a:off x="2836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7" name="Line 661"/>
              <p:cNvSpPr>
                <a:spLocks noChangeShapeType="1"/>
              </p:cNvSpPr>
              <p:nvPr/>
            </p:nvSpPr>
            <p:spPr bwMode="auto">
              <a:xfrm>
                <a:off x="2862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8" name="Line 662"/>
              <p:cNvSpPr>
                <a:spLocks noChangeShapeType="1"/>
              </p:cNvSpPr>
              <p:nvPr/>
            </p:nvSpPr>
            <p:spPr bwMode="auto">
              <a:xfrm>
                <a:off x="2873" y="3514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59" name="Freeform 663"/>
              <p:cNvSpPr>
                <a:spLocks/>
              </p:cNvSpPr>
              <p:nvPr/>
            </p:nvSpPr>
            <p:spPr bwMode="auto">
              <a:xfrm>
                <a:off x="2797" y="3512"/>
                <a:ext cx="118" cy="9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7" y="2"/>
                  </a:cxn>
                  <a:cxn ang="0">
                    <a:pos x="17" y="96"/>
                  </a:cxn>
                  <a:cxn ang="0">
                    <a:pos x="55" y="94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4"/>
                  </a:cxn>
                  <a:cxn ang="0">
                    <a:pos x="100" y="94"/>
                  </a:cxn>
                  <a:cxn ang="0">
                    <a:pos x="100" y="0"/>
                  </a:cxn>
                  <a:cxn ang="0">
                    <a:pos x="118" y="0"/>
                  </a:cxn>
                  <a:cxn ang="0">
                    <a:pos x="118" y="96"/>
                  </a:cxn>
                  <a:cxn ang="0">
                    <a:pos x="0" y="98"/>
                  </a:cxn>
                  <a:cxn ang="0">
                    <a:pos x="0" y="2"/>
                  </a:cxn>
                </a:cxnLst>
                <a:rect l="0" t="0" r="r" b="b"/>
                <a:pathLst>
                  <a:path w="118" h="98">
                    <a:moveTo>
                      <a:pt x="0" y="2"/>
                    </a:moveTo>
                    <a:lnTo>
                      <a:pt x="17" y="2"/>
                    </a:lnTo>
                    <a:lnTo>
                      <a:pt x="17" y="96"/>
                    </a:lnTo>
                    <a:lnTo>
                      <a:pt x="55" y="94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4"/>
                    </a:lnTo>
                    <a:lnTo>
                      <a:pt x="100" y="94"/>
                    </a:lnTo>
                    <a:lnTo>
                      <a:pt x="100" y="0"/>
                    </a:lnTo>
                    <a:lnTo>
                      <a:pt x="118" y="0"/>
                    </a:lnTo>
                    <a:lnTo>
                      <a:pt x="118" y="96"/>
                    </a:lnTo>
                    <a:lnTo>
                      <a:pt x="0" y="9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0" name="Freeform 664"/>
              <p:cNvSpPr>
                <a:spLocks/>
              </p:cNvSpPr>
              <p:nvPr/>
            </p:nvSpPr>
            <p:spPr bwMode="auto">
              <a:xfrm>
                <a:off x="2797" y="3512"/>
                <a:ext cx="118" cy="9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7" y="2"/>
                  </a:cxn>
                  <a:cxn ang="0">
                    <a:pos x="17" y="96"/>
                  </a:cxn>
                  <a:cxn ang="0">
                    <a:pos x="55" y="94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4"/>
                  </a:cxn>
                  <a:cxn ang="0">
                    <a:pos x="100" y="94"/>
                  </a:cxn>
                  <a:cxn ang="0">
                    <a:pos x="100" y="0"/>
                  </a:cxn>
                  <a:cxn ang="0">
                    <a:pos x="118" y="0"/>
                  </a:cxn>
                  <a:cxn ang="0">
                    <a:pos x="118" y="96"/>
                  </a:cxn>
                  <a:cxn ang="0">
                    <a:pos x="0" y="98"/>
                  </a:cxn>
                  <a:cxn ang="0">
                    <a:pos x="0" y="2"/>
                  </a:cxn>
                </a:cxnLst>
                <a:rect l="0" t="0" r="r" b="b"/>
                <a:pathLst>
                  <a:path w="118" h="98">
                    <a:moveTo>
                      <a:pt x="0" y="2"/>
                    </a:moveTo>
                    <a:lnTo>
                      <a:pt x="17" y="2"/>
                    </a:lnTo>
                    <a:lnTo>
                      <a:pt x="17" y="96"/>
                    </a:lnTo>
                    <a:lnTo>
                      <a:pt x="55" y="94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4"/>
                    </a:lnTo>
                    <a:lnTo>
                      <a:pt x="100" y="94"/>
                    </a:lnTo>
                    <a:lnTo>
                      <a:pt x="100" y="0"/>
                    </a:lnTo>
                    <a:lnTo>
                      <a:pt x="118" y="0"/>
                    </a:lnTo>
                    <a:lnTo>
                      <a:pt x="118" y="96"/>
                    </a:lnTo>
                    <a:lnTo>
                      <a:pt x="0" y="98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1" name="Line 665"/>
              <p:cNvSpPr>
                <a:spLocks noChangeShapeType="1"/>
              </p:cNvSpPr>
              <p:nvPr/>
            </p:nvSpPr>
            <p:spPr bwMode="auto">
              <a:xfrm>
                <a:off x="2801" y="3518"/>
                <a:ext cx="1" cy="42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2" name="Line 666"/>
              <p:cNvSpPr>
                <a:spLocks noChangeShapeType="1"/>
              </p:cNvSpPr>
              <p:nvPr/>
            </p:nvSpPr>
            <p:spPr bwMode="auto">
              <a:xfrm>
                <a:off x="2806" y="3538"/>
                <a:ext cx="1" cy="30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3" name="Line 667"/>
              <p:cNvSpPr>
                <a:spLocks noChangeShapeType="1"/>
              </p:cNvSpPr>
              <p:nvPr/>
            </p:nvSpPr>
            <p:spPr bwMode="auto">
              <a:xfrm>
                <a:off x="2803" y="3562"/>
                <a:ext cx="1" cy="22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4" name="Line 668"/>
              <p:cNvSpPr>
                <a:spLocks noChangeShapeType="1"/>
              </p:cNvSpPr>
              <p:nvPr/>
            </p:nvSpPr>
            <p:spPr bwMode="auto">
              <a:xfrm>
                <a:off x="2808" y="3573"/>
                <a:ext cx="1" cy="3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5" name="Line 669"/>
              <p:cNvSpPr>
                <a:spLocks noChangeShapeType="1"/>
              </p:cNvSpPr>
              <p:nvPr/>
            </p:nvSpPr>
            <p:spPr bwMode="auto">
              <a:xfrm>
                <a:off x="2801" y="3588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6" name="Line 670"/>
              <p:cNvSpPr>
                <a:spLocks noChangeShapeType="1"/>
              </p:cNvSpPr>
              <p:nvPr/>
            </p:nvSpPr>
            <p:spPr bwMode="auto">
              <a:xfrm flipV="1">
                <a:off x="2891" y="3564"/>
                <a:ext cx="1" cy="42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7" name="Line 671"/>
              <p:cNvSpPr>
                <a:spLocks noChangeShapeType="1"/>
              </p:cNvSpPr>
              <p:nvPr/>
            </p:nvSpPr>
            <p:spPr bwMode="auto">
              <a:xfrm flipV="1">
                <a:off x="2895" y="3557"/>
                <a:ext cx="1" cy="3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8" name="Line 672"/>
              <p:cNvSpPr>
                <a:spLocks noChangeShapeType="1"/>
              </p:cNvSpPr>
              <p:nvPr/>
            </p:nvSpPr>
            <p:spPr bwMode="auto">
              <a:xfrm flipV="1">
                <a:off x="2891" y="3536"/>
                <a:ext cx="1" cy="2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69" name="Line 673"/>
              <p:cNvSpPr>
                <a:spLocks noChangeShapeType="1"/>
              </p:cNvSpPr>
              <p:nvPr/>
            </p:nvSpPr>
            <p:spPr bwMode="auto">
              <a:xfrm flipV="1">
                <a:off x="2897" y="3518"/>
                <a:ext cx="1" cy="3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0" name="Line 674"/>
              <p:cNvSpPr>
                <a:spLocks noChangeShapeType="1"/>
              </p:cNvSpPr>
              <p:nvPr/>
            </p:nvSpPr>
            <p:spPr bwMode="auto">
              <a:xfrm flipV="1">
                <a:off x="2889" y="3514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1" name="Line 675"/>
              <p:cNvSpPr>
                <a:spLocks noChangeShapeType="1"/>
              </p:cNvSpPr>
              <p:nvPr/>
            </p:nvSpPr>
            <p:spPr bwMode="auto">
              <a:xfrm>
                <a:off x="2850" y="3520"/>
                <a:ext cx="1" cy="37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2" name="Line 676"/>
              <p:cNvSpPr>
                <a:spLocks noChangeShapeType="1"/>
              </p:cNvSpPr>
              <p:nvPr/>
            </p:nvSpPr>
            <p:spPr bwMode="auto">
              <a:xfrm>
                <a:off x="2852" y="3555"/>
                <a:ext cx="1" cy="26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3" name="Line 677"/>
              <p:cNvSpPr>
                <a:spLocks noChangeShapeType="1"/>
              </p:cNvSpPr>
              <p:nvPr/>
            </p:nvSpPr>
            <p:spPr bwMode="auto">
              <a:xfrm>
                <a:off x="2850" y="3575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21" name="Group 678"/>
            <p:cNvGrpSpPr>
              <a:grpSpLocks/>
            </p:cNvGrpSpPr>
            <p:nvPr/>
          </p:nvGrpSpPr>
          <p:grpSpPr bwMode="auto">
            <a:xfrm>
              <a:off x="2747" y="3472"/>
              <a:ext cx="425" cy="251"/>
              <a:chOff x="2747" y="3472"/>
              <a:chExt cx="425" cy="251"/>
            </a:xfrm>
          </p:grpSpPr>
          <p:sp>
            <p:nvSpPr>
              <p:cNvPr id="30375" name="Freeform 679"/>
              <p:cNvSpPr>
                <a:spLocks/>
              </p:cNvSpPr>
              <p:nvPr/>
            </p:nvSpPr>
            <p:spPr bwMode="auto">
              <a:xfrm>
                <a:off x="2747" y="3472"/>
                <a:ext cx="425" cy="140"/>
              </a:xfrm>
              <a:custGeom>
                <a:avLst/>
                <a:gdLst/>
                <a:ahLst/>
                <a:cxnLst>
                  <a:cxn ang="0">
                    <a:pos x="419" y="114"/>
                  </a:cxn>
                  <a:cxn ang="0">
                    <a:pos x="425" y="88"/>
                  </a:cxn>
                  <a:cxn ang="0">
                    <a:pos x="419" y="77"/>
                  </a:cxn>
                  <a:cxn ang="0">
                    <a:pos x="417" y="68"/>
                  </a:cxn>
                  <a:cxn ang="0">
                    <a:pos x="413" y="66"/>
                  </a:cxn>
                  <a:cxn ang="0">
                    <a:pos x="392" y="59"/>
                  </a:cxn>
                  <a:cxn ang="0">
                    <a:pos x="380" y="64"/>
                  </a:cxn>
                  <a:cxn ang="0">
                    <a:pos x="362" y="72"/>
                  </a:cxn>
                  <a:cxn ang="0">
                    <a:pos x="358" y="59"/>
                  </a:cxn>
                  <a:cxn ang="0">
                    <a:pos x="356" y="48"/>
                  </a:cxn>
                  <a:cxn ang="0">
                    <a:pos x="341" y="46"/>
                  </a:cxn>
                  <a:cxn ang="0">
                    <a:pos x="331" y="40"/>
                  </a:cxn>
                  <a:cxn ang="0">
                    <a:pos x="315" y="44"/>
                  </a:cxn>
                  <a:cxn ang="0">
                    <a:pos x="311" y="33"/>
                  </a:cxn>
                  <a:cxn ang="0">
                    <a:pos x="299" y="27"/>
                  </a:cxn>
                  <a:cxn ang="0">
                    <a:pos x="305" y="13"/>
                  </a:cxn>
                  <a:cxn ang="0">
                    <a:pos x="299" y="4"/>
                  </a:cxn>
                  <a:cxn ang="0">
                    <a:pos x="286" y="4"/>
                  </a:cxn>
                  <a:cxn ang="0">
                    <a:pos x="278" y="7"/>
                  </a:cxn>
                  <a:cxn ang="0">
                    <a:pos x="260" y="2"/>
                  </a:cxn>
                  <a:cxn ang="0">
                    <a:pos x="246" y="0"/>
                  </a:cxn>
                  <a:cxn ang="0">
                    <a:pos x="236" y="4"/>
                  </a:cxn>
                  <a:cxn ang="0">
                    <a:pos x="233" y="9"/>
                  </a:cxn>
                  <a:cxn ang="0">
                    <a:pos x="223" y="27"/>
                  </a:cxn>
                  <a:cxn ang="0">
                    <a:pos x="219" y="39"/>
                  </a:cxn>
                  <a:cxn ang="0">
                    <a:pos x="219" y="50"/>
                  </a:cxn>
                  <a:cxn ang="0">
                    <a:pos x="211" y="51"/>
                  </a:cxn>
                  <a:cxn ang="0">
                    <a:pos x="199" y="42"/>
                  </a:cxn>
                  <a:cxn ang="0">
                    <a:pos x="191" y="33"/>
                  </a:cxn>
                  <a:cxn ang="0">
                    <a:pos x="181" y="18"/>
                  </a:cxn>
                  <a:cxn ang="0">
                    <a:pos x="172" y="15"/>
                  </a:cxn>
                  <a:cxn ang="0">
                    <a:pos x="166" y="22"/>
                  </a:cxn>
                  <a:cxn ang="0">
                    <a:pos x="152" y="26"/>
                  </a:cxn>
                  <a:cxn ang="0">
                    <a:pos x="140" y="24"/>
                  </a:cxn>
                  <a:cxn ang="0">
                    <a:pos x="132" y="27"/>
                  </a:cxn>
                  <a:cxn ang="0">
                    <a:pos x="120" y="22"/>
                  </a:cxn>
                  <a:cxn ang="0">
                    <a:pos x="113" y="22"/>
                  </a:cxn>
                  <a:cxn ang="0">
                    <a:pos x="105" y="26"/>
                  </a:cxn>
                  <a:cxn ang="0">
                    <a:pos x="99" y="35"/>
                  </a:cxn>
                  <a:cxn ang="0">
                    <a:pos x="97" y="46"/>
                  </a:cxn>
                  <a:cxn ang="0">
                    <a:pos x="103" y="55"/>
                  </a:cxn>
                  <a:cxn ang="0">
                    <a:pos x="103" y="59"/>
                  </a:cxn>
                  <a:cxn ang="0">
                    <a:pos x="81" y="53"/>
                  </a:cxn>
                  <a:cxn ang="0">
                    <a:pos x="63" y="42"/>
                  </a:cxn>
                  <a:cxn ang="0">
                    <a:pos x="56" y="57"/>
                  </a:cxn>
                  <a:cxn ang="0">
                    <a:pos x="32" y="55"/>
                  </a:cxn>
                  <a:cxn ang="0">
                    <a:pos x="34" y="79"/>
                  </a:cxn>
                  <a:cxn ang="0">
                    <a:pos x="8" y="87"/>
                  </a:cxn>
                  <a:cxn ang="0">
                    <a:pos x="0" y="96"/>
                  </a:cxn>
                  <a:cxn ang="0">
                    <a:pos x="10" y="109"/>
                  </a:cxn>
                  <a:cxn ang="0">
                    <a:pos x="10" y="114"/>
                  </a:cxn>
                  <a:cxn ang="0">
                    <a:pos x="8" y="123"/>
                  </a:cxn>
                  <a:cxn ang="0">
                    <a:pos x="10" y="133"/>
                  </a:cxn>
                  <a:cxn ang="0">
                    <a:pos x="26" y="138"/>
                  </a:cxn>
                  <a:cxn ang="0">
                    <a:pos x="44" y="140"/>
                  </a:cxn>
                </a:cxnLst>
                <a:rect l="0" t="0" r="r" b="b"/>
                <a:pathLst>
                  <a:path w="425" h="140">
                    <a:moveTo>
                      <a:pt x="404" y="125"/>
                    </a:moveTo>
                    <a:lnTo>
                      <a:pt x="419" y="114"/>
                    </a:lnTo>
                    <a:lnTo>
                      <a:pt x="425" y="99"/>
                    </a:lnTo>
                    <a:lnTo>
                      <a:pt x="425" y="88"/>
                    </a:lnTo>
                    <a:lnTo>
                      <a:pt x="423" y="83"/>
                    </a:lnTo>
                    <a:lnTo>
                      <a:pt x="419" y="77"/>
                    </a:lnTo>
                    <a:lnTo>
                      <a:pt x="417" y="72"/>
                    </a:lnTo>
                    <a:lnTo>
                      <a:pt x="417" y="68"/>
                    </a:lnTo>
                    <a:lnTo>
                      <a:pt x="408" y="64"/>
                    </a:lnTo>
                    <a:lnTo>
                      <a:pt x="413" y="66"/>
                    </a:lnTo>
                    <a:lnTo>
                      <a:pt x="398" y="61"/>
                    </a:lnTo>
                    <a:lnTo>
                      <a:pt x="392" y="59"/>
                    </a:lnTo>
                    <a:lnTo>
                      <a:pt x="386" y="61"/>
                    </a:lnTo>
                    <a:lnTo>
                      <a:pt x="380" y="64"/>
                    </a:lnTo>
                    <a:lnTo>
                      <a:pt x="366" y="68"/>
                    </a:lnTo>
                    <a:lnTo>
                      <a:pt x="362" y="72"/>
                    </a:lnTo>
                    <a:lnTo>
                      <a:pt x="356" y="68"/>
                    </a:lnTo>
                    <a:lnTo>
                      <a:pt x="358" y="59"/>
                    </a:lnTo>
                    <a:lnTo>
                      <a:pt x="358" y="53"/>
                    </a:lnTo>
                    <a:lnTo>
                      <a:pt x="356" y="48"/>
                    </a:lnTo>
                    <a:lnTo>
                      <a:pt x="351" y="46"/>
                    </a:lnTo>
                    <a:lnTo>
                      <a:pt x="341" y="46"/>
                    </a:lnTo>
                    <a:lnTo>
                      <a:pt x="337" y="42"/>
                    </a:lnTo>
                    <a:lnTo>
                      <a:pt x="331" y="40"/>
                    </a:lnTo>
                    <a:lnTo>
                      <a:pt x="323" y="42"/>
                    </a:lnTo>
                    <a:lnTo>
                      <a:pt x="315" y="44"/>
                    </a:lnTo>
                    <a:lnTo>
                      <a:pt x="313" y="37"/>
                    </a:lnTo>
                    <a:lnTo>
                      <a:pt x="311" y="33"/>
                    </a:lnTo>
                    <a:lnTo>
                      <a:pt x="303" y="29"/>
                    </a:lnTo>
                    <a:lnTo>
                      <a:pt x="299" y="27"/>
                    </a:lnTo>
                    <a:lnTo>
                      <a:pt x="303" y="20"/>
                    </a:lnTo>
                    <a:lnTo>
                      <a:pt x="305" y="13"/>
                    </a:lnTo>
                    <a:lnTo>
                      <a:pt x="303" y="7"/>
                    </a:lnTo>
                    <a:lnTo>
                      <a:pt x="299" y="4"/>
                    </a:lnTo>
                    <a:lnTo>
                      <a:pt x="293" y="2"/>
                    </a:lnTo>
                    <a:lnTo>
                      <a:pt x="286" y="4"/>
                    </a:lnTo>
                    <a:lnTo>
                      <a:pt x="282" y="7"/>
                    </a:lnTo>
                    <a:lnTo>
                      <a:pt x="278" y="7"/>
                    </a:lnTo>
                    <a:lnTo>
                      <a:pt x="268" y="4"/>
                    </a:lnTo>
                    <a:lnTo>
                      <a:pt x="260" y="2"/>
                    </a:lnTo>
                    <a:lnTo>
                      <a:pt x="252" y="0"/>
                    </a:lnTo>
                    <a:lnTo>
                      <a:pt x="246" y="0"/>
                    </a:lnTo>
                    <a:lnTo>
                      <a:pt x="242" y="0"/>
                    </a:lnTo>
                    <a:lnTo>
                      <a:pt x="236" y="4"/>
                    </a:lnTo>
                    <a:lnTo>
                      <a:pt x="234" y="7"/>
                    </a:lnTo>
                    <a:lnTo>
                      <a:pt x="233" y="9"/>
                    </a:lnTo>
                    <a:lnTo>
                      <a:pt x="231" y="13"/>
                    </a:lnTo>
                    <a:lnTo>
                      <a:pt x="223" y="27"/>
                    </a:lnTo>
                    <a:lnTo>
                      <a:pt x="221" y="31"/>
                    </a:lnTo>
                    <a:lnTo>
                      <a:pt x="219" y="39"/>
                    </a:lnTo>
                    <a:lnTo>
                      <a:pt x="219" y="44"/>
                    </a:lnTo>
                    <a:lnTo>
                      <a:pt x="219" y="50"/>
                    </a:lnTo>
                    <a:lnTo>
                      <a:pt x="215" y="51"/>
                    </a:lnTo>
                    <a:lnTo>
                      <a:pt x="211" y="51"/>
                    </a:lnTo>
                    <a:lnTo>
                      <a:pt x="205" y="50"/>
                    </a:lnTo>
                    <a:lnTo>
                      <a:pt x="199" y="42"/>
                    </a:lnTo>
                    <a:lnTo>
                      <a:pt x="195" y="37"/>
                    </a:lnTo>
                    <a:lnTo>
                      <a:pt x="191" y="33"/>
                    </a:lnTo>
                    <a:lnTo>
                      <a:pt x="181" y="27"/>
                    </a:lnTo>
                    <a:lnTo>
                      <a:pt x="181" y="18"/>
                    </a:lnTo>
                    <a:lnTo>
                      <a:pt x="177" y="15"/>
                    </a:lnTo>
                    <a:lnTo>
                      <a:pt x="172" y="15"/>
                    </a:lnTo>
                    <a:lnTo>
                      <a:pt x="168" y="16"/>
                    </a:lnTo>
                    <a:lnTo>
                      <a:pt x="166" y="22"/>
                    </a:lnTo>
                    <a:lnTo>
                      <a:pt x="164" y="26"/>
                    </a:lnTo>
                    <a:lnTo>
                      <a:pt x="152" y="26"/>
                    </a:lnTo>
                    <a:lnTo>
                      <a:pt x="146" y="24"/>
                    </a:lnTo>
                    <a:lnTo>
                      <a:pt x="140" y="24"/>
                    </a:lnTo>
                    <a:lnTo>
                      <a:pt x="136" y="26"/>
                    </a:lnTo>
                    <a:lnTo>
                      <a:pt x="132" y="27"/>
                    </a:lnTo>
                    <a:lnTo>
                      <a:pt x="126" y="31"/>
                    </a:lnTo>
                    <a:lnTo>
                      <a:pt x="120" y="22"/>
                    </a:lnTo>
                    <a:lnTo>
                      <a:pt x="116" y="22"/>
                    </a:lnTo>
                    <a:lnTo>
                      <a:pt x="113" y="22"/>
                    </a:lnTo>
                    <a:lnTo>
                      <a:pt x="109" y="26"/>
                    </a:lnTo>
                    <a:lnTo>
                      <a:pt x="105" y="26"/>
                    </a:lnTo>
                    <a:lnTo>
                      <a:pt x="99" y="31"/>
                    </a:lnTo>
                    <a:lnTo>
                      <a:pt x="99" y="35"/>
                    </a:lnTo>
                    <a:lnTo>
                      <a:pt x="99" y="39"/>
                    </a:lnTo>
                    <a:lnTo>
                      <a:pt x="97" y="46"/>
                    </a:lnTo>
                    <a:lnTo>
                      <a:pt x="97" y="51"/>
                    </a:lnTo>
                    <a:lnTo>
                      <a:pt x="103" y="55"/>
                    </a:lnTo>
                    <a:lnTo>
                      <a:pt x="107" y="55"/>
                    </a:lnTo>
                    <a:lnTo>
                      <a:pt x="103" y="59"/>
                    </a:lnTo>
                    <a:lnTo>
                      <a:pt x="91" y="61"/>
                    </a:lnTo>
                    <a:lnTo>
                      <a:pt x="81" y="53"/>
                    </a:lnTo>
                    <a:lnTo>
                      <a:pt x="69" y="42"/>
                    </a:lnTo>
                    <a:lnTo>
                      <a:pt x="63" y="42"/>
                    </a:lnTo>
                    <a:lnTo>
                      <a:pt x="61" y="44"/>
                    </a:lnTo>
                    <a:lnTo>
                      <a:pt x="56" y="57"/>
                    </a:lnTo>
                    <a:lnTo>
                      <a:pt x="36" y="53"/>
                    </a:lnTo>
                    <a:lnTo>
                      <a:pt x="32" y="55"/>
                    </a:lnTo>
                    <a:lnTo>
                      <a:pt x="30" y="59"/>
                    </a:lnTo>
                    <a:lnTo>
                      <a:pt x="34" y="79"/>
                    </a:lnTo>
                    <a:lnTo>
                      <a:pt x="20" y="81"/>
                    </a:lnTo>
                    <a:lnTo>
                      <a:pt x="8" y="87"/>
                    </a:lnTo>
                    <a:lnTo>
                      <a:pt x="2" y="90"/>
                    </a:lnTo>
                    <a:lnTo>
                      <a:pt x="0" y="96"/>
                    </a:lnTo>
                    <a:lnTo>
                      <a:pt x="2" y="101"/>
                    </a:lnTo>
                    <a:lnTo>
                      <a:pt x="10" y="109"/>
                    </a:lnTo>
                    <a:lnTo>
                      <a:pt x="14" y="110"/>
                    </a:lnTo>
                    <a:lnTo>
                      <a:pt x="10" y="114"/>
                    </a:lnTo>
                    <a:lnTo>
                      <a:pt x="8" y="120"/>
                    </a:lnTo>
                    <a:lnTo>
                      <a:pt x="8" y="123"/>
                    </a:lnTo>
                    <a:lnTo>
                      <a:pt x="8" y="127"/>
                    </a:lnTo>
                    <a:lnTo>
                      <a:pt x="10" y="133"/>
                    </a:lnTo>
                    <a:lnTo>
                      <a:pt x="18" y="136"/>
                    </a:lnTo>
                    <a:lnTo>
                      <a:pt x="26" y="138"/>
                    </a:lnTo>
                    <a:lnTo>
                      <a:pt x="32" y="140"/>
                    </a:lnTo>
                    <a:lnTo>
                      <a:pt x="44" y="140"/>
                    </a:lnTo>
                    <a:lnTo>
                      <a:pt x="404" y="125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6" name="Freeform 680"/>
              <p:cNvSpPr>
                <a:spLocks/>
              </p:cNvSpPr>
              <p:nvPr/>
            </p:nvSpPr>
            <p:spPr bwMode="auto">
              <a:xfrm>
                <a:off x="2791" y="3523"/>
                <a:ext cx="358" cy="63"/>
              </a:xfrm>
              <a:custGeom>
                <a:avLst/>
                <a:gdLst/>
                <a:ahLst/>
                <a:cxnLst>
                  <a:cxn ang="0">
                    <a:pos x="358" y="41"/>
                  </a:cxn>
                  <a:cxn ang="0">
                    <a:pos x="356" y="34"/>
                  </a:cxn>
                  <a:cxn ang="0">
                    <a:pos x="352" y="26"/>
                  </a:cxn>
                  <a:cxn ang="0">
                    <a:pos x="346" y="24"/>
                  </a:cxn>
                  <a:cxn ang="0">
                    <a:pos x="340" y="24"/>
                  </a:cxn>
                  <a:cxn ang="0">
                    <a:pos x="334" y="28"/>
                  </a:cxn>
                  <a:cxn ang="0">
                    <a:pos x="332" y="36"/>
                  </a:cxn>
                  <a:cxn ang="0">
                    <a:pos x="312" y="37"/>
                  </a:cxn>
                  <a:cxn ang="0">
                    <a:pos x="299" y="19"/>
                  </a:cxn>
                  <a:cxn ang="0">
                    <a:pos x="293" y="15"/>
                  </a:cxn>
                  <a:cxn ang="0">
                    <a:pos x="287" y="15"/>
                  </a:cxn>
                  <a:cxn ang="0">
                    <a:pos x="283" y="17"/>
                  </a:cxn>
                  <a:cxn ang="0">
                    <a:pos x="277" y="26"/>
                  </a:cxn>
                  <a:cxn ang="0">
                    <a:pos x="263" y="15"/>
                  </a:cxn>
                  <a:cxn ang="0">
                    <a:pos x="255" y="13"/>
                  </a:cxn>
                  <a:cxn ang="0">
                    <a:pos x="251" y="15"/>
                  </a:cxn>
                  <a:cxn ang="0">
                    <a:pos x="251" y="21"/>
                  </a:cxn>
                  <a:cxn ang="0">
                    <a:pos x="263" y="43"/>
                  </a:cxn>
                  <a:cxn ang="0">
                    <a:pos x="249" y="52"/>
                  </a:cxn>
                  <a:cxn ang="0">
                    <a:pos x="194" y="30"/>
                  </a:cxn>
                  <a:cxn ang="0">
                    <a:pos x="212" y="17"/>
                  </a:cxn>
                  <a:cxn ang="0">
                    <a:pos x="216" y="10"/>
                  </a:cxn>
                  <a:cxn ang="0">
                    <a:pos x="216" y="4"/>
                  </a:cxn>
                  <a:cxn ang="0">
                    <a:pos x="210" y="0"/>
                  </a:cxn>
                  <a:cxn ang="0">
                    <a:pos x="204" y="0"/>
                  </a:cxn>
                  <a:cxn ang="0">
                    <a:pos x="175" y="17"/>
                  </a:cxn>
                  <a:cxn ang="0">
                    <a:pos x="135" y="15"/>
                  </a:cxn>
                  <a:cxn ang="0">
                    <a:pos x="141" y="2"/>
                  </a:cxn>
                  <a:cxn ang="0">
                    <a:pos x="139" y="0"/>
                  </a:cxn>
                  <a:cxn ang="0">
                    <a:pos x="133" y="0"/>
                  </a:cxn>
                  <a:cxn ang="0">
                    <a:pos x="128" y="2"/>
                  </a:cxn>
                  <a:cxn ang="0">
                    <a:pos x="124" y="8"/>
                  </a:cxn>
                  <a:cxn ang="0">
                    <a:pos x="114" y="6"/>
                  </a:cxn>
                  <a:cxn ang="0">
                    <a:pos x="108" y="4"/>
                  </a:cxn>
                  <a:cxn ang="0">
                    <a:pos x="100" y="8"/>
                  </a:cxn>
                  <a:cxn ang="0">
                    <a:pos x="88" y="12"/>
                  </a:cxn>
                  <a:cxn ang="0">
                    <a:pos x="80" y="8"/>
                  </a:cxn>
                  <a:cxn ang="0">
                    <a:pos x="74" y="10"/>
                  </a:cxn>
                  <a:cxn ang="0">
                    <a:pos x="69" y="12"/>
                  </a:cxn>
                  <a:cxn ang="0">
                    <a:pos x="63" y="30"/>
                  </a:cxn>
                  <a:cxn ang="0">
                    <a:pos x="47" y="21"/>
                  </a:cxn>
                  <a:cxn ang="0">
                    <a:pos x="43" y="21"/>
                  </a:cxn>
                  <a:cxn ang="0">
                    <a:pos x="39" y="21"/>
                  </a:cxn>
                  <a:cxn ang="0">
                    <a:pos x="33" y="24"/>
                  </a:cxn>
                  <a:cxn ang="0">
                    <a:pos x="21" y="21"/>
                  </a:cxn>
                  <a:cxn ang="0">
                    <a:pos x="19" y="19"/>
                  </a:cxn>
                  <a:cxn ang="0">
                    <a:pos x="12" y="15"/>
                  </a:cxn>
                  <a:cxn ang="0">
                    <a:pos x="8" y="15"/>
                  </a:cxn>
                  <a:cxn ang="0">
                    <a:pos x="2" y="17"/>
                  </a:cxn>
                  <a:cxn ang="0">
                    <a:pos x="0" y="23"/>
                  </a:cxn>
                  <a:cxn ang="0">
                    <a:pos x="0" y="26"/>
                  </a:cxn>
                  <a:cxn ang="0">
                    <a:pos x="2" y="32"/>
                  </a:cxn>
                  <a:cxn ang="0">
                    <a:pos x="15" y="30"/>
                  </a:cxn>
                  <a:cxn ang="0">
                    <a:pos x="39" y="36"/>
                  </a:cxn>
                  <a:cxn ang="0">
                    <a:pos x="59" y="63"/>
                  </a:cxn>
                  <a:cxn ang="0">
                    <a:pos x="344" y="52"/>
                  </a:cxn>
                  <a:cxn ang="0">
                    <a:pos x="358" y="41"/>
                  </a:cxn>
                </a:cxnLst>
                <a:rect l="0" t="0" r="r" b="b"/>
                <a:pathLst>
                  <a:path w="358" h="63">
                    <a:moveTo>
                      <a:pt x="358" y="41"/>
                    </a:moveTo>
                    <a:lnTo>
                      <a:pt x="356" y="34"/>
                    </a:lnTo>
                    <a:lnTo>
                      <a:pt x="352" y="26"/>
                    </a:lnTo>
                    <a:lnTo>
                      <a:pt x="346" y="24"/>
                    </a:lnTo>
                    <a:lnTo>
                      <a:pt x="340" y="24"/>
                    </a:lnTo>
                    <a:lnTo>
                      <a:pt x="334" y="28"/>
                    </a:lnTo>
                    <a:lnTo>
                      <a:pt x="332" y="36"/>
                    </a:lnTo>
                    <a:lnTo>
                      <a:pt x="312" y="37"/>
                    </a:lnTo>
                    <a:lnTo>
                      <a:pt x="299" y="19"/>
                    </a:lnTo>
                    <a:lnTo>
                      <a:pt x="293" y="15"/>
                    </a:lnTo>
                    <a:lnTo>
                      <a:pt x="287" y="15"/>
                    </a:lnTo>
                    <a:lnTo>
                      <a:pt x="283" y="17"/>
                    </a:lnTo>
                    <a:lnTo>
                      <a:pt x="277" y="26"/>
                    </a:lnTo>
                    <a:lnTo>
                      <a:pt x="263" y="15"/>
                    </a:lnTo>
                    <a:lnTo>
                      <a:pt x="255" y="13"/>
                    </a:lnTo>
                    <a:lnTo>
                      <a:pt x="251" y="15"/>
                    </a:lnTo>
                    <a:lnTo>
                      <a:pt x="251" y="21"/>
                    </a:lnTo>
                    <a:lnTo>
                      <a:pt x="263" y="43"/>
                    </a:lnTo>
                    <a:lnTo>
                      <a:pt x="249" y="52"/>
                    </a:lnTo>
                    <a:lnTo>
                      <a:pt x="194" y="30"/>
                    </a:lnTo>
                    <a:lnTo>
                      <a:pt x="212" y="17"/>
                    </a:lnTo>
                    <a:lnTo>
                      <a:pt x="216" y="10"/>
                    </a:lnTo>
                    <a:lnTo>
                      <a:pt x="216" y="4"/>
                    </a:lnTo>
                    <a:lnTo>
                      <a:pt x="210" y="0"/>
                    </a:lnTo>
                    <a:lnTo>
                      <a:pt x="204" y="0"/>
                    </a:lnTo>
                    <a:lnTo>
                      <a:pt x="175" y="17"/>
                    </a:lnTo>
                    <a:lnTo>
                      <a:pt x="135" y="15"/>
                    </a:lnTo>
                    <a:lnTo>
                      <a:pt x="141" y="2"/>
                    </a:lnTo>
                    <a:lnTo>
                      <a:pt x="139" y="0"/>
                    </a:lnTo>
                    <a:lnTo>
                      <a:pt x="133" y="0"/>
                    </a:lnTo>
                    <a:lnTo>
                      <a:pt x="128" y="2"/>
                    </a:lnTo>
                    <a:lnTo>
                      <a:pt x="124" y="8"/>
                    </a:lnTo>
                    <a:lnTo>
                      <a:pt x="114" y="6"/>
                    </a:lnTo>
                    <a:lnTo>
                      <a:pt x="108" y="4"/>
                    </a:lnTo>
                    <a:lnTo>
                      <a:pt x="100" y="8"/>
                    </a:lnTo>
                    <a:lnTo>
                      <a:pt x="88" y="12"/>
                    </a:lnTo>
                    <a:lnTo>
                      <a:pt x="80" y="8"/>
                    </a:lnTo>
                    <a:lnTo>
                      <a:pt x="74" y="10"/>
                    </a:lnTo>
                    <a:lnTo>
                      <a:pt x="69" y="12"/>
                    </a:lnTo>
                    <a:lnTo>
                      <a:pt x="63" y="30"/>
                    </a:lnTo>
                    <a:lnTo>
                      <a:pt x="47" y="21"/>
                    </a:lnTo>
                    <a:lnTo>
                      <a:pt x="43" y="21"/>
                    </a:lnTo>
                    <a:lnTo>
                      <a:pt x="39" y="21"/>
                    </a:lnTo>
                    <a:lnTo>
                      <a:pt x="33" y="24"/>
                    </a:lnTo>
                    <a:lnTo>
                      <a:pt x="21" y="21"/>
                    </a:lnTo>
                    <a:lnTo>
                      <a:pt x="19" y="19"/>
                    </a:lnTo>
                    <a:lnTo>
                      <a:pt x="12" y="15"/>
                    </a:lnTo>
                    <a:lnTo>
                      <a:pt x="8" y="15"/>
                    </a:lnTo>
                    <a:lnTo>
                      <a:pt x="2" y="17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2" y="32"/>
                    </a:lnTo>
                    <a:lnTo>
                      <a:pt x="15" y="30"/>
                    </a:lnTo>
                    <a:lnTo>
                      <a:pt x="39" y="36"/>
                    </a:lnTo>
                    <a:lnTo>
                      <a:pt x="59" y="63"/>
                    </a:lnTo>
                    <a:lnTo>
                      <a:pt x="344" y="52"/>
                    </a:lnTo>
                    <a:lnTo>
                      <a:pt x="358" y="41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7" name="Freeform 681"/>
              <p:cNvSpPr>
                <a:spLocks/>
              </p:cNvSpPr>
              <p:nvPr/>
            </p:nvSpPr>
            <p:spPr bwMode="auto">
              <a:xfrm>
                <a:off x="2769" y="3564"/>
                <a:ext cx="384" cy="94"/>
              </a:xfrm>
              <a:custGeom>
                <a:avLst/>
                <a:gdLst/>
                <a:ahLst/>
                <a:cxnLst>
                  <a:cxn ang="0">
                    <a:pos x="384" y="13"/>
                  </a:cxn>
                  <a:cxn ang="0">
                    <a:pos x="378" y="18"/>
                  </a:cxn>
                  <a:cxn ang="0">
                    <a:pos x="382" y="30"/>
                  </a:cxn>
                  <a:cxn ang="0">
                    <a:pos x="380" y="42"/>
                  </a:cxn>
                  <a:cxn ang="0">
                    <a:pos x="372" y="48"/>
                  </a:cxn>
                  <a:cxn ang="0">
                    <a:pos x="350" y="55"/>
                  </a:cxn>
                  <a:cxn ang="0">
                    <a:pos x="338" y="57"/>
                  </a:cxn>
                  <a:cxn ang="0">
                    <a:pos x="329" y="65"/>
                  </a:cxn>
                  <a:cxn ang="0">
                    <a:pos x="317" y="61"/>
                  </a:cxn>
                  <a:cxn ang="0">
                    <a:pos x="309" y="55"/>
                  </a:cxn>
                  <a:cxn ang="0">
                    <a:pos x="301" y="57"/>
                  </a:cxn>
                  <a:cxn ang="0">
                    <a:pos x="299" y="65"/>
                  </a:cxn>
                  <a:cxn ang="0">
                    <a:pos x="283" y="70"/>
                  </a:cxn>
                  <a:cxn ang="0">
                    <a:pos x="271" y="68"/>
                  </a:cxn>
                  <a:cxn ang="0">
                    <a:pos x="268" y="68"/>
                  </a:cxn>
                  <a:cxn ang="0">
                    <a:pos x="256" y="72"/>
                  </a:cxn>
                  <a:cxn ang="0">
                    <a:pos x="250" y="70"/>
                  </a:cxn>
                  <a:cxn ang="0">
                    <a:pos x="246" y="65"/>
                  </a:cxn>
                  <a:cxn ang="0">
                    <a:pos x="236" y="65"/>
                  </a:cxn>
                  <a:cxn ang="0">
                    <a:pos x="220" y="65"/>
                  </a:cxn>
                  <a:cxn ang="0">
                    <a:pos x="187" y="54"/>
                  </a:cxn>
                  <a:cxn ang="0">
                    <a:pos x="179" y="48"/>
                  </a:cxn>
                  <a:cxn ang="0">
                    <a:pos x="171" y="46"/>
                  </a:cxn>
                  <a:cxn ang="0">
                    <a:pos x="165" y="54"/>
                  </a:cxn>
                  <a:cxn ang="0">
                    <a:pos x="157" y="72"/>
                  </a:cxn>
                  <a:cxn ang="0">
                    <a:pos x="146" y="76"/>
                  </a:cxn>
                  <a:cxn ang="0">
                    <a:pos x="146" y="85"/>
                  </a:cxn>
                  <a:cxn ang="0">
                    <a:pos x="134" y="85"/>
                  </a:cxn>
                  <a:cxn ang="0">
                    <a:pos x="128" y="90"/>
                  </a:cxn>
                  <a:cxn ang="0">
                    <a:pos x="120" y="87"/>
                  </a:cxn>
                  <a:cxn ang="0">
                    <a:pos x="106" y="90"/>
                  </a:cxn>
                  <a:cxn ang="0">
                    <a:pos x="91" y="90"/>
                  </a:cxn>
                  <a:cxn ang="0">
                    <a:pos x="79" y="81"/>
                  </a:cxn>
                  <a:cxn ang="0">
                    <a:pos x="65" y="81"/>
                  </a:cxn>
                  <a:cxn ang="0">
                    <a:pos x="53" y="74"/>
                  </a:cxn>
                  <a:cxn ang="0">
                    <a:pos x="53" y="63"/>
                  </a:cxn>
                  <a:cxn ang="0">
                    <a:pos x="45" y="55"/>
                  </a:cxn>
                  <a:cxn ang="0">
                    <a:pos x="53" y="50"/>
                  </a:cxn>
                  <a:cxn ang="0">
                    <a:pos x="41" y="52"/>
                  </a:cxn>
                  <a:cxn ang="0">
                    <a:pos x="32" y="48"/>
                  </a:cxn>
                  <a:cxn ang="0">
                    <a:pos x="26" y="48"/>
                  </a:cxn>
                  <a:cxn ang="0">
                    <a:pos x="18" y="42"/>
                  </a:cxn>
                  <a:cxn ang="0">
                    <a:pos x="20" y="35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12" y="4"/>
                  </a:cxn>
                  <a:cxn ang="0">
                    <a:pos x="366" y="0"/>
                  </a:cxn>
                </a:cxnLst>
                <a:rect l="0" t="0" r="r" b="b"/>
                <a:pathLst>
                  <a:path w="384" h="94">
                    <a:moveTo>
                      <a:pt x="380" y="0"/>
                    </a:moveTo>
                    <a:lnTo>
                      <a:pt x="384" y="13"/>
                    </a:lnTo>
                    <a:lnTo>
                      <a:pt x="380" y="17"/>
                    </a:lnTo>
                    <a:lnTo>
                      <a:pt x="378" y="18"/>
                    </a:lnTo>
                    <a:lnTo>
                      <a:pt x="382" y="26"/>
                    </a:lnTo>
                    <a:lnTo>
                      <a:pt x="382" y="30"/>
                    </a:lnTo>
                    <a:lnTo>
                      <a:pt x="382" y="37"/>
                    </a:lnTo>
                    <a:lnTo>
                      <a:pt x="380" y="42"/>
                    </a:lnTo>
                    <a:lnTo>
                      <a:pt x="376" y="44"/>
                    </a:lnTo>
                    <a:lnTo>
                      <a:pt x="372" y="48"/>
                    </a:lnTo>
                    <a:lnTo>
                      <a:pt x="364" y="52"/>
                    </a:lnTo>
                    <a:lnTo>
                      <a:pt x="350" y="55"/>
                    </a:lnTo>
                    <a:lnTo>
                      <a:pt x="344" y="55"/>
                    </a:lnTo>
                    <a:lnTo>
                      <a:pt x="338" y="57"/>
                    </a:lnTo>
                    <a:lnTo>
                      <a:pt x="336" y="59"/>
                    </a:lnTo>
                    <a:lnTo>
                      <a:pt x="329" y="65"/>
                    </a:lnTo>
                    <a:lnTo>
                      <a:pt x="323" y="65"/>
                    </a:lnTo>
                    <a:lnTo>
                      <a:pt x="317" y="61"/>
                    </a:lnTo>
                    <a:lnTo>
                      <a:pt x="315" y="59"/>
                    </a:lnTo>
                    <a:lnTo>
                      <a:pt x="309" y="55"/>
                    </a:lnTo>
                    <a:lnTo>
                      <a:pt x="305" y="55"/>
                    </a:lnTo>
                    <a:lnTo>
                      <a:pt x="301" y="57"/>
                    </a:lnTo>
                    <a:lnTo>
                      <a:pt x="301" y="61"/>
                    </a:lnTo>
                    <a:lnTo>
                      <a:pt x="299" y="65"/>
                    </a:lnTo>
                    <a:lnTo>
                      <a:pt x="289" y="68"/>
                    </a:lnTo>
                    <a:lnTo>
                      <a:pt x="283" y="70"/>
                    </a:lnTo>
                    <a:lnTo>
                      <a:pt x="277" y="70"/>
                    </a:lnTo>
                    <a:lnTo>
                      <a:pt x="271" y="68"/>
                    </a:lnTo>
                    <a:lnTo>
                      <a:pt x="270" y="65"/>
                    </a:lnTo>
                    <a:lnTo>
                      <a:pt x="268" y="68"/>
                    </a:lnTo>
                    <a:lnTo>
                      <a:pt x="262" y="72"/>
                    </a:lnTo>
                    <a:lnTo>
                      <a:pt x="256" y="72"/>
                    </a:lnTo>
                    <a:lnTo>
                      <a:pt x="252" y="72"/>
                    </a:lnTo>
                    <a:lnTo>
                      <a:pt x="250" y="70"/>
                    </a:lnTo>
                    <a:lnTo>
                      <a:pt x="250" y="68"/>
                    </a:lnTo>
                    <a:lnTo>
                      <a:pt x="246" y="65"/>
                    </a:lnTo>
                    <a:lnTo>
                      <a:pt x="240" y="65"/>
                    </a:lnTo>
                    <a:lnTo>
                      <a:pt x="236" y="65"/>
                    </a:lnTo>
                    <a:lnTo>
                      <a:pt x="228" y="65"/>
                    </a:lnTo>
                    <a:lnTo>
                      <a:pt x="220" y="65"/>
                    </a:lnTo>
                    <a:lnTo>
                      <a:pt x="216" y="65"/>
                    </a:lnTo>
                    <a:lnTo>
                      <a:pt x="187" y="54"/>
                    </a:lnTo>
                    <a:lnTo>
                      <a:pt x="183" y="48"/>
                    </a:lnTo>
                    <a:lnTo>
                      <a:pt x="179" y="48"/>
                    </a:lnTo>
                    <a:lnTo>
                      <a:pt x="177" y="46"/>
                    </a:lnTo>
                    <a:lnTo>
                      <a:pt x="171" y="46"/>
                    </a:lnTo>
                    <a:lnTo>
                      <a:pt x="169" y="52"/>
                    </a:lnTo>
                    <a:lnTo>
                      <a:pt x="165" y="54"/>
                    </a:lnTo>
                    <a:lnTo>
                      <a:pt x="161" y="65"/>
                    </a:lnTo>
                    <a:lnTo>
                      <a:pt x="157" y="72"/>
                    </a:lnTo>
                    <a:lnTo>
                      <a:pt x="152" y="74"/>
                    </a:lnTo>
                    <a:lnTo>
                      <a:pt x="146" y="76"/>
                    </a:lnTo>
                    <a:lnTo>
                      <a:pt x="146" y="81"/>
                    </a:lnTo>
                    <a:lnTo>
                      <a:pt x="146" y="85"/>
                    </a:lnTo>
                    <a:lnTo>
                      <a:pt x="140" y="87"/>
                    </a:lnTo>
                    <a:lnTo>
                      <a:pt x="134" y="85"/>
                    </a:lnTo>
                    <a:lnTo>
                      <a:pt x="134" y="89"/>
                    </a:lnTo>
                    <a:lnTo>
                      <a:pt x="128" y="90"/>
                    </a:lnTo>
                    <a:lnTo>
                      <a:pt x="122" y="90"/>
                    </a:lnTo>
                    <a:lnTo>
                      <a:pt x="120" y="87"/>
                    </a:lnTo>
                    <a:lnTo>
                      <a:pt x="108" y="87"/>
                    </a:lnTo>
                    <a:lnTo>
                      <a:pt x="106" y="90"/>
                    </a:lnTo>
                    <a:lnTo>
                      <a:pt x="100" y="94"/>
                    </a:lnTo>
                    <a:lnTo>
                      <a:pt x="91" y="90"/>
                    </a:lnTo>
                    <a:lnTo>
                      <a:pt x="85" y="87"/>
                    </a:lnTo>
                    <a:lnTo>
                      <a:pt x="79" y="81"/>
                    </a:lnTo>
                    <a:lnTo>
                      <a:pt x="73" y="83"/>
                    </a:lnTo>
                    <a:lnTo>
                      <a:pt x="65" y="81"/>
                    </a:lnTo>
                    <a:lnTo>
                      <a:pt x="61" y="78"/>
                    </a:lnTo>
                    <a:lnTo>
                      <a:pt x="53" y="74"/>
                    </a:lnTo>
                    <a:lnTo>
                      <a:pt x="57" y="65"/>
                    </a:lnTo>
                    <a:lnTo>
                      <a:pt x="53" y="63"/>
                    </a:lnTo>
                    <a:lnTo>
                      <a:pt x="49" y="61"/>
                    </a:lnTo>
                    <a:lnTo>
                      <a:pt x="45" y="55"/>
                    </a:lnTo>
                    <a:lnTo>
                      <a:pt x="49" y="54"/>
                    </a:lnTo>
                    <a:lnTo>
                      <a:pt x="53" y="50"/>
                    </a:lnTo>
                    <a:lnTo>
                      <a:pt x="45" y="48"/>
                    </a:lnTo>
                    <a:lnTo>
                      <a:pt x="41" y="52"/>
                    </a:lnTo>
                    <a:lnTo>
                      <a:pt x="34" y="52"/>
                    </a:lnTo>
                    <a:lnTo>
                      <a:pt x="32" y="48"/>
                    </a:lnTo>
                    <a:lnTo>
                      <a:pt x="32" y="46"/>
                    </a:lnTo>
                    <a:lnTo>
                      <a:pt x="26" y="48"/>
                    </a:lnTo>
                    <a:lnTo>
                      <a:pt x="22" y="46"/>
                    </a:lnTo>
                    <a:lnTo>
                      <a:pt x="18" y="42"/>
                    </a:lnTo>
                    <a:lnTo>
                      <a:pt x="18" y="39"/>
                    </a:lnTo>
                    <a:lnTo>
                      <a:pt x="20" y="35"/>
                    </a:lnTo>
                    <a:lnTo>
                      <a:pt x="12" y="35"/>
                    </a:lnTo>
                    <a:lnTo>
                      <a:pt x="2" y="26"/>
                    </a:lnTo>
                    <a:lnTo>
                      <a:pt x="0" y="20"/>
                    </a:lnTo>
                    <a:lnTo>
                      <a:pt x="0" y="13"/>
                    </a:lnTo>
                    <a:lnTo>
                      <a:pt x="4" y="7"/>
                    </a:lnTo>
                    <a:lnTo>
                      <a:pt x="12" y="4"/>
                    </a:lnTo>
                    <a:lnTo>
                      <a:pt x="380" y="0"/>
                    </a:lnTo>
                    <a:lnTo>
                      <a:pt x="366" y="0"/>
                    </a:lnTo>
                    <a:lnTo>
                      <a:pt x="380" y="0"/>
                    </a:lnTo>
                    <a:close/>
                  </a:path>
                </a:pathLst>
              </a:custGeom>
              <a:solidFill>
                <a:srgbClr val="004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8" name="Freeform 682"/>
              <p:cNvSpPr>
                <a:spLocks/>
              </p:cNvSpPr>
              <p:nvPr/>
            </p:nvSpPr>
            <p:spPr bwMode="auto">
              <a:xfrm>
                <a:off x="2867" y="3570"/>
                <a:ext cx="217" cy="153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2" y="20"/>
                  </a:cxn>
                  <a:cxn ang="0">
                    <a:pos x="36" y="35"/>
                  </a:cxn>
                  <a:cxn ang="0">
                    <a:pos x="50" y="49"/>
                  </a:cxn>
                  <a:cxn ang="0">
                    <a:pos x="59" y="60"/>
                  </a:cxn>
                  <a:cxn ang="0">
                    <a:pos x="65" y="77"/>
                  </a:cxn>
                  <a:cxn ang="0">
                    <a:pos x="71" y="88"/>
                  </a:cxn>
                  <a:cxn ang="0">
                    <a:pos x="75" y="107"/>
                  </a:cxn>
                  <a:cxn ang="0">
                    <a:pos x="79" y="123"/>
                  </a:cxn>
                  <a:cxn ang="0">
                    <a:pos x="83" y="131"/>
                  </a:cxn>
                  <a:cxn ang="0">
                    <a:pos x="85" y="136"/>
                  </a:cxn>
                  <a:cxn ang="0">
                    <a:pos x="85" y="143"/>
                  </a:cxn>
                  <a:cxn ang="0">
                    <a:pos x="113" y="153"/>
                  </a:cxn>
                  <a:cxn ang="0">
                    <a:pos x="217" y="147"/>
                  </a:cxn>
                  <a:cxn ang="0">
                    <a:pos x="189" y="142"/>
                  </a:cxn>
                  <a:cxn ang="0">
                    <a:pos x="177" y="140"/>
                  </a:cxn>
                  <a:cxn ang="0">
                    <a:pos x="146" y="125"/>
                  </a:cxn>
                  <a:cxn ang="0">
                    <a:pos x="130" y="110"/>
                  </a:cxn>
                  <a:cxn ang="0">
                    <a:pos x="113" y="95"/>
                  </a:cxn>
                  <a:cxn ang="0">
                    <a:pos x="111" y="81"/>
                  </a:cxn>
                  <a:cxn ang="0">
                    <a:pos x="105" y="70"/>
                  </a:cxn>
                  <a:cxn ang="0">
                    <a:pos x="120" y="51"/>
                  </a:cxn>
                  <a:cxn ang="0">
                    <a:pos x="132" y="46"/>
                  </a:cxn>
                  <a:cxn ang="0">
                    <a:pos x="168" y="38"/>
                  </a:cxn>
                  <a:cxn ang="0">
                    <a:pos x="189" y="36"/>
                  </a:cxn>
                  <a:cxn ang="0">
                    <a:pos x="213" y="22"/>
                  </a:cxn>
                  <a:cxn ang="0">
                    <a:pos x="205" y="20"/>
                  </a:cxn>
                  <a:cxn ang="0">
                    <a:pos x="191" y="31"/>
                  </a:cxn>
                  <a:cxn ang="0">
                    <a:pos x="177" y="33"/>
                  </a:cxn>
                  <a:cxn ang="0">
                    <a:pos x="166" y="35"/>
                  </a:cxn>
                  <a:cxn ang="0">
                    <a:pos x="142" y="38"/>
                  </a:cxn>
                  <a:cxn ang="0">
                    <a:pos x="142" y="33"/>
                  </a:cxn>
                  <a:cxn ang="0">
                    <a:pos x="158" y="22"/>
                  </a:cxn>
                  <a:cxn ang="0">
                    <a:pos x="152" y="22"/>
                  </a:cxn>
                  <a:cxn ang="0">
                    <a:pos x="130" y="35"/>
                  </a:cxn>
                  <a:cxn ang="0">
                    <a:pos x="103" y="38"/>
                  </a:cxn>
                  <a:cxn ang="0">
                    <a:pos x="120" y="16"/>
                  </a:cxn>
                  <a:cxn ang="0">
                    <a:pos x="113" y="18"/>
                  </a:cxn>
                  <a:cxn ang="0">
                    <a:pos x="105" y="22"/>
                  </a:cxn>
                  <a:cxn ang="0">
                    <a:pos x="93" y="18"/>
                  </a:cxn>
                  <a:cxn ang="0">
                    <a:pos x="89" y="20"/>
                  </a:cxn>
                  <a:cxn ang="0">
                    <a:pos x="99" y="25"/>
                  </a:cxn>
                  <a:cxn ang="0">
                    <a:pos x="93" y="35"/>
                  </a:cxn>
                  <a:cxn ang="0">
                    <a:pos x="91" y="36"/>
                  </a:cxn>
                  <a:cxn ang="0">
                    <a:pos x="91" y="42"/>
                  </a:cxn>
                  <a:cxn ang="0">
                    <a:pos x="81" y="49"/>
                  </a:cxn>
                  <a:cxn ang="0">
                    <a:pos x="73" y="48"/>
                  </a:cxn>
                  <a:cxn ang="0">
                    <a:pos x="67" y="46"/>
                  </a:cxn>
                  <a:cxn ang="0">
                    <a:pos x="55" y="35"/>
                  </a:cxn>
                  <a:cxn ang="0">
                    <a:pos x="44" y="25"/>
                  </a:cxn>
                  <a:cxn ang="0">
                    <a:pos x="42" y="22"/>
                  </a:cxn>
                  <a:cxn ang="0">
                    <a:pos x="40" y="20"/>
                  </a:cxn>
                  <a:cxn ang="0">
                    <a:pos x="34" y="11"/>
                  </a:cxn>
                  <a:cxn ang="0">
                    <a:pos x="46" y="3"/>
                  </a:cxn>
                  <a:cxn ang="0">
                    <a:pos x="40" y="0"/>
                  </a:cxn>
                  <a:cxn ang="0">
                    <a:pos x="30" y="7"/>
                  </a:cxn>
                  <a:cxn ang="0">
                    <a:pos x="26" y="1"/>
                  </a:cxn>
                  <a:cxn ang="0">
                    <a:pos x="16" y="3"/>
                  </a:cxn>
                  <a:cxn ang="0">
                    <a:pos x="22" y="16"/>
                  </a:cxn>
                  <a:cxn ang="0">
                    <a:pos x="0" y="12"/>
                  </a:cxn>
                  <a:cxn ang="0">
                    <a:pos x="0" y="16"/>
                  </a:cxn>
                </a:cxnLst>
                <a:rect l="0" t="0" r="r" b="b"/>
                <a:pathLst>
                  <a:path w="217" h="153">
                    <a:moveTo>
                      <a:pt x="0" y="16"/>
                    </a:moveTo>
                    <a:lnTo>
                      <a:pt x="22" y="20"/>
                    </a:lnTo>
                    <a:lnTo>
                      <a:pt x="36" y="35"/>
                    </a:lnTo>
                    <a:lnTo>
                      <a:pt x="50" y="49"/>
                    </a:lnTo>
                    <a:lnTo>
                      <a:pt x="59" y="60"/>
                    </a:lnTo>
                    <a:lnTo>
                      <a:pt x="65" y="77"/>
                    </a:lnTo>
                    <a:lnTo>
                      <a:pt x="71" y="88"/>
                    </a:lnTo>
                    <a:lnTo>
                      <a:pt x="75" y="107"/>
                    </a:lnTo>
                    <a:lnTo>
                      <a:pt x="79" y="123"/>
                    </a:lnTo>
                    <a:lnTo>
                      <a:pt x="83" y="131"/>
                    </a:lnTo>
                    <a:lnTo>
                      <a:pt x="85" y="136"/>
                    </a:lnTo>
                    <a:lnTo>
                      <a:pt x="85" y="143"/>
                    </a:lnTo>
                    <a:lnTo>
                      <a:pt x="113" y="153"/>
                    </a:lnTo>
                    <a:lnTo>
                      <a:pt x="217" y="147"/>
                    </a:lnTo>
                    <a:lnTo>
                      <a:pt x="189" y="142"/>
                    </a:lnTo>
                    <a:lnTo>
                      <a:pt x="177" y="140"/>
                    </a:lnTo>
                    <a:lnTo>
                      <a:pt x="146" y="125"/>
                    </a:lnTo>
                    <a:lnTo>
                      <a:pt x="130" y="110"/>
                    </a:lnTo>
                    <a:lnTo>
                      <a:pt x="113" y="95"/>
                    </a:lnTo>
                    <a:lnTo>
                      <a:pt x="111" y="81"/>
                    </a:lnTo>
                    <a:lnTo>
                      <a:pt x="105" y="70"/>
                    </a:lnTo>
                    <a:lnTo>
                      <a:pt x="120" y="51"/>
                    </a:lnTo>
                    <a:lnTo>
                      <a:pt x="132" y="46"/>
                    </a:lnTo>
                    <a:lnTo>
                      <a:pt x="168" y="38"/>
                    </a:lnTo>
                    <a:lnTo>
                      <a:pt x="189" y="36"/>
                    </a:lnTo>
                    <a:lnTo>
                      <a:pt x="213" y="22"/>
                    </a:lnTo>
                    <a:lnTo>
                      <a:pt x="205" y="20"/>
                    </a:lnTo>
                    <a:lnTo>
                      <a:pt x="191" y="31"/>
                    </a:lnTo>
                    <a:lnTo>
                      <a:pt x="177" y="33"/>
                    </a:lnTo>
                    <a:lnTo>
                      <a:pt x="166" y="35"/>
                    </a:lnTo>
                    <a:lnTo>
                      <a:pt x="142" y="38"/>
                    </a:lnTo>
                    <a:lnTo>
                      <a:pt x="142" y="33"/>
                    </a:lnTo>
                    <a:lnTo>
                      <a:pt x="158" y="22"/>
                    </a:lnTo>
                    <a:lnTo>
                      <a:pt x="152" y="22"/>
                    </a:lnTo>
                    <a:lnTo>
                      <a:pt x="130" y="35"/>
                    </a:lnTo>
                    <a:lnTo>
                      <a:pt x="103" y="38"/>
                    </a:lnTo>
                    <a:lnTo>
                      <a:pt x="120" y="16"/>
                    </a:lnTo>
                    <a:lnTo>
                      <a:pt x="113" y="18"/>
                    </a:lnTo>
                    <a:lnTo>
                      <a:pt x="105" y="22"/>
                    </a:lnTo>
                    <a:lnTo>
                      <a:pt x="93" y="18"/>
                    </a:lnTo>
                    <a:lnTo>
                      <a:pt x="89" y="20"/>
                    </a:lnTo>
                    <a:lnTo>
                      <a:pt x="99" y="25"/>
                    </a:lnTo>
                    <a:lnTo>
                      <a:pt x="93" y="35"/>
                    </a:lnTo>
                    <a:lnTo>
                      <a:pt x="91" y="36"/>
                    </a:lnTo>
                    <a:lnTo>
                      <a:pt x="91" y="42"/>
                    </a:lnTo>
                    <a:lnTo>
                      <a:pt x="81" y="49"/>
                    </a:lnTo>
                    <a:lnTo>
                      <a:pt x="73" y="48"/>
                    </a:lnTo>
                    <a:lnTo>
                      <a:pt x="67" y="46"/>
                    </a:lnTo>
                    <a:lnTo>
                      <a:pt x="55" y="35"/>
                    </a:lnTo>
                    <a:lnTo>
                      <a:pt x="44" y="25"/>
                    </a:lnTo>
                    <a:lnTo>
                      <a:pt x="42" y="22"/>
                    </a:lnTo>
                    <a:lnTo>
                      <a:pt x="40" y="20"/>
                    </a:lnTo>
                    <a:lnTo>
                      <a:pt x="34" y="11"/>
                    </a:lnTo>
                    <a:lnTo>
                      <a:pt x="46" y="3"/>
                    </a:lnTo>
                    <a:lnTo>
                      <a:pt x="40" y="0"/>
                    </a:lnTo>
                    <a:lnTo>
                      <a:pt x="30" y="7"/>
                    </a:lnTo>
                    <a:lnTo>
                      <a:pt x="26" y="1"/>
                    </a:lnTo>
                    <a:lnTo>
                      <a:pt x="16" y="3"/>
                    </a:lnTo>
                    <a:lnTo>
                      <a:pt x="22" y="16"/>
                    </a:lnTo>
                    <a:lnTo>
                      <a:pt x="0" y="12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402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79" name="Freeform 683"/>
              <p:cNvSpPr>
                <a:spLocks/>
              </p:cNvSpPr>
              <p:nvPr/>
            </p:nvSpPr>
            <p:spPr bwMode="auto">
              <a:xfrm>
                <a:off x="2926" y="3621"/>
                <a:ext cx="89" cy="100"/>
              </a:xfrm>
              <a:custGeom>
                <a:avLst/>
                <a:gdLst/>
                <a:ahLst/>
                <a:cxnLst>
                  <a:cxn ang="0">
                    <a:pos x="75" y="100"/>
                  </a:cxn>
                  <a:cxn ang="0">
                    <a:pos x="89" y="85"/>
                  </a:cxn>
                  <a:cxn ang="0">
                    <a:pos x="85" y="81"/>
                  </a:cxn>
                  <a:cxn ang="0">
                    <a:pos x="55" y="52"/>
                  </a:cxn>
                  <a:cxn ang="0">
                    <a:pos x="54" y="52"/>
                  </a:cxn>
                  <a:cxn ang="0">
                    <a:pos x="48" y="54"/>
                  </a:cxn>
                  <a:cxn ang="0">
                    <a:pos x="44" y="33"/>
                  </a:cxn>
                  <a:cxn ang="0">
                    <a:pos x="40" y="33"/>
                  </a:cxn>
                  <a:cxn ang="0">
                    <a:pos x="36" y="32"/>
                  </a:cxn>
                  <a:cxn ang="0">
                    <a:pos x="34" y="32"/>
                  </a:cxn>
                  <a:cxn ang="0">
                    <a:pos x="32" y="24"/>
                  </a:cxn>
                  <a:cxn ang="0">
                    <a:pos x="18" y="24"/>
                  </a:cxn>
                  <a:cxn ang="0">
                    <a:pos x="14" y="21"/>
                  </a:cxn>
                  <a:cxn ang="0">
                    <a:pos x="24" y="15"/>
                  </a:cxn>
                  <a:cxn ang="0">
                    <a:pos x="16" y="15"/>
                  </a:cxn>
                  <a:cxn ang="0">
                    <a:pos x="20" y="13"/>
                  </a:cxn>
                  <a:cxn ang="0">
                    <a:pos x="22" y="2"/>
                  </a:cxn>
                  <a:cxn ang="0">
                    <a:pos x="10" y="4"/>
                  </a:cxn>
                  <a:cxn ang="0">
                    <a:pos x="12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8" y="8"/>
                  </a:cxn>
                  <a:cxn ang="0">
                    <a:pos x="16" y="11"/>
                  </a:cxn>
                  <a:cxn ang="0">
                    <a:pos x="0" y="9"/>
                  </a:cxn>
                  <a:cxn ang="0">
                    <a:pos x="0" y="13"/>
                  </a:cxn>
                  <a:cxn ang="0">
                    <a:pos x="14" y="15"/>
                  </a:cxn>
                  <a:cxn ang="0">
                    <a:pos x="2" y="19"/>
                  </a:cxn>
                  <a:cxn ang="0">
                    <a:pos x="8" y="21"/>
                  </a:cxn>
                  <a:cxn ang="0">
                    <a:pos x="2" y="22"/>
                  </a:cxn>
                  <a:cxn ang="0">
                    <a:pos x="12" y="32"/>
                  </a:cxn>
                  <a:cxn ang="0">
                    <a:pos x="20" y="41"/>
                  </a:cxn>
                  <a:cxn ang="0">
                    <a:pos x="14" y="43"/>
                  </a:cxn>
                  <a:cxn ang="0">
                    <a:pos x="18" y="50"/>
                  </a:cxn>
                  <a:cxn ang="0">
                    <a:pos x="18" y="56"/>
                  </a:cxn>
                  <a:cxn ang="0">
                    <a:pos x="18" y="63"/>
                  </a:cxn>
                  <a:cxn ang="0">
                    <a:pos x="22" y="78"/>
                  </a:cxn>
                  <a:cxn ang="0">
                    <a:pos x="24" y="87"/>
                  </a:cxn>
                  <a:cxn ang="0">
                    <a:pos x="24" y="94"/>
                  </a:cxn>
                  <a:cxn ang="0">
                    <a:pos x="75" y="100"/>
                  </a:cxn>
                </a:cxnLst>
                <a:rect l="0" t="0" r="r" b="b"/>
                <a:pathLst>
                  <a:path w="89" h="100">
                    <a:moveTo>
                      <a:pt x="75" y="100"/>
                    </a:moveTo>
                    <a:lnTo>
                      <a:pt x="89" y="85"/>
                    </a:lnTo>
                    <a:lnTo>
                      <a:pt x="85" y="81"/>
                    </a:lnTo>
                    <a:lnTo>
                      <a:pt x="55" y="52"/>
                    </a:lnTo>
                    <a:lnTo>
                      <a:pt x="54" y="52"/>
                    </a:lnTo>
                    <a:lnTo>
                      <a:pt x="48" y="54"/>
                    </a:lnTo>
                    <a:lnTo>
                      <a:pt x="44" y="33"/>
                    </a:lnTo>
                    <a:lnTo>
                      <a:pt x="40" y="33"/>
                    </a:lnTo>
                    <a:lnTo>
                      <a:pt x="36" y="32"/>
                    </a:lnTo>
                    <a:lnTo>
                      <a:pt x="34" y="32"/>
                    </a:lnTo>
                    <a:lnTo>
                      <a:pt x="32" y="24"/>
                    </a:lnTo>
                    <a:lnTo>
                      <a:pt x="18" y="24"/>
                    </a:lnTo>
                    <a:lnTo>
                      <a:pt x="14" y="21"/>
                    </a:lnTo>
                    <a:lnTo>
                      <a:pt x="24" y="15"/>
                    </a:lnTo>
                    <a:lnTo>
                      <a:pt x="16" y="15"/>
                    </a:lnTo>
                    <a:lnTo>
                      <a:pt x="20" y="13"/>
                    </a:lnTo>
                    <a:lnTo>
                      <a:pt x="22" y="2"/>
                    </a:lnTo>
                    <a:lnTo>
                      <a:pt x="10" y="4"/>
                    </a:lnTo>
                    <a:lnTo>
                      <a:pt x="12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8" y="8"/>
                    </a:lnTo>
                    <a:lnTo>
                      <a:pt x="16" y="11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14" y="15"/>
                    </a:lnTo>
                    <a:lnTo>
                      <a:pt x="2" y="19"/>
                    </a:lnTo>
                    <a:lnTo>
                      <a:pt x="8" y="21"/>
                    </a:lnTo>
                    <a:lnTo>
                      <a:pt x="2" y="22"/>
                    </a:lnTo>
                    <a:lnTo>
                      <a:pt x="12" y="32"/>
                    </a:lnTo>
                    <a:lnTo>
                      <a:pt x="20" y="41"/>
                    </a:lnTo>
                    <a:lnTo>
                      <a:pt x="14" y="43"/>
                    </a:lnTo>
                    <a:lnTo>
                      <a:pt x="18" y="50"/>
                    </a:lnTo>
                    <a:lnTo>
                      <a:pt x="18" y="56"/>
                    </a:lnTo>
                    <a:lnTo>
                      <a:pt x="18" y="63"/>
                    </a:lnTo>
                    <a:lnTo>
                      <a:pt x="22" y="78"/>
                    </a:lnTo>
                    <a:lnTo>
                      <a:pt x="24" y="87"/>
                    </a:lnTo>
                    <a:lnTo>
                      <a:pt x="24" y="94"/>
                    </a:lnTo>
                    <a:lnTo>
                      <a:pt x="75" y="100"/>
                    </a:lnTo>
                    <a:close/>
                  </a:path>
                </a:pathLst>
              </a:cu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0" name="Freeform 684"/>
              <p:cNvSpPr>
                <a:spLocks/>
              </p:cNvSpPr>
              <p:nvPr/>
            </p:nvSpPr>
            <p:spPr bwMode="auto">
              <a:xfrm>
                <a:off x="2773" y="3523"/>
                <a:ext cx="376" cy="91"/>
              </a:xfrm>
              <a:custGeom>
                <a:avLst/>
                <a:gdLst/>
                <a:ahLst/>
                <a:cxnLst>
                  <a:cxn ang="0">
                    <a:pos x="354" y="32"/>
                  </a:cxn>
                  <a:cxn ang="0">
                    <a:pos x="328" y="36"/>
                  </a:cxn>
                  <a:cxn ang="0">
                    <a:pos x="319" y="37"/>
                  </a:cxn>
                  <a:cxn ang="0">
                    <a:pos x="297" y="32"/>
                  </a:cxn>
                  <a:cxn ang="0">
                    <a:pos x="285" y="32"/>
                  </a:cxn>
                  <a:cxn ang="0">
                    <a:pos x="271" y="36"/>
                  </a:cxn>
                  <a:cxn ang="0">
                    <a:pos x="242" y="19"/>
                  </a:cxn>
                  <a:cxn ang="0">
                    <a:pos x="230" y="15"/>
                  </a:cxn>
                  <a:cxn ang="0">
                    <a:pos x="197" y="12"/>
                  </a:cxn>
                  <a:cxn ang="0">
                    <a:pos x="173" y="4"/>
                  </a:cxn>
                  <a:cxn ang="0">
                    <a:pos x="161" y="2"/>
                  </a:cxn>
                  <a:cxn ang="0">
                    <a:pos x="136" y="15"/>
                  </a:cxn>
                  <a:cxn ang="0">
                    <a:pos x="114" y="15"/>
                  </a:cxn>
                  <a:cxn ang="0">
                    <a:pos x="85" y="13"/>
                  </a:cxn>
                  <a:cxn ang="0">
                    <a:pos x="69" y="24"/>
                  </a:cxn>
                  <a:cxn ang="0">
                    <a:pos x="31" y="23"/>
                  </a:cxn>
                  <a:cxn ang="0">
                    <a:pos x="20" y="28"/>
                  </a:cxn>
                  <a:cxn ang="0">
                    <a:pos x="28" y="34"/>
                  </a:cxn>
                  <a:cxn ang="0">
                    <a:pos x="47" y="39"/>
                  </a:cxn>
                  <a:cxn ang="0">
                    <a:pos x="33" y="41"/>
                  </a:cxn>
                  <a:cxn ang="0">
                    <a:pos x="12" y="36"/>
                  </a:cxn>
                  <a:cxn ang="0">
                    <a:pos x="0" y="41"/>
                  </a:cxn>
                  <a:cxn ang="0">
                    <a:pos x="6" y="52"/>
                  </a:cxn>
                  <a:cxn ang="0">
                    <a:pos x="0" y="63"/>
                  </a:cxn>
                  <a:cxn ang="0">
                    <a:pos x="12" y="69"/>
                  </a:cxn>
                  <a:cxn ang="0">
                    <a:pos x="39" y="80"/>
                  </a:cxn>
                  <a:cxn ang="0">
                    <a:pos x="57" y="82"/>
                  </a:cxn>
                  <a:cxn ang="0">
                    <a:pos x="73" y="91"/>
                  </a:cxn>
                  <a:cxn ang="0">
                    <a:pos x="87" y="82"/>
                  </a:cxn>
                  <a:cxn ang="0">
                    <a:pos x="100" y="54"/>
                  </a:cxn>
                  <a:cxn ang="0">
                    <a:pos x="191" y="72"/>
                  </a:cxn>
                  <a:cxn ang="0">
                    <a:pos x="366" y="45"/>
                  </a:cxn>
                  <a:cxn ang="0">
                    <a:pos x="376" y="39"/>
                  </a:cxn>
                  <a:cxn ang="0">
                    <a:pos x="370" y="32"/>
                  </a:cxn>
                </a:cxnLst>
                <a:rect l="0" t="0" r="r" b="b"/>
                <a:pathLst>
                  <a:path w="376" h="91">
                    <a:moveTo>
                      <a:pt x="362" y="32"/>
                    </a:moveTo>
                    <a:lnTo>
                      <a:pt x="354" y="32"/>
                    </a:lnTo>
                    <a:lnTo>
                      <a:pt x="332" y="41"/>
                    </a:lnTo>
                    <a:lnTo>
                      <a:pt x="328" y="36"/>
                    </a:lnTo>
                    <a:lnTo>
                      <a:pt x="323" y="34"/>
                    </a:lnTo>
                    <a:lnTo>
                      <a:pt x="319" y="37"/>
                    </a:lnTo>
                    <a:lnTo>
                      <a:pt x="309" y="41"/>
                    </a:lnTo>
                    <a:lnTo>
                      <a:pt x="297" y="32"/>
                    </a:lnTo>
                    <a:lnTo>
                      <a:pt x="291" y="30"/>
                    </a:lnTo>
                    <a:lnTo>
                      <a:pt x="285" y="32"/>
                    </a:lnTo>
                    <a:lnTo>
                      <a:pt x="275" y="32"/>
                    </a:lnTo>
                    <a:lnTo>
                      <a:pt x="271" y="36"/>
                    </a:lnTo>
                    <a:lnTo>
                      <a:pt x="267" y="43"/>
                    </a:lnTo>
                    <a:lnTo>
                      <a:pt x="242" y="19"/>
                    </a:lnTo>
                    <a:lnTo>
                      <a:pt x="236" y="15"/>
                    </a:lnTo>
                    <a:lnTo>
                      <a:pt x="230" y="15"/>
                    </a:lnTo>
                    <a:lnTo>
                      <a:pt x="212" y="21"/>
                    </a:lnTo>
                    <a:lnTo>
                      <a:pt x="197" y="12"/>
                    </a:lnTo>
                    <a:lnTo>
                      <a:pt x="177" y="12"/>
                    </a:lnTo>
                    <a:lnTo>
                      <a:pt x="173" y="4"/>
                    </a:lnTo>
                    <a:lnTo>
                      <a:pt x="169" y="0"/>
                    </a:lnTo>
                    <a:lnTo>
                      <a:pt x="161" y="2"/>
                    </a:lnTo>
                    <a:lnTo>
                      <a:pt x="148" y="12"/>
                    </a:lnTo>
                    <a:lnTo>
                      <a:pt x="136" y="15"/>
                    </a:lnTo>
                    <a:lnTo>
                      <a:pt x="120" y="8"/>
                    </a:lnTo>
                    <a:lnTo>
                      <a:pt x="114" y="15"/>
                    </a:lnTo>
                    <a:lnTo>
                      <a:pt x="87" y="15"/>
                    </a:lnTo>
                    <a:lnTo>
                      <a:pt x="85" y="13"/>
                    </a:lnTo>
                    <a:lnTo>
                      <a:pt x="79" y="15"/>
                    </a:lnTo>
                    <a:lnTo>
                      <a:pt x="69" y="24"/>
                    </a:lnTo>
                    <a:lnTo>
                      <a:pt x="37" y="26"/>
                    </a:lnTo>
                    <a:lnTo>
                      <a:pt x="31" y="23"/>
                    </a:lnTo>
                    <a:lnTo>
                      <a:pt x="26" y="23"/>
                    </a:lnTo>
                    <a:lnTo>
                      <a:pt x="20" y="28"/>
                    </a:lnTo>
                    <a:lnTo>
                      <a:pt x="22" y="32"/>
                    </a:lnTo>
                    <a:lnTo>
                      <a:pt x="28" y="34"/>
                    </a:lnTo>
                    <a:lnTo>
                      <a:pt x="39" y="37"/>
                    </a:lnTo>
                    <a:lnTo>
                      <a:pt x="47" y="39"/>
                    </a:lnTo>
                    <a:lnTo>
                      <a:pt x="51" y="41"/>
                    </a:lnTo>
                    <a:lnTo>
                      <a:pt x="33" y="41"/>
                    </a:lnTo>
                    <a:lnTo>
                      <a:pt x="20" y="37"/>
                    </a:lnTo>
                    <a:lnTo>
                      <a:pt x="12" y="36"/>
                    </a:lnTo>
                    <a:lnTo>
                      <a:pt x="4" y="37"/>
                    </a:lnTo>
                    <a:lnTo>
                      <a:pt x="0" y="41"/>
                    </a:lnTo>
                    <a:lnTo>
                      <a:pt x="2" y="45"/>
                    </a:lnTo>
                    <a:lnTo>
                      <a:pt x="6" y="52"/>
                    </a:lnTo>
                    <a:lnTo>
                      <a:pt x="0" y="56"/>
                    </a:lnTo>
                    <a:lnTo>
                      <a:pt x="0" y="63"/>
                    </a:lnTo>
                    <a:lnTo>
                      <a:pt x="2" y="69"/>
                    </a:lnTo>
                    <a:lnTo>
                      <a:pt x="12" y="69"/>
                    </a:lnTo>
                    <a:lnTo>
                      <a:pt x="22" y="71"/>
                    </a:lnTo>
                    <a:lnTo>
                      <a:pt x="39" y="80"/>
                    </a:lnTo>
                    <a:lnTo>
                      <a:pt x="47" y="83"/>
                    </a:lnTo>
                    <a:lnTo>
                      <a:pt x="57" y="82"/>
                    </a:lnTo>
                    <a:lnTo>
                      <a:pt x="65" y="91"/>
                    </a:lnTo>
                    <a:lnTo>
                      <a:pt x="73" y="91"/>
                    </a:lnTo>
                    <a:lnTo>
                      <a:pt x="83" y="89"/>
                    </a:lnTo>
                    <a:lnTo>
                      <a:pt x="87" y="82"/>
                    </a:lnTo>
                    <a:lnTo>
                      <a:pt x="92" y="76"/>
                    </a:lnTo>
                    <a:lnTo>
                      <a:pt x="100" y="54"/>
                    </a:lnTo>
                    <a:lnTo>
                      <a:pt x="191" y="56"/>
                    </a:lnTo>
                    <a:lnTo>
                      <a:pt x="191" y="72"/>
                    </a:lnTo>
                    <a:lnTo>
                      <a:pt x="364" y="61"/>
                    </a:lnTo>
                    <a:lnTo>
                      <a:pt x="366" y="45"/>
                    </a:lnTo>
                    <a:lnTo>
                      <a:pt x="372" y="43"/>
                    </a:lnTo>
                    <a:lnTo>
                      <a:pt x="376" y="39"/>
                    </a:lnTo>
                    <a:lnTo>
                      <a:pt x="374" y="36"/>
                    </a:lnTo>
                    <a:lnTo>
                      <a:pt x="370" y="32"/>
                    </a:lnTo>
                    <a:lnTo>
                      <a:pt x="362" y="32"/>
                    </a:lnTo>
                    <a:close/>
                  </a:path>
                </a:pathLst>
              </a:cu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1" name="Freeform 685"/>
              <p:cNvSpPr>
                <a:spLocks/>
              </p:cNvSpPr>
              <p:nvPr/>
            </p:nvSpPr>
            <p:spPr bwMode="auto">
              <a:xfrm>
                <a:off x="2803" y="3540"/>
                <a:ext cx="352" cy="72"/>
              </a:xfrm>
              <a:custGeom>
                <a:avLst/>
                <a:gdLst/>
                <a:ahLst/>
                <a:cxnLst>
                  <a:cxn ang="0">
                    <a:pos x="350" y="31"/>
                  </a:cxn>
                  <a:cxn ang="0">
                    <a:pos x="352" y="42"/>
                  </a:cxn>
                  <a:cxn ang="0">
                    <a:pos x="334" y="46"/>
                  </a:cxn>
                  <a:cxn ang="0">
                    <a:pos x="328" y="55"/>
                  </a:cxn>
                  <a:cxn ang="0">
                    <a:pos x="310" y="52"/>
                  </a:cxn>
                  <a:cxn ang="0">
                    <a:pos x="291" y="54"/>
                  </a:cxn>
                  <a:cxn ang="0">
                    <a:pos x="263" y="61"/>
                  </a:cxn>
                  <a:cxn ang="0">
                    <a:pos x="241" y="68"/>
                  </a:cxn>
                  <a:cxn ang="0">
                    <a:pos x="222" y="65"/>
                  </a:cxn>
                  <a:cxn ang="0">
                    <a:pos x="178" y="57"/>
                  </a:cxn>
                  <a:cxn ang="0">
                    <a:pos x="147" y="61"/>
                  </a:cxn>
                  <a:cxn ang="0">
                    <a:pos x="133" y="65"/>
                  </a:cxn>
                  <a:cxn ang="0">
                    <a:pos x="121" y="61"/>
                  </a:cxn>
                  <a:cxn ang="0">
                    <a:pos x="110" y="42"/>
                  </a:cxn>
                  <a:cxn ang="0">
                    <a:pos x="70" y="46"/>
                  </a:cxn>
                  <a:cxn ang="0">
                    <a:pos x="55" y="61"/>
                  </a:cxn>
                  <a:cxn ang="0">
                    <a:pos x="39" y="72"/>
                  </a:cxn>
                  <a:cxn ang="0">
                    <a:pos x="27" y="66"/>
                  </a:cxn>
                  <a:cxn ang="0">
                    <a:pos x="31" y="52"/>
                  </a:cxn>
                  <a:cxn ang="0">
                    <a:pos x="43" y="54"/>
                  </a:cxn>
                  <a:cxn ang="0">
                    <a:pos x="47" y="44"/>
                  </a:cxn>
                  <a:cxn ang="0">
                    <a:pos x="62" y="39"/>
                  </a:cxn>
                  <a:cxn ang="0">
                    <a:pos x="59" y="31"/>
                  </a:cxn>
                  <a:cxn ang="0">
                    <a:pos x="31" y="31"/>
                  </a:cxn>
                  <a:cxn ang="0">
                    <a:pos x="19" y="35"/>
                  </a:cxn>
                  <a:cxn ang="0">
                    <a:pos x="1" y="31"/>
                  </a:cxn>
                  <a:cxn ang="0">
                    <a:pos x="0" y="20"/>
                  </a:cxn>
                  <a:cxn ang="0">
                    <a:pos x="19" y="22"/>
                  </a:cxn>
                  <a:cxn ang="0">
                    <a:pos x="23" y="13"/>
                  </a:cxn>
                  <a:cxn ang="0">
                    <a:pos x="41" y="19"/>
                  </a:cxn>
                  <a:cxn ang="0">
                    <a:pos x="66" y="17"/>
                  </a:cxn>
                  <a:cxn ang="0">
                    <a:pos x="86" y="15"/>
                  </a:cxn>
                  <a:cxn ang="0">
                    <a:pos x="88" y="4"/>
                  </a:cxn>
                  <a:cxn ang="0">
                    <a:pos x="100" y="6"/>
                  </a:cxn>
                  <a:cxn ang="0">
                    <a:pos x="100" y="17"/>
                  </a:cxn>
                  <a:cxn ang="0">
                    <a:pos x="92" y="28"/>
                  </a:cxn>
                  <a:cxn ang="0">
                    <a:pos x="108" y="31"/>
                  </a:cxn>
                  <a:cxn ang="0">
                    <a:pos x="127" y="37"/>
                  </a:cxn>
                  <a:cxn ang="0">
                    <a:pos x="163" y="37"/>
                  </a:cxn>
                  <a:cxn ang="0">
                    <a:pos x="165" y="26"/>
                  </a:cxn>
                  <a:cxn ang="0">
                    <a:pos x="173" y="13"/>
                  </a:cxn>
                  <a:cxn ang="0">
                    <a:pos x="149" y="11"/>
                  </a:cxn>
                  <a:cxn ang="0">
                    <a:pos x="139" y="4"/>
                  </a:cxn>
                  <a:cxn ang="0">
                    <a:pos x="147" y="0"/>
                  </a:cxn>
                  <a:cxn ang="0">
                    <a:pos x="159" y="7"/>
                  </a:cxn>
                  <a:cxn ang="0">
                    <a:pos x="184" y="17"/>
                  </a:cxn>
                  <a:cxn ang="0">
                    <a:pos x="202" y="11"/>
                  </a:cxn>
                  <a:cxn ang="0">
                    <a:pos x="208" y="19"/>
                  </a:cxn>
                  <a:cxn ang="0">
                    <a:pos x="198" y="20"/>
                  </a:cxn>
                  <a:cxn ang="0">
                    <a:pos x="173" y="37"/>
                  </a:cxn>
                  <a:cxn ang="0">
                    <a:pos x="178" y="50"/>
                  </a:cxn>
                  <a:cxn ang="0">
                    <a:pos x="208" y="41"/>
                  </a:cxn>
                  <a:cxn ang="0">
                    <a:pos x="220" y="39"/>
                  </a:cxn>
                  <a:cxn ang="0">
                    <a:pos x="232" y="48"/>
                  </a:cxn>
                  <a:cxn ang="0">
                    <a:pos x="241" y="35"/>
                  </a:cxn>
                  <a:cxn ang="0">
                    <a:pos x="245" y="26"/>
                  </a:cxn>
                  <a:cxn ang="0">
                    <a:pos x="257" y="26"/>
                  </a:cxn>
                  <a:cxn ang="0">
                    <a:pos x="293" y="39"/>
                  </a:cxn>
                  <a:cxn ang="0">
                    <a:pos x="302" y="33"/>
                  </a:cxn>
                  <a:cxn ang="0">
                    <a:pos x="320" y="39"/>
                  </a:cxn>
                  <a:cxn ang="0">
                    <a:pos x="330" y="33"/>
                  </a:cxn>
                  <a:cxn ang="0">
                    <a:pos x="346" y="26"/>
                  </a:cxn>
                </a:cxnLst>
                <a:rect l="0" t="0" r="r" b="b"/>
                <a:pathLst>
                  <a:path w="352" h="72">
                    <a:moveTo>
                      <a:pt x="346" y="26"/>
                    </a:moveTo>
                    <a:lnTo>
                      <a:pt x="350" y="31"/>
                    </a:lnTo>
                    <a:lnTo>
                      <a:pt x="352" y="37"/>
                    </a:lnTo>
                    <a:lnTo>
                      <a:pt x="352" y="42"/>
                    </a:lnTo>
                    <a:lnTo>
                      <a:pt x="340" y="48"/>
                    </a:lnTo>
                    <a:lnTo>
                      <a:pt x="334" y="46"/>
                    </a:lnTo>
                    <a:lnTo>
                      <a:pt x="334" y="54"/>
                    </a:lnTo>
                    <a:lnTo>
                      <a:pt x="328" y="55"/>
                    </a:lnTo>
                    <a:lnTo>
                      <a:pt x="318" y="54"/>
                    </a:lnTo>
                    <a:lnTo>
                      <a:pt x="310" y="52"/>
                    </a:lnTo>
                    <a:lnTo>
                      <a:pt x="298" y="54"/>
                    </a:lnTo>
                    <a:lnTo>
                      <a:pt x="291" y="54"/>
                    </a:lnTo>
                    <a:lnTo>
                      <a:pt x="281" y="63"/>
                    </a:lnTo>
                    <a:lnTo>
                      <a:pt x="263" y="61"/>
                    </a:lnTo>
                    <a:lnTo>
                      <a:pt x="253" y="66"/>
                    </a:lnTo>
                    <a:lnTo>
                      <a:pt x="241" y="68"/>
                    </a:lnTo>
                    <a:lnTo>
                      <a:pt x="232" y="66"/>
                    </a:lnTo>
                    <a:lnTo>
                      <a:pt x="222" y="65"/>
                    </a:lnTo>
                    <a:lnTo>
                      <a:pt x="190" y="55"/>
                    </a:lnTo>
                    <a:lnTo>
                      <a:pt x="178" y="57"/>
                    </a:lnTo>
                    <a:lnTo>
                      <a:pt x="155" y="57"/>
                    </a:lnTo>
                    <a:lnTo>
                      <a:pt x="147" y="61"/>
                    </a:lnTo>
                    <a:lnTo>
                      <a:pt x="139" y="65"/>
                    </a:lnTo>
                    <a:lnTo>
                      <a:pt x="133" y="65"/>
                    </a:lnTo>
                    <a:lnTo>
                      <a:pt x="127" y="63"/>
                    </a:lnTo>
                    <a:lnTo>
                      <a:pt x="121" y="61"/>
                    </a:lnTo>
                    <a:lnTo>
                      <a:pt x="116" y="55"/>
                    </a:lnTo>
                    <a:lnTo>
                      <a:pt x="110" y="42"/>
                    </a:lnTo>
                    <a:lnTo>
                      <a:pt x="88" y="39"/>
                    </a:lnTo>
                    <a:lnTo>
                      <a:pt x="70" y="46"/>
                    </a:lnTo>
                    <a:lnTo>
                      <a:pt x="64" y="59"/>
                    </a:lnTo>
                    <a:lnTo>
                      <a:pt x="55" y="61"/>
                    </a:lnTo>
                    <a:lnTo>
                      <a:pt x="49" y="68"/>
                    </a:lnTo>
                    <a:lnTo>
                      <a:pt x="39" y="72"/>
                    </a:lnTo>
                    <a:lnTo>
                      <a:pt x="33" y="70"/>
                    </a:lnTo>
                    <a:lnTo>
                      <a:pt x="27" y="66"/>
                    </a:lnTo>
                    <a:lnTo>
                      <a:pt x="25" y="57"/>
                    </a:lnTo>
                    <a:lnTo>
                      <a:pt x="31" y="52"/>
                    </a:lnTo>
                    <a:lnTo>
                      <a:pt x="37" y="52"/>
                    </a:lnTo>
                    <a:lnTo>
                      <a:pt x="43" y="54"/>
                    </a:lnTo>
                    <a:lnTo>
                      <a:pt x="45" y="50"/>
                    </a:lnTo>
                    <a:lnTo>
                      <a:pt x="47" y="44"/>
                    </a:lnTo>
                    <a:lnTo>
                      <a:pt x="59" y="42"/>
                    </a:lnTo>
                    <a:lnTo>
                      <a:pt x="62" y="39"/>
                    </a:lnTo>
                    <a:lnTo>
                      <a:pt x="68" y="28"/>
                    </a:lnTo>
                    <a:lnTo>
                      <a:pt x="59" y="31"/>
                    </a:lnTo>
                    <a:lnTo>
                      <a:pt x="45" y="30"/>
                    </a:lnTo>
                    <a:lnTo>
                      <a:pt x="31" y="31"/>
                    </a:lnTo>
                    <a:lnTo>
                      <a:pt x="25" y="31"/>
                    </a:lnTo>
                    <a:lnTo>
                      <a:pt x="19" y="35"/>
                    </a:lnTo>
                    <a:lnTo>
                      <a:pt x="9" y="37"/>
                    </a:lnTo>
                    <a:lnTo>
                      <a:pt x="1" y="31"/>
                    </a:lnTo>
                    <a:lnTo>
                      <a:pt x="0" y="26"/>
                    </a:lnTo>
                    <a:lnTo>
                      <a:pt x="0" y="20"/>
                    </a:lnTo>
                    <a:lnTo>
                      <a:pt x="7" y="20"/>
                    </a:lnTo>
                    <a:lnTo>
                      <a:pt x="19" y="22"/>
                    </a:lnTo>
                    <a:lnTo>
                      <a:pt x="19" y="17"/>
                    </a:lnTo>
                    <a:lnTo>
                      <a:pt x="23" y="13"/>
                    </a:lnTo>
                    <a:lnTo>
                      <a:pt x="29" y="13"/>
                    </a:lnTo>
                    <a:lnTo>
                      <a:pt x="41" y="19"/>
                    </a:lnTo>
                    <a:lnTo>
                      <a:pt x="59" y="26"/>
                    </a:lnTo>
                    <a:lnTo>
                      <a:pt x="66" y="17"/>
                    </a:lnTo>
                    <a:lnTo>
                      <a:pt x="74" y="15"/>
                    </a:lnTo>
                    <a:lnTo>
                      <a:pt x="86" y="15"/>
                    </a:lnTo>
                    <a:lnTo>
                      <a:pt x="82" y="6"/>
                    </a:lnTo>
                    <a:lnTo>
                      <a:pt x="88" y="4"/>
                    </a:lnTo>
                    <a:lnTo>
                      <a:pt x="96" y="4"/>
                    </a:lnTo>
                    <a:lnTo>
                      <a:pt x="100" y="6"/>
                    </a:lnTo>
                    <a:lnTo>
                      <a:pt x="106" y="9"/>
                    </a:lnTo>
                    <a:lnTo>
                      <a:pt x="100" y="17"/>
                    </a:lnTo>
                    <a:lnTo>
                      <a:pt x="100" y="22"/>
                    </a:lnTo>
                    <a:lnTo>
                      <a:pt x="92" y="28"/>
                    </a:lnTo>
                    <a:lnTo>
                      <a:pt x="102" y="28"/>
                    </a:lnTo>
                    <a:lnTo>
                      <a:pt x="108" y="31"/>
                    </a:lnTo>
                    <a:lnTo>
                      <a:pt x="112" y="35"/>
                    </a:lnTo>
                    <a:lnTo>
                      <a:pt x="127" y="37"/>
                    </a:lnTo>
                    <a:lnTo>
                      <a:pt x="149" y="37"/>
                    </a:lnTo>
                    <a:lnTo>
                      <a:pt x="163" y="37"/>
                    </a:lnTo>
                    <a:lnTo>
                      <a:pt x="163" y="31"/>
                    </a:lnTo>
                    <a:lnTo>
                      <a:pt x="165" y="26"/>
                    </a:lnTo>
                    <a:lnTo>
                      <a:pt x="167" y="20"/>
                    </a:lnTo>
                    <a:lnTo>
                      <a:pt x="173" y="13"/>
                    </a:lnTo>
                    <a:lnTo>
                      <a:pt x="153" y="13"/>
                    </a:lnTo>
                    <a:lnTo>
                      <a:pt x="149" y="11"/>
                    </a:lnTo>
                    <a:lnTo>
                      <a:pt x="143" y="7"/>
                    </a:lnTo>
                    <a:lnTo>
                      <a:pt x="139" y="4"/>
                    </a:lnTo>
                    <a:lnTo>
                      <a:pt x="141" y="0"/>
                    </a:lnTo>
                    <a:lnTo>
                      <a:pt x="147" y="0"/>
                    </a:lnTo>
                    <a:lnTo>
                      <a:pt x="153" y="2"/>
                    </a:lnTo>
                    <a:lnTo>
                      <a:pt x="159" y="7"/>
                    </a:lnTo>
                    <a:lnTo>
                      <a:pt x="173" y="7"/>
                    </a:lnTo>
                    <a:lnTo>
                      <a:pt x="184" y="17"/>
                    </a:lnTo>
                    <a:lnTo>
                      <a:pt x="198" y="11"/>
                    </a:lnTo>
                    <a:lnTo>
                      <a:pt x="202" y="11"/>
                    </a:lnTo>
                    <a:lnTo>
                      <a:pt x="208" y="13"/>
                    </a:lnTo>
                    <a:lnTo>
                      <a:pt x="208" y="19"/>
                    </a:lnTo>
                    <a:lnTo>
                      <a:pt x="204" y="20"/>
                    </a:lnTo>
                    <a:lnTo>
                      <a:pt x="198" y="20"/>
                    </a:lnTo>
                    <a:lnTo>
                      <a:pt x="182" y="22"/>
                    </a:lnTo>
                    <a:lnTo>
                      <a:pt x="173" y="37"/>
                    </a:lnTo>
                    <a:lnTo>
                      <a:pt x="173" y="48"/>
                    </a:lnTo>
                    <a:lnTo>
                      <a:pt x="178" y="50"/>
                    </a:lnTo>
                    <a:lnTo>
                      <a:pt x="194" y="50"/>
                    </a:lnTo>
                    <a:lnTo>
                      <a:pt x="208" y="41"/>
                    </a:lnTo>
                    <a:lnTo>
                      <a:pt x="212" y="39"/>
                    </a:lnTo>
                    <a:lnTo>
                      <a:pt x="220" y="39"/>
                    </a:lnTo>
                    <a:lnTo>
                      <a:pt x="224" y="41"/>
                    </a:lnTo>
                    <a:lnTo>
                      <a:pt x="232" y="48"/>
                    </a:lnTo>
                    <a:lnTo>
                      <a:pt x="249" y="41"/>
                    </a:lnTo>
                    <a:lnTo>
                      <a:pt x="241" y="35"/>
                    </a:lnTo>
                    <a:lnTo>
                      <a:pt x="241" y="30"/>
                    </a:lnTo>
                    <a:lnTo>
                      <a:pt x="245" y="26"/>
                    </a:lnTo>
                    <a:lnTo>
                      <a:pt x="251" y="26"/>
                    </a:lnTo>
                    <a:lnTo>
                      <a:pt x="257" y="26"/>
                    </a:lnTo>
                    <a:lnTo>
                      <a:pt x="273" y="39"/>
                    </a:lnTo>
                    <a:lnTo>
                      <a:pt x="293" y="39"/>
                    </a:lnTo>
                    <a:lnTo>
                      <a:pt x="295" y="35"/>
                    </a:lnTo>
                    <a:lnTo>
                      <a:pt x="302" y="33"/>
                    </a:lnTo>
                    <a:lnTo>
                      <a:pt x="298" y="33"/>
                    </a:lnTo>
                    <a:lnTo>
                      <a:pt x="320" y="39"/>
                    </a:lnTo>
                    <a:lnTo>
                      <a:pt x="324" y="33"/>
                    </a:lnTo>
                    <a:lnTo>
                      <a:pt x="330" y="33"/>
                    </a:lnTo>
                    <a:lnTo>
                      <a:pt x="340" y="24"/>
                    </a:lnTo>
                    <a:lnTo>
                      <a:pt x="346" y="26"/>
                    </a:lnTo>
                    <a:close/>
                  </a:path>
                </a:pathLst>
              </a:cu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2" name="Freeform 686"/>
              <p:cNvSpPr>
                <a:spLocks/>
              </p:cNvSpPr>
              <p:nvPr/>
            </p:nvSpPr>
            <p:spPr bwMode="auto">
              <a:xfrm>
                <a:off x="2899" y="3555"/>
                <a:ext cx="59" cy="33"/>
              </a:xfrm>
              <a:custGeom>
                <a:avLst/>
                <a:gdLst/>
                <a:ahLst/>
                <a:cxnLst>
                  <a:cxn ang="0">
                    <a:pos x="49" y="0"/>
                  </a:cxn>
                  <a:cxn ang="0">
                    <a:pos x="25" y="2"/>
                  </a:cxn>
                  <a:cxn ang="0">
                    <a:pos x="18" y="5"/>
                  </a:cxn>
                  <a:cxn ang="0">
                    <a:pos x="10" y="5"/>
                  </a:cxn>
                  <a:cxn ang="0">
                    <a:pos x="2" y="13"/>
                  </a:cxn>
                  <a:cxn ang="0">
                    <a:pos x="0" y="22"/>
                  </a:cxn>
                  <a:cxn ang="0">
                    <a:pos x="4" y="27"/>
                  </a:cxn>
                  <a:cxn ang="0">
                    <a:pos x="12" y="29"/>
                  </a:cxn>
                  <a:cxn ang="0">
                    <a:pos x="20" y="26"/>
                  </a:cxn>
                  <a:cxn ang="0">
                    <a:pos x="27" y="24"/>
                  </a:cxn>
                  <a:cxn ang="0">
                    <a:pos x="33" y="27"/>
                  </a:cxn>
                  <a:cxn ang="0">
                    <a:pos x="37" y="33"/>
                  </a:cxn>
                  <a:cxn ang="0">
                    <a:pos x="45" y="31"/>
                  </a:cxn>
                  <a:cxn ang="0">
                    <a:pos x="53" y="29"/>
                  </a:cxn>
                  <a:cxn ang="0">
                    <a:pos x="59" y="26"/>
                  </a:cxn>
                  <a:cxn ang="0">
                    <a:pos x="59" y="18"/>
                  </a:cxn>
                  <a:cxn ang="0">
                    <a:pos x="49" y="0"/>
                  </a:cxn>
                </a:cxnLst>
                <a:rect l="0" t="0" r="r" b="b"/>
                <a:pathLst>
                  <a:path w="59" h="33">
                    <a:moveTo>
                      <a:pt x="49" y="0"/>
                    </a:moveTo>
                    <a:lnTo>
                      <a:pt x="25" y="2"/>
                    </a:lnTo>
                    <a:lnTo>
                      <a:pt x="18" y="5"/>
                    </a:lnTo>
                    <a:lnTo>
                      <a:pt x="10" y="5"/>
                    </a:lnTo>
                    <a:lnTo>
                      <a:pt x="2" y="13"/>
                    </a:lnTo>
                    <a:lnTo>
                      <a:pt x="0" y="22"/>
                    </a:lnTo>
                    <a:lnTo>
                      <a:pt x="4" y="27"/>
                    </a:lnTo>
                    <a:lnTo>
                      <a:pt x="12" y="29"/>
                    </a:lnTo>
                    <a:lnTo>
                      <a:pt x="20" y="26"/>
                    </a:lnTo>
                    <a:lnTo>
                      <a:pt x="27" y="24"/>
                    </a:lnTo>
                    <a:lnTo>
                      <a:pt x="33" y="27"/>
                    </a:lnTo>
                    <a:lnTo>
                      <a:pt x="37" y="33"/>
                    </a:lnTo>
                    <a:lnTo>
                      <a:pt x="45" y="31"/>
                    </a:lnTo>
                    <a:lnTo>
                      <a:pt x="53" y="29"/>
                    </a:lnTo>
                    <a:lnTo>
                      <a:pt x="59" y="26"/>
                    </a:lnTo>
                    <a:lnTo>
                      <a:pt x="59" y="18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22" name="Group 687"/>
            <p:cNvGrpSpPr>
              <a:grpSpLocks/>
            </p:cNvGrpSpPr>
            <p:nvPr/>
          </p:nvGrpSpPr>
          <p:grpSpPr bwMode="auto">
            <a:xfrm>
              <a:off x="2203" y="3453"/>
              <a:ext cx="633" cy="321"/>
              <a:chOff x="2203" y="3453"/>
              <a:chExt cx="633" cy="321"/>
            </a:xfrm>
          </p:grpSpPr>
          <p:sp>
            <p:nvSpPr>
              <p:cNvPr id="30384" name="Freeform 688"/>
              <p:cNvSpPr>
                <a:spLocks/>
              </p:cNvSpPr>
              <p:nvPr/>
            </p:nvSpPr>
            <p:spPr bwMode="auto">
              <a:xfrm>
                <a:off x="2222" y="3479"/>
                <a:ext cx="225" cy="284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25" y="284"/>
                  </a:cxn>
                  <a:cxn ang="0">
                    <a:pos x="225" y="111"/>
                  </a:cxn>
                  <a:cxn ang="0">
                    <a:pos x="81" y="0"/>
                  </a:cxn>
                  <a:cxn ang="0">
                    <a:pos x="0" y="196"/>
                  </a:cxn>
                  <a:cxn ang="0">
                    <a:pos x="0" y="240"/>
                  </a:cxn>
                </a:cxnLst>
                <a:rect l="0" t="0" r="r" b="b"/>
                <a:pathLst>
                  <a:path w="225" h="284">
                    <a:moveTo>
                      <a:pt x="0" y="240"/>
                    </a:moveTo>
                    <a:lnTo>
                      <a:pt x="225" y="284"/>
                    </a:lnTo>
                    <a:lnTo>
                      <a:pt x="225" y="111"/>
                    </a:lnTo>
                    <a:lnTo>
                      <a:pt x="81" y="0"/>
                    </a:lnTo>
                    <a:lnTo>
                      <a:pt x="0" y="196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5" name="Freeform 689"/>
              <p:cNvSpPr>
                <a:spLocks/>
              </p:cNvSpPr>
              <p:nvPr/>
            </p:nvSpPr>
            <p:spPr bwMode="auto">
              <a:xfrm>
                <a:off x="2348" y="3630"/>
                <a:ext cx="45" cy="124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45" y="124"/>
                  </a:cxn>
                  <a:cxn ang="0">
                    <a:pos x="34" y="0"/>
                  </a:cxn>
                  <a:cxn ang="0">
                    <a:pos x="0" y="117"/>
                  </a:cxn>
                </a:cxnLst>
                <a:rect l="0" t="0" r="r" b="b"/>
                <a:pathLst>
                  <a:path w="45" h="124">
                    <a:moveTo>
                      <a:pt x="0" y="117"/>
                    </a:moveTo>
                    <a:lnTo>
                      <a:pt x="45" y="124"/>
                    </a:lnTo>
                    <a:lnTo>
                      <a:pt x="34" y="0"/>
                    </a:lnTo>
                    <a:lnTo>
                      <a:pt x="0" y="117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6" name="Freeform 690"/>
              <p:cNvSpPr>
                <a:spLocks/>
              </p:cNvSpPr>
              <p:nvPr/>
            </p:nvSpPr>
            <p:spPr bwMode="auto">
              <a:xfrm>
                <a:off x="2205" y="3476"/>
                <a:ext cx="104" cy="208"/>
              </a:xfrm>
              <a:custGeom>
                <a:avLst/>
                <a:gdLst/>
                <a:ahLst/>
                <a:cxnLst>
                  <a:cxn ang="0">
                    <a:pos x="0" y="208"/>
                  </a:cxn>
                  <a:cxn ang="0">
                    <a:pos x="21" y="208"/>
                  </a:cxn>
                  <a:cxn ang="0">
                    <a:pos x="104" y="20"/>
                  </a:cxn>
                  <a:cxn ang="0">
                    <a:pos x="82" y="0"/>
                  </a:cxn>
                  <a:cxn ang="0">
                    <a:pos x="0" y="208"/>
                  </a:cxn>
                </a:cxnLst>
                <a:rect l="0" t="0" r="r" b="b"/>
                <a:pathLst>
                  <a:path w="104" h="208">
                    <a:moveTo>
                      <a:pt x="0" y="208"/>
                    </a:moveTo>
                    <a:lnTo>
                      <a:pt x="21" y="208"/>
                    </a:lnTo>
                    <a:lnTo>
                      <a:pt x="104" y="20"/>
                    </a:lnTo>
                    <a:lnTo>
                      <a:pt x="82" y="0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FFB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7" name="Freeform 691"/>
              <p:cNvSpPr>
                <a:spLocks/>
              </p:cNvSpPr>
              <p:nvPr/>
            </p:nvSpPr>
            <p:spPr bwMode="auto">
              <a:xfrm>
                <a:off x="2222" y="3490"/>
                <a:ext cx="225" cy="218"/>
              </a:xfrm>
              <a:custGeom>
                <a:avLst/>
                <a:gdLst/>
                <a:ahLst/>
                <a:cxnLst>
                  <a:cxn ang="0">
                    <a:pos x="0" y="174"/>
                  </a:cxn>
                  <a:cxn ang="0">
                    <a:pos x="71" y="0"/>
                  </a:cxn>
                  <a:cxn ang="0">
                    <a:pos x="225" y="133"/>
                  </a:cxn>
                  <a:cxn ang="0">
                    <a:pos x="225" y="172"/>
                  </a:cxn>
                  <a:cxn ang="0">
                    <a:pos x="185" y="218"/>
                  </a:cxn>
                  <a:cxn ang="0">
                    <a:pos x="185" y="139"/>
                  </a:cxn>
                  <a:cxn ang="0">
                    <a:pos x="169" y="139"/>
                  </a:cxn>
                  <a:cxn ang="0">
                    <a:pos x="160" y="104"/>
                  </a:cxn>
                  <a:cxn ang="0">
                    <a:pos x="75" y="24"/>
                  </a:cxn>
                  <a:cxn ang="0">
                    <a:pos x="75" y="37"/>
                  </a:cxn>
                  <a:cxn ang="0">
                    <a:pos x="65" y="46"/>
                  </a:cxn>
                  <a:cxn ang="0">
                    <a:pos x="63" y="41"/>
                  </a:cxn>
                  <a:cxn ang="0">
                    <a:pos x="0" y="196"/>
                  </a:cxn>
                  <a:cxn ang="0">
                    <a:pos x="0" y="174"/>
                  </a:cxn>
                </a:cxnLst>
                <a:rect l="0" t="0" r="r" b="b"/>
                <a:pathLst>
                  <a:path w="225" h="218">
                    <a:moveTo>
                      <a:pt x="0" y="174"/>
                    </a:moveTo>
                    <a:lnTo>
                      <a:pt x="71" y="0"/>
                    </a:lnTo>
                    <a:lnTo>
                      <a:pt x="225" y="133"/>
                    </a:lnTo>
                    <a:lnTo>
                      <a:pt x="225" y="172"/>
                    </a:lnTo>
                    <a:lnTo>
                      <a:pt x="185" y="218"/>
                    </a:lnTo>
                    <a:lnTo>
                      <a:pt x="185" y="139"/>
                    </a:lnTo>
                    <a:lnTo>
                      <a:pt x="169" y="139"/>
                    </a:lnTo>
                    <a:lnTo>
                      <a:pt x="160" y="104"/>
                    </a:lnTo>
                    <a:lnTo>
                      <a:pt x="75" y="24"/>
                    </a:lnTo>
                    <a:lnTo>
                      <a:pt x="75" y="37"/>
                    </a:lnTo>
                    <a:lnTo>
                      <a:pt x="65" y="46"/>
                    </a:lnTo>
                    <a:lnTo>
                      <a:pt x="63" y="41"/>
                    </a:lnTo>
                    <a:lnTo>
                      <a:pt x="0" y="196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B5006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8" name="Freeform 692"/>
              <p:cNvSpPr>
                <a:spLocks/>
              </p:cNvSpPr>
              <p:nvPr/>
            </p:nvSpPr>
            <p:spPr bwMode="auto">
              <a:xfrm>
                <a:off x="2203" y="3468"/>
                <a:ext cx="204" cy="216"/>
              </a:xfrm>
              <a:custGeom>
                <a:avLst/>
                <a:gdLst/>
                <a:ahLst/>
                <a:cxnLst>
                  <a:cxn ang="0">
                    <a:pos x="2" y="216"/>
                  </a:cxn>
                  <a:cxn ang="0">
                    <a:pos x="80" y="13"/>
                  </a:cxn>
                  <a:cxn ang="0">
                    <a:pos x="192" y="122"/>
                  </a:cxn>
                  <a:cxn ang="0">
                    <a:pos x="204" y="122"/>
                  </a:cxn>
                  <a:cxn ang="0">
                    <a:pos x="78" y="0"/>
                  </a:cxn>
                  <a:cxn ang="0">
                    <a:pos x="0" y="207"/>
                  </a:cxn>
                  <a:cxn ang="0">
                    <a:pos x="2" y="216"/>
                  </a:cxn>
                </a:cxnLst>
                <a:rect l="0" t="0" r="r" b="b"/>
                <a:pathLst>
                  <a:path w="204" h="216">
                    <a:moveTo>
                      <a:pt x="2" y="216"/>
                    </a:moveTo>
                    <a:lnTo>
                      <a:pt x="80" y="13"/>
                    </a:lnTo>
                    <a:lnTo>
                      <a:pt x="192" y="122"/>
                    </a:lnTo>
                    <a:lnTo>
                      <a:pt x="204" y="122"/>
                    </a:lnTo>
                    <a:lnTo>
                      <a:pt x="78" y="0"/>
                    </a:lnTo>
                    <a:lnTo>
                      <a:pt x="0" y="207"/>
                    </a:lnTo>
                    <a:lnTo>
                      <a:pt x="2" y="216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89" name="Rectangle 693"/>
              <p:cNvSpPr>
                <a:spLocks noChangeArrowheads="1"/>
              </p:cNvSpPr>
              <p:nvPr/>
            </p:nvSpPr>
            <p:spPr bwMode="auto">
              <a:xfrm>
                <a:off x="2386" y="3618"/>
                <a:ext cx="27" cy="156"/>
              </a:xfrm>
              <a:prstGeom prst="rect">
                <a:avLst/>
              </a:prstGeom>
              <a:solidFill>
                <a:srgbClr val="FFB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0" name="Freeform 694"/>
              <p:cNvSpPr>
                <a:spLocks/>
              </p:cNvSpPr>
              <p:nvPr/>
            </p:nvSpPr>
            <p:spPr bwMode="auto">
              <a:xfrm>
                <a:off x="2372" y="3618"/>
                <a:ext cx="29" cy="154"/>
              </a:xfrm>
              <a:custGeom>
                <a:avLst/>
                <a:gdLst/>
                <a:ahLst/>
                <a:cxnLst>
                  <a:cxn ang="0">
                    <a:pos x="29" y="154"/>
                  </a:cxn>
                  <a:cxn ang="0">
                    <a:pos x="0" y="149"/>
                  </a:cxn>
                  <a:cxn ang="0">
                    <a:pos x="0" y="0"/>
                  </a:cxn>
                  <a:cxn ang="0">
                    <a:pos x="29" y="0"/>
                  </a:cxn>
                  <a:cxn ang="0">
                    <a:pos x="29" y="154"/>
                  </a:cxn>
                </a:cxnLst>
                <a:rect l="0" t="0" r="r" b="b"/>
                <a:pathLst>
                  <a:path w="29" h="154">
                    <a:moveTo>
                      <a:pt x="29" y="154"/>
                    </a:moveTo>
                    <a:lnTo>
                      <a:pt x="0" y="149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29" y="154"/>
                    </a:lnTo>
                    <a:close/>
                  </a:path>
                </a:pathLst>
              </a:custGeom>
              <a:solidFill>
                <a:srgbClr val="BF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1" name="Freeform 695"/>
              <p:cNvSpPr>
                <a:spLocks/>
              </p:cNvSpPr>
              <p:nvPr/>
            </p:nvSpPr>
            <p:spPr bwMode="auto">
              <a:xfrm>
                <a:off x="2350" y="3581"/>
                <a:ext cx="41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38" y="0"/>
                  </a:cxn>
                  <a:cxn ang="0">
                    <a:pos x="41" y="37"/>
                  </a:cxn>
                  <a:cxn ang="0">
                    <a:pos x="0" y="44"/>
                  </a:cxn>
                </a:cxnLst>
                <a:rect l="0" t="0" r="r" b="b"/>
                <a:pathLst>
                  <a:path w="41" h="44">
                    <a:moveTo>
                      <a:pt x="0" y="44"/>
                    </a:moveTo>
                    <a:lnTo>
                      <a:pt x="38" y="0"/>
                    </a:lnTo>
                    <a:lnTo>
                      <a:pt x="41" y="37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2" name="Freeform 696"/>
              <p:cNvSpPr>
                <a:spLocks/>
              </p:cNvSpPr>
              <p:nvPr/>
            </p:nvSpPr>
            <p:spPr bwMode="auto">
              <a:xfrm>
                <a:off x="2354" y="3619"/>
                <a:ext cx="106" cy="19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2" y="0"/>
                  </a:cxn>
                  <a:cxn ang="0">
                    <a:pos x="106" y="4"/>
                  </a:cxn>
                  <a:cxn ang="0">
                    <a:pos x="32" y="19"/>
                  </a:cxn>
                  <a:cxn ang="0">
                    <a:pos x="0" y="11"/>
                  </a:cxn>
                </a:cxnLst>
                <a:rect l="0" t="0" r="r" b="b"/>
                <a:pathLst>
                  <a:path w="106" h="19">
                    <a:moveTo>
                      <a:pt x="0" y="11"/>
                    </a:moveTo>
                    <a:lnTo>
                      <a:pt x="32" y="0"/>
                    </a:lnTo>
                    <a:lnTo>
                      <a:pt x="106" y="4"/>
                    </a:lnTo>
                    <a:lnTo>
                      <a:pt x="32" y="1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3" name="Freeform 697"/>
              <p:cNvSpPr>
                <a:spLocks/>
              </p:cNvSpPr>
              <p:nvPr/>
            </p:nvSpPr>
            <p:spPr bwMode="auto">
              <a:xfrm>
                <a:off x="2350" y="3608"/>
                <a:ext cx="47" cy="2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43" y="0"/>
                  </a:cxn>
                  <a:cxn ang="0">
                    <a:pos x="47" y="22"/>
                  </a:cxn>
                  <a:cxn ang="0">
                    <a:pos x="6" y="28"/>
                  </a:cxn>
                  <a:cxn ang="0">
                    <a:pos x="0" y="8"/>
                  </a:cxn>
                </a:cxnLst>
                <a:rect l="0" t="0" r="r" b="b"/>
                <a:pathLst>
                  <a:path w="47" h="28">
                    <a:moveTo>
                      <a:pt x="0" y="8"/>
                    </a:moveTo>
                    <a:lnTo>
                      <a:pt x="43" y="0"/>
                    </a:lnTo>
                    <a:lnTo>
                      <a:pt x="47" y="22"/>
                    </a:lnTo>
                    <a:lnTo>
                      <a:pt x="6" y="2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4" name="Freeform 698"/>
              <p:cNvSpPr>
                <a:spLocks/>
              </p:cNvSpPr>
              <p:nvPr/>
            </p:nvSpPr>
            <p:spPr bwMode="auto">
              <a:xfrm>
                <a:off x="2431" y="3499"/>
                <a:ext cx="360" cy="264"/>
              </a:xfrm>
              <a:custGeom>
                <a:avLst/>
                <a:gdLst/>
                <a:ahLst/>
                <a:cxnLst>
                  <a:cxn ang="0">
                    <a:pos x="0" y="264"/>
                  </a:cxn>
                  <a:cxn ang="0">
                    <a:pos x="360" y="224"/>
                  </a:cxn>
                  <a:cxn ang="0">
                    <a:pos x="360" y="126"/>
                  </a:cxn>
                  <a:cxn ang="0">
                    <a:pos x="181" y="24"/>
                  </a:cxn>
                  <a:cxn ang="0">
                    <a:pos x="0" y="0"/>
                  </a:cxn>
                  <a:cxn ang="0">
                    <a:pos x="0" y="264"/>
                  </a:cxn>
                </a:cxnLst>
                <a:rect l="0" t="0" r="r" b="b"/>
                <a:pathLst>
                  <a:path w="360" h="264">
                    <a:moveTo>
                      <a:pt x="0" y="264"/>
                    </a:moveTo>
                    <a:lnTo>
                      <a:pt x="360" y="224"/>
                    </a:lnTo>
                    <a:lnTo>
                      <a:pt x="360" y="126"/>
                    </a:lnTo>
                    <a:lnTo>
                      <a:pt x="181" y="24"/>
                    </a:lnTo>
                    <a:lnTo>
                      <a:pt x="0" y="0"/>
                    </a:ln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FDA4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5" name="Freeform 699"/>
              <p:cNvSpPr>
                <a:spLocks/>
              </p:cNvSpPr>
              <p:nvPr/>
            </p:nvSpPr>
            <p:spPr bwMode="auto">
              <a:xfrm>
                <a:off x="2275" y="3468"/>
                <a:ext cx="561" cy="1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5" y="55"/>
                  </a:cxn>
                  <a:cxn ang="0">
                    <a:pos x="561" y="170"/>
                  </a:cxn>
                  <a:cxn ang="0">
                    <a:pos x="107" y="150"/>
                  </a:cxn>
                  <a:cxn ang="0">
                    <a:pos x="105" y="120"/>
                  </a:cxn>
                  <a:cxn ang="0">
                    <a:pos x="118" y="120"/>
                  </a:cxn>
                  <a:cxn ang="0">
                    <a:pos x="0" y="0"/>
                  </a:cxn>
                </a:cxnLst>
                <a:rect l="0" t="0" r="r" b="b"/>
                <a:pathLst>
                  <a:path w="561" h="170">
                    <a:moveTo>
                      <a:pt x="0" y="0"/>
                    </a:moveTo>
                    <a:lnTo>
                      <a:pt x="335" y="55"/>
                    </a:lnTo>
                    <a:lnTo>
                      <a:pt x="561" y="170"/>
                    </a:lnTo>
                    <a:lnTo>
                      <a:pt x="107" y="150"/>
                    </a:lnTo>
                    <a:lnTo>
                      <a:pt x="105" y="120"/>
                    </a:lnTo>
                    <a:lnTo>
                      <a:pt x="118" y="1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006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6" name="Freeform 700"/>
              <p:cNvSpPr>
                <a:spLocks/>
              </p:cNvSpPr>
              <p:nvPr/>
            </p:nvSpPr>
            <p:spPr bwMode="auto">
              <a:xfrm>
                <a:off x="2431" y="3494"/>
                <a:ext cx="196" cy="171"/>
              </a:xfrm>
              <a:custGeom>
                <a:avLst/>
                <a:gdLst/>
                <a:ahLst/>
                <a:cxnLst>
                  <a:cxn ang="0">
                    <a:pos x="0" y="131"/>
                  </a:cxn>
                  <a:cxn ang="0">
                    <a:pos x="0" y="171"/>
                  </a:cxn>
                  <a:cxn ang="0">
                    <a:pos x="25" y="171"/>
                  </a:cxn>
                  <a:cxn ang="0">
                    <a:pos x="43" y="133"/>
                  </a:cxn>
                  <a:cxn ang="0">
                    <a:pos x="149" y="133"/>
                  </a:cxn>
                  <a:cxn ang="0">
                    <a:pos x="149" y="151"/>
                  </a:cxn>
                  <a:cxn ang="0">
                    <a:pos x="196" y="151"/>
                  </a:cxn>
                  <a:cxn ang="0">
                    <a:pos x="132" y="5"/>
                  </a:cxn>
                  <a:cxn ang="0">
                    <a:pos x="67" y="0"/>
                  </a:cxn>
                  <a:cxn ang="0">
                    <a:pos x="14" y="133"/>
                  </a:cxn>
                  <a:cxn ang="0">
                    <a:pos x="0" y="131"/>
                  </a:cxn>
                </a:cxnLst>
                <a:rect l="0" t="0" r="r" b="b"/>
                <a:pathLst>
                  <a:path w="196" h="171">
                    <a:moveTo>
                      <a:pt x="0" y="131"/>
                    </a:moveTo>
                    <a:lnTo>
                      <a:pt x="0" y="171"/>
                    </a:lnTo>
                    <a:lnTo>
                      <a:pt x="25" y="171"/>
                    </a:lnTo>
                    <a:lnTo>
                      <a:pt x="43" y="133"/>
                    </a:lnTo>
                    <a:lnTo>
                      <a:pt x="149" y="133"/>
                    </a:lnTo>
                    <a:lnTo>
                      <a:pt x="149" y="151"/>
                    </a:lnTo>
                    <a:lnTo>
                      <a:pt x="196" y="151"/>
                    </a:lnTo>
                    <a:lnTo>
                      <a:pt x="132" y="5"/>
                    </a:lnTo>
                    <a:lnTo>
                      <a:pt x="67" y="0"/>
                    </a:lnTo>
                    <a:lnTo>
                      <a:pt x="14" y="133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7" name="Freeform 701"/>
              <p:cNvSpPr>
                <a:spLocks/>
              </p:cNvSpPr>
              <p:nvPr/>
            </p:nvSpPr>
            <p:spPr bwMode="auto">
              <a:xfrm>
                <a:off x="2502" y="3453"/>
                <a:ext cx="74" cy="65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0" y="52"/>
                  </a:cxn>
                  <a:cxn ang="0">
                    <a:pos x="74" y="65"/>
                  </a:cxn>
                  <a:cxn ang="0">
                    <a:pos x="15" y="0"/>
                  </a:cxn>
                </a:cxnLst>
                <a:rect l="0" t="0" r="r" b="b"/>
                <a:pathLst>
                  <a:path w="74" h="65">
                    <a:moveTo>
                      <a:pt x="15" y="0"/>
                    </a:moveTo>
                    <a:lnTo>
                      <a:pt x="0" y="52"/>
                    </a:lnTo>
                    <a:lnTo>
                      <a:pt x="74" y="65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8" name="Freeform 702"/>
              <p:cNvSpPr>
                <a:spLocks/>
              </p:cNvSpPr>
              <p:nvPr/>
            </p:nvSpPr>
            <p:spPr bwMode="auto">
              <a:xfrm>
                <a:off x="2417" y="3453"/>
                <a:ext cx="112" cy="168"/>
              </a:xfrm>
              <a:custGeom>
                <a:avLst/>
                <a:gdLst/>
                <a:ahLst/>
                <a:cxnLst>
                  <a:cxn ang="0">
                    <a:pos x="112" y="0"/>
                  </a:cxn>
                  <a:cxn ang="0">
                    <a:pos x="100" y="45"/>
                  </a:cxn>
                  <a:cxn ang="0">
                    <a:pos x="32" y="168"/>
                  </a:cxn>
                  <a:cxn ang="0">
                    <a:pos x="0" y="52"/>
                  </a:cxn>
                  <a:cxn ang="0">
                    <a:pos x="112" y="0"/>
                  </a:cxn>
                </a:cxnLst>
                <a:rect l="0" t="0" r="r" b="b"/>
                <a:pathLst>
                  <a:path w="112" h="168">
                    <a:moveTo>
                      <a:pt x="112" y="0"/>
                    </a:moveTo>
                    <a:lnTo>
                      <a:pt x="100" y="45"/>
                    </a:lnTo>
                    <a:lnTo>
                      <a:pt x="32" y="168"/>
                    </a:lnTo>
                    <a:lnTo>
                      <a:pt x="0" y="52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1F4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99" name="Freeform 703"/>
              <p:cNvSpPr>
                <a:spLocks/>
              </p:cNvSpPr>
              <p:nvPr/>
            </p:nvSpPr>
            <p:spPr bwMode="auto">
              <a:xfrm>
                <a:off x="2543" y="3512"/>
                <a:ext cx="83" cy="126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11"/>
                  </a:cxn>
                  <a:cxn ang="0">
                    <a:pos x="53" y="126"/>
                  </a:cxn>
                  <a:cxn ang="0">
                    <a:pos x="83" y="126"/>
                  </a:cxn>
                  <a:cxn ang="0">
                    <a:pos x="22" y="0"/>
                  </a:cxn>
                </a:cxnLst>
                <a:rect l="0" t="0" r="r" b="b"/>
                <a:pathLst>
                  <a:path w="83" h="126">
                    <a:moveTo>
                      <a:pt x="22" y="0"/>
                    </a:moveTo>
                    <a:lnTo>
                      <a:pt x="0" y="11"/>
                    </a:lnTo>
                    <a:lnTo>
                      <a:pt x="53" y="126"/>
                    </a:lnTo>
                    <a:lnTo>
                      <a:pt x="83" y="126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E5405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0" name="Freeform 704"/>
              <p:cNvSpPr>
                <a:spLocks/>
              </p:cNvSpPr>
              <p:nvPr/>
            </p:nvSpPr>
            <p:spPr bwMode="auto">
              <a:xfrm>
                <a:off x="2498" y="3499"/>
                <a:ext cx="76" cy="36"/>
              </a:xfrm>
              <a:custGeom>
                <a:avLst/>
                <a:gdLst/>
                <a:ahLst/>
                <a:cxnLst>
                  <a:cxn ang="0">
                    <a:pos x="76" y="21"/>
                  </a:cxn>
                  <a:cxn ang="0">
                    <a:pos x="55" y="36"/>
                  </a:cxn>
                  <a:cxn ang="0">
                    <a:pos x="0" y="26"/>
                  </a:cxn>
                  <a:cxn ang="0">
                    <a:pos x="11" y="0"/>
                  </a:cxn>
                  <a:cxn ang="0">
                    <a:pos x="76" y="21"/>
                  </a:cxn>
                </a:cxnLst>
                <a:rect l="0" t="0" r="r" b="b"/>
                <a:pathLst>
                  <a:path w="76" h="36">
                    <a:moveTo>
                      <a:pt x="76" y="21"/>
                    </a:moveTo>
                    <a:lnTo>
                      <a:pt x="55" y="36"/>
                    </a:lnTo>
                    <a:lnTo>
                      <a:pt x="0" y="26"/>
                    </a:lnTo>
                    <a:lnTo>
                      <a:pt x="11" y="0"/>
                    </a:lnTo>
                    <a:lnTo>
                      <a:pt x="76" y="21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1" name="Freeform 705"/>
              <p:cNvSpPr>
                <a:spLocks/>
              </p:cNvSpPr>
              <p:nvPr/>
            </p:nvSpPr>
            <p:spPr bwMode="auto">
              <a:xfrm>
                <a:off x="2378" y="3494"/>
                <a:ext cx="456" cy="151"/>
              </a:xfrm>
              <a:custGeom>
                <a:avLst/>
                <a:gdLst/>
                <a:ahLst/>
                <a:cxnLst>
                  <a:cxn ang="0">
                    <a:pos x="0" y="124"/>
                  </a:cxn>
                  <a:cxn ang="0">
                    <a:pos x="4" y="136"/>
                  </a:cxn>
                  <a:cxn ang="0">
                    <a:pos x="71" y="138"/>
                  </a:cxn>
                  <a:cxn ang="0">
                    <a:pos x="131" y="11"/>
                  </a:cxn>
                  <a:cxn ang="0">
                    <a:pos x="183" y="22"/>
                  </a:cxn>
                  <a:cxn ang="0">
                    <a:pos x="236" y="144"/>
                  </a:cxn>
                  <a:cxn ang="0">
                    <a:pos x="454" y="151"/>
                  </a:cxn>
                  <a:cxn ang="0">
                    <a:pos x="456" y="142"/>
                  </a:cxn>
                  <a:cxn ang="0">
                    <a:pos x="240" y="133"/>
                  </a:cxn>
                  <a:cxn ang="0">
                    <a:pos x="189" y="11"/>
                  </a:cxn>
                  <a:cxn ang="0">
                    <a:pos x="128" y="0"/>
                  </a:cxn>
                  <a:cxn ang="0">
                    <a:pos x="69" y="124"/>
                  </a:cxn>
                  <a:cxn ang="0">
                    <a:pos x="0" y="124"/>
                  </a:cxn>
                </a:cxnLst>
                <a:rect l="0" t="0" r="r" b="b"/>
                <a:pathLst>
                  <a:path w="456" h="151">
                    <a:moveTo>
                      <a:pt x="0" y="124"/>
                    </a:moveTo>
                    <a:lnTo>
                      <a:pt x="4" y="136"/>
                    </a:lnTo>
                    <a:lnTo>
                      <a:pt x="71" y="138"/>
                    </a:lnTo>
                    <a:lnTo>
                      <a:pt x="131" y="11"/>
                    </a:lnTo>
                    <a:lnTo>
                      <a:pt x="183" y="22"/>
                    </a:lnTo>
                    <a:lnTo>
                      <a:pt x="236" y="144"/>
                    </a:lnTo>
                    <a:lnTo>
                      <a:pt x="454" y="151"/>
                    </a:lnTo>
                    <a:lnTo>
                      <a:pt x="456" y="142"/>
                    </a:lnTo>
                    <a:lnTo>
                      <a:pt x="240" y="133"/>
                    </a:lnTo>
                    <a:lnTo>
                      <a:pt x="189" y="11"/>
                    </a:lnTo>
                    <a:lnTo>
                      <a:pt x="128" y="0"/>
                    </a:lnTo>
                    <a:lnTo>
                      <a:pt x="69" y="124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2" name="Freeform 706"/>
              <p:cNvSpPr>
                <a:spLocks/>
              </p:cNvSpPr>
              <p:nvPr/>
            </p:nvSpPr>
            <p:spPr bwMode="auto">
              <a:xfrm>
                <a:off x="2262" y="3610"/>
                <a:ext cx="67" cy="41"/>
              </a:xfrm>
              <a:custGeom>
                <a:avLst/>
                <a:gdLst/>
                <a:ahLst/>
                <a:cxnLst>
                  <a:cxn ang="0">
                    <a:pos x="0" y="41"/>
                  </a:cxn>
                  <a:cxn ang="0">
                    <a:pos x="39" y="0"/>
                  </a:cxn>
                  <a:cxn ang="0">
                    <a:pos x="67" y="41"/>
                  </a:cxn>
                  <a:cxn ang="0">
                    <a:pos x="0" y="41"/>
                  </a:cxn>
                </a:cxnLst>
                <a:rect l="0" t="0" r="r" b="b"/>
                <a:pathLst>
                  <a:path w="67" h="41">
                    <a:moveTo>
                      <a:pt x="0" y="41"/>
                    </a:moveTo>
                    <a:lnTo>
                      <a:pt x="39" y="0"/>
                    </a:lnTo>
                    <a:lnTo>
                      <a:pt x="67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9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3" name="Freeform 707"/>
              <p:cNvSpPr>
                <a:spLocks/>
              </p:cNvSpPr>
              <p:nvPr/>
            </p:nvSpPr>
            <p:spPr bwMode="auto">
              <a:xfrm>
                <a:off x="2295" y="3638"/>
                <a:ext cx="34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"/>
                  </a:cxn>
                  <a:cxn ang="0">
                    <a:pos x="34" y="4"/>
                  </a:cxn>
                  <a:cxn ang="0">
                    <a:pos x="0" y="0"/>
                  </a:cxn>
                </a:cxnLst>
                <a:rect l="0" t="0" r="r" b="b"/>
                <a:pathLst>
                  <a:path w="34" h="42">
                    <a:moveTo>
                      <a:pt x="0" y="0"/>
                    </a:moveTo>
                    <a:lnTo>
                      <a:pt x="0" y="42"/>
                    </a:lnTo>
                    <a:lnTo>
                      <a:pt x="3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4" name="Freeform 708"/>
              <p:cNvSpPr>
                <a:spLocks/>
              </p:cNvSpPr>
              <p:nvPr/>
            </p:nvSpPr>
            <p:spPr bwMode="auto">
              <a:xfrm>
                <a:off x="2262" y="3638"/>
                <a:ext cx="67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0"/>
                  </a:cxn>
                  <a:cxn ang="0">
                    <a:pos x="67" y="16"/>
                  </a:cxn>
                  <a:cxn ang="0">
                    <a:pos x="4" y="16"/>
                  </a:cxn>
                  <a:cxn ang="0">
                    <a:pos x="0" y="0"/>
                  </a:cxn>
                </a:cxnLst>
                <a:rect l="0" t="0" r="r" b="b"/>
                <a:pathLst>
                  <a:path w="67" h="16">
                    <a:moveTo>
                      <a:pt x="0" y="0"/>
                    </a:moveTo>
                    <a:lnTo>
                      <a:pt x="65" y="0"/>
                    </a:lnTo>
                    <a:lnTo>
                      <a:pt x="67" y="16"/>
                    </a:lnTo>
                    <a:lnTo>
                      <a:pt x="4" y="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5" name="Freeform 709"/>
              <p:cNvSpPr>
                <a:spLocks/>
              </p:cNvSpPr>
              <p:nvPr/>
            </p:nvSpPr>
            <p:spPr bwMode="auto">
              <a:xfrm>
                <a:off x="2266" y="3640"/>
                <a:ext cx="43" cy="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" y="0"/>
                  </a:cxn>
                  <a:cxn ang="0">
                    <a:pos x="43" y="96"/>
                  </a:cxn>
                  <a:cxn ang="0">
                    <a:pos x="0" y="88"/>
                  </a:cxn>
                  <a:cxn ang="0">
                    <a:pos x="0" y="0"/>
                  </a:cxn>
                </a:cxnLst>
                <a:rect l="0" t="0" r="r" b="b"/>
                <a:pathLst>
                  <a:path w="43" h="96">
                    <a:moveTo>
                      <a:pt x="0" y="0"/>
                    </a:moveTo>
                    <a:lnTo>
                      <a:pt x="43" y="0"/>
                    </a:lnTo>
                    <a:lnTo>
                      <a:pt x="43" y="96"/>
                    </a:lnTo>
                    <a:lnTo>
                      <a:pt x="0" y="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7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6" name="Rectangle 710"/>
              <p:cNvSpPr>
                <a:spLocks noChangeArrowheads="1"/>
              </p:cNvSpPr>
              <p:nvPr/>
            </p:nvSpPr>
            <p:spPr bwMode="auto">
              <a:xfrm>
                <a:off x="2266" y="3642"/>
                <a:ext cx="43" cy="38"/>
              </a:xfrm>
              <a:prstGeom prst="rect">
                <a:avLst/>
              </a:prstGeom>
              <a:solidFill>
                <a:srgbClr val="7F5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7" name="Freeform 711"/>
              <p:cNvSpPr>
                <a:spLocks/>
              </p:cNvSpPr>
              <p:nvPr/>
            </p:nvSpPr>
            <p:spPr bwMode="auto">
              <a:xfrm>
                <a:off x="2268" y="3645"/>
                <a:ext cx="25" cy="78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0" y="0"/>
                  </a:cxn>
                  <a:cxn ang="0">
                    <a:pos x="25" y="0"/>
                  </a:cxn>
                  <a:cxn ang="0">
                    <a:pos x="25" y="78"/>
                  </a:cxn>
                </a:cxnLst>
                <a:rect l="0" t="0" r="r" b="b"/>
                <a:pathLst>
                  <a:path w="25" h="78">
                    <a:moveTo>
                      <a:pt x="0" y="72"/>
                    </a:moveTo>
                    <a:lnTo>
                      <a:pt x="0" y="0"/>
                    </a:lnTo>
                    <a:lnTo>
                      <a:pt x="25" y="0"/>
                    </a:lnTo>
                    <a:lnTo>
                      <a:pt x="25" y="78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8" name="Freeform 712"/>
              <p:cNvSpPr>
                <a:spLocks/>
              </p:cNvSpPr>
              <p:nvPr/>
            </p:nvSpPr>
            <p:spPr bwMode="auto">
              <a:xfrm>
                <a:off x="2270" y="3651"/>
                <a:ext cx="7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7" y="16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lnTo>
                      <a:pt x="0" y="16"/>
                    </a:lnTo>
                    <a:lnTo>
                      <a:pt x="7" y="16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09" name="Freeform 713"/>
              <p:cNvSpPr>
                <a:spLocks/>
              </p:cNvSpPr>
              <p:nvPr/>
            </p:nvSpPr>
            <p:spPr bwMode="auto">
              <a:xfrm>
                <a:off x="2270" y="3651"/>
                <a:ext cx="9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9" y="18"/>
                  </a:cxn>
                </a:cxnLst>
                <a:rect l="0" t="0" r="r" b="b"/>
                <a:pathLst>
                  <a:path w="9" h="18">
                    <a:moveTo>
                      <a:pt x="0" y="0"/>
                    </a:moveTo>
                    <a:lnTo>
                      <a:pt x="0" y="18"/>
                    </a:lnTo>
                    <a:lnTo>
                      <a:pt x="9" y="18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0" name="Freeform 714"/>
              <p:cNvSpPr>
                <a:spLocks/>
              </p:cNvSpPr>
              <p:nvPr/>
            </p:nvSpPr>
            <p:spPr bwMode="auto">
              <a:xfrm>
                <a:off x="2281" y="3651"/>
                <a:ext cx="8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8" y="16"/>
                  </a:cxn>
                </a:cxnLst>
                <a:rect l="0" t="0" r="r" b="b"/>
                <a:pathLst>
                  <a:path w="8" h="16">
                    <a:moveTo>
                      <a:pt x="0" y="0"/>
                    </a:moveTo>
                    <a:lnTo>
                      <a:pt x="0" y="16"/>
                    </a:lnTo>
                    <a:lnTo>
                      <a:pt x="8" y="16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1" name="Freeform 715"/>
              <p:cNvSpPr>
                <a:spLocks/>
              </p:cNvSpPr>
              <p:nvPr/>
            </p:nvSpPr>
            <p:spPr bwMode="auto">
              <a:xfrm>
                <a:off x="2281" y="3651"/>
                <a:ext cx="8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8" y="18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lnTo>
                      <a:pt x="0" y="18"/>
                    </a:lnTo>
                    <a:lnTo>
                      <a:pt x="8" y="18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2" name="Freeform 716"/>
              <p:cNvSpPr>
                <a:spLocks/>
              </p:cNvSpPr>
              <p:nvPr/>
            </p:nvSpPr>
            <p:spPr bwMode="auto">
              <a:xfrm>
                <a:off x="2270" y="3673"/>
                <a:ext cx="7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7" y="18"/>
                  </a:cxn>
                </a:cxnLst>
                <a:rect l="0" t="0" r="r" b="b"/>
                <a:pathLst>
                  <a:path w="7" h="18">
                    <a:moveTo>
                      <a:pt x="0" y="0"/>
                    </a:moveTo>
                    <a:lnTo>
                      <a:pt x="0" y="18"/>
                    </a:lnTo>
                    <a:lnTo>
                      <a:pt x="7" y="18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3" name="Freeform 717"/>
              <p:cNvSpPr>
                <a:spLocks/>
              </p:cNvSpPr>
              <p:nvPr/>
            </p:nvSpPr>
            <p:spPr bwMode="auto">
              <a:xfrm>
                <a:off x="2270" y="3673"/>
                <a:ext cx="9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9" y="20"/>
                  </a:cxn>
                </a:cxnLst>
                <a:rect l="0" t="0" r="r" b="b"/>
                <a:pathLst>
                  <a:path w="9" h="20">
                    <a:moveTo>
                      <a:pt x="0" y="0"/>
                    </a:moveTo>
                    <a:lnTo>
                      <a:pt x="0" y="20"/>
                    </a:lnTo>
                    <a:lnTo>
                      <a:pt x="9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4" name="Freeform 718"/>
              <p:cNvSpPr>
                <a:spLocks/>
              </p:cNvSpPr>
              <p:nvPr/>
            </p:nvSpPr>
            <p:spPr bwMode="auto">
              <a:xfrm>
                <a:off x="2281" y="3673"/>
                <a:ext cx="8" cy="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8" y="18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lnTo>
                      <a:pt x="0" y="18"/>
                    </a:lnTo>
                    <a:lnTo>
                      <a:pt x="8" y="18"/>
                    </a:lnTo>
                  </a:path>
                </a:pathLst>
              </a:custGeom>
              <a:noFill/>
              <a:ln w="25400">
                <a:solidFill>
                  <a:srgbClr val="BF7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5" name="Freeform 719"/>
              <p:cNvSpPr>
                <a:spLocks/>
              </p:cNvSpPr>
              <p:nvPr/>
            </p:nvSpPr>
            <p:spPr bwMode="auto">
              <a:xfrm>
                <a:off x="2281" y="3673"/>
                <a:ext cx="8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"/>
                  </a:cxn>
                  <a:cxn ang="0">
                    <a:pos x="8" y="20"/>
                  </a:cxn>
                </a:cxnLst>
                <a:rect l="0" t="0" r="r" b="b"/>
                <a:pathLst>
                  <a:path w="8" h="20">
                    <a:moveTo>
                      <a:pt x="0" y="0"/>
                    </a:moveTo>
                    <a:lnTo>
                      <a:pt x="0" y="20"/>
                    </a:lnTo>
                    <a:lnTo>
                      <a:pt x="8" y="20"/>
                    </a:lnTo>
                  </a:path>
                </a:pathLst>
              </a:custGeom>
              <a:noFill/>
              <a:ln w="25400">
                <a:solidFill>
                  <a:srgbClr val="5F3F1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6" name="Freeform 720"/>
              <p:cNvSpPr>
                <a:spLocks/>
              </p:cNvSpPr>
              <p:nvPr/>
            </p:nvSpPr>
            <p:spPr bwMode="auto">
              <a:xfrm>
                <a:off x="2232" y="3658"/>
                <a:ext cx="30" cy="57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0" y="0"/>
                  </a:cxn>
                  <a:cxn ang="0">
                    <a:pos x="30" y="57"/>
                  </a:cxn>
                  <a:cxn ang="0">
                    <a:pos x="0" y="54"/>
                  </a:cxn>
                  <a:cxn ang="0">
                    <a:pos x="0" y="2"/>
                  </a:cxn>
                </a:cxnLst>
                <a:rect l="0" t="0" r="r" b="b"/>
                <a:pathLst>
                  <a:path w="30" h="57">
                    <a:moveTo>
                      <a:pt x="0" y="2"/>
                    </a:moveTo>
                    <a:lnTo>
                      <a:pt x="30" y="0"/>
                    </a:lnTo>
                    <a:lnTo>
                      <a:pt x="30" y="57"/>
                    </a:lnTo>
                    <a:lnTo>
                      <a:pt x="0" y="5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7" name="Freeform 721"/>
              <p:cNvSpPr>
                <a:spLocks/>
              </p:cNvSpPr>
              <p:nvPr/>
            </p:nvSpPr>
            <p:spPr bwMode="auto">
              <a:xfrm>
                <a:off x="2234" y="3660"/>
                <a:ext cx="26" cy="31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0" y="31"/>
                  </a:cxn>
                  <a:cxn ang="0">
                    <a:pos x="26" y="31"/>
                  </a:cxn>
                  <a:cxn ang="0">
                    <a:pos x="26" y="0"/>
                  </a:cxn>
                  <a:cxn ang="0">
                    <a:pos x="0" y="2"/>
                  </a:cxn>
                </a:cxnLst>
                <a:rect l="0" t="0" r="r" b="b"/>
                <a:pathLst>
                  <a:path w="26" h="31">
                    <a:moveTo>
                      <a:pt x="0" y="2"/>
                    </a:moveTo>
                    <a:lnTo>
                      <a:pt x="0" y="31"/>
                    </a:lnTo>
                    <a:lnTo>
                      <a:pt x="26" y="31"/>
                    </a:lnTo>
                    <a:lnTo>
                      <a:pt x="26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8" name="Freeform 722"/>
              <p:cNvSpPr>
                <a:spLocks/>
              </p:cNvSpPr>
              <p:nvPr/>
            </p:nvSpPr>
            <p:spPr bwMode="auto">
              <a:xfrm>
                <a:off x="2234" y="3680"/>
                <a:ext cx="26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6" y="0"/>
                  </a:cxn>
                  <a:cxn ang="0">
                    <a:pos x="26" y="32"/>
                  </a:cxn>
                  <a:cxn ang="0">
                    <a:pos x="0" y="28"/>
                  </a:cxn>
                  <a:cxn ang="0">
                    <a:pos x="0" y="0"/>
                  </a:cxn>
                </a:cxnLst>
                <a:rect l="0" t="0" r="r" b="b"/>
                <a:pathLst>
                  <a:path w="26" h="32">
                    <a:moveTo>
                      <a:pt x="0" y="0"/>
                    </a:moveTo>
                    <a:lnTo>
                      <a:pt x="26" y="0"/>
                    </a:lnTo>
                    <a:lnTo>
                      <a:pt x="26" y="32"/>
                    </a:lnTo>
                    <a:lnTo>
                      <a:pt x="0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19" name="Freeform 723"/>
              <p:cNvSpPr>
                <a:spLocks/>
              </p:cNvSpPr>
              <p:nvPr/>
            </p:nvSpPr>
            <p:spPr bwMode="auto">
              <a:xfrm>
                <a:off x="2309" y="3664"/>
                <a:ext cx="45" cy="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" y="0"/>
                  </a:cxn>
                  <a:cxn ang="0">
                    <a:pos x="45" y="57"/>
                  </a:cxn>
                  <a:cxn ang="0">
                    <a:pos x="0" y="53"/>
                  </a:cxn>
                  <a:cxn ang="0">
                    <a:pos x="0" y="0"/>
                  </a:cxn>
                </a:cxnLst>
                <a:rect l="0" t="0" r="r" b="b"/>
                <a:pathLst>
                  <a:path w="45" h="57">
                    <a:moveTo>
                      <a:pt x="0" y="0"/>
                    </a:moveTo>
                    <a:lnTo>
                      <a:pt x="45" y="0"/>
                    </a:lnTo>
                    <a:lnTo>
                      <a:pt x="45" y="57"/>
                    </a:lnTo>
                    <a:lnTo>
                      <a:pt x="0" y="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0" name="Rectangle 724"/>
              <p:cNvSpPr>
                <a:spLocks noChangeArrowheads="1"/>
              </p:cNvSpPr>
              <p:nvPr/>
            </p:nvSpPr>
            <p:spPr bwMode="auto">
              <a:xfrm>
                <a:off x="2311" y="3665"/>
                <a:ext cx="29" cy="34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" name="Freeform 725"/>
              <p:cNvSpPr>
                <a:spLocks/>
              </p:cNvSpPr>
              <p:nvPr/>
            </p:nvSpPr>
            <p:spPr bwMode="auto">
              <a:xfrm>
                <a:off x="2311" y="3686"/>
                <a:ext cx="27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31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27" h="31">
                    <a:moveTo>
                      <a:pt x="0" y="0"/>
                    </a:moveTo>
                    <a:lnTo>
                      <a:pt x="27" y="0"/>
                    </a:lnTo>
                    <a:lnTo>
                      <a:pt x="27" y="31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2" name="Rectangle 726"/>
              <p:cNvSpPr>
                <a:spLocks noChangeArrowheads="1"/>
              </p:cNvSpPr>
              <p:nvPr/>
            </p:nvSpPr>
            <p:spPr bwMode="auto">
              <a:xfrm>
                <a:off x="2325" y="3665"/>
                <a:ext cx="29" cy="34"/>
              </a:xfrm>
              <a:prstGeom prst="rect">
                <a:avLst/>
              </a:prstGeom>
              <a:solidFill>
                <a:srgbClr val="005F5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" name="Freeform 727"/>
              <p:cNvSpPr>
                <a:spLocks/>
              </p:cNvSpPr>
              <p:nvPr/>
            </p:nvSpPr>
            <p:spPr bwMode="auto">
              <a:xfrm>
                <a:off x="2325" y="3686"/>
                <a:ext cx="27" cy="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0"/>
                  </a:cxn>
                  <a:cxn ang="0">
                    <a:pos x="27" y="31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27" h="31">
                    <a:moveTo>
                      <a:pt x="0" y="0"/>
                    </a:moveTo>
                    <a:lnTo>
                      <a:pt x="27" y="0"/>
                    </a:lnTo>
                    <a:lnTo>
                      <a:pt x="27" y="31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F5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4" name="Freeform 728"/>
              <p:cNvSpPr>
                <a:spLocks/>
              </p:cNvSpPr>
              <p:nvPr/>
            </p:nvSpPr>
            <p:spPr bwMode="auto">
              <a:xfrm>
                <a:off x="2608" y="3623"/>
                <a:ext cx="167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14"/>
                  </a:cxn>
                  <a:cxn ang="0">
                    <a:pos x="167" y="96"/>
                  </a:cxn>
                  <a:cxn ang="0">
                    <a:pos x="167" y="4"/>
                  </a:cxn>
                  <a:cxn ang="0">
                    <a:pos x="0" y="0"/>
                  </a:cxn>
                </a:cxnLst>
                <a:rect l="0" t="0" r="r" b="b"/>
                <a:pathLst>
                  <a:path w="167" h="114">
                    <a:moveTo>
                      <a:pt x="0" y="0"/>
                    </a:moveTo>
                    <a:lnTo>
                      <a:pt x="0" y="114"/>
                    </a:lnTo>
                    <a:lnTo>
                      <a:pt x="167" y="96"/>
                    </a:lnTo>
                    <a:lnTo>
                      <a:pt x="167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668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" name="Rectangle 729"/>
              <p:cNvSpPr>
                <a:spLocks noChangeArrowheads="1"/>
              </p:cNvSpPr>
              <p:nvPr/>
            </p:nvSpPr>
            <p:spPr bwMode="auto">
              <a:xfrm>
                <a:off x="2759" y="3625"/>
                <a:ext cx="34" cy="29"/>
              </a:xfrm>
              <a:prstGeom prst="rect">
                <a:avLst/>
              </a:prstGeom>
              <a:solidFill>
                <a:srgbClr val="FF9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" name="Freeform 730"/>
              <p:cNvSpPr>
                <a:spLocks/>
              </p:cNvSpPr>
              <p:nvPr/>
            </p:nvSpPr>
            <p:spPr bwMode="auto">
              <a:xfrm>
                <a:off x="2608" y="3619"/>
                <a:ext cx="167" cy="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7" y="8"/>
                  </a:cxn>
                  <a:cxn ang="0">
                    <a:pos x="167" y="30"/>
                  </a:cxn>
                  <a:cxn ang="0">
                    <a:pos x="0" y="37"/>
                  </a:cxn>
                  <a:cxn ang="0">
                    <a:pos x="0" y="0"/>
                  </a:cxn>
                </a:cxnLst>
                <a:rect l="0" t="0" r="r" b="b"/>
                <a:pathLst>
                  <a:path w="167" h="37">
                    <a:moveTo>
                      <a:pt x="0" y="0"/>
                    </a:moveTo>
                    <a:lnTo>
                      <a:pt x="167" y="8"/>
                    </a:lnTo>
                    <a:lnTo>
                      <a:pt x="167" y="30"/>
                    </a:lnTo>
                    <a:lnTo>
                      <a:pt x="0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5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7" name="Line 731"/>
              <p:cNvSpPr>
                <a:spLocks noChangeShapeType="1"/>
              </p:cNvSpPr>
              <p:nvPr/>
            </p:nvSpPr>
            <p:spPr bwMode="auto">
              <a:xfrm flipV="1">
                <a:off x="2608" y="3646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8" name="Line 732"/>
              <p:cNvSpPr>
                <a:spLocks noChangeShapeType="1"/>
              </p:cNvSpPr>
              <p:nvPr/>
            </p:nvSpPr>
            <p:spPr bwMode="auto">
              <a:xfrm flipV="1">
                <a:off x="2608" y="3665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9" name="Line 733"/>
              <p:cNvSpPr>
                <a:spLocks noChangeShapeType="1"/>
              </p:cNvSpPr>
              <p:nvPr/>
            </p:nvSpPr>
            <p:spPr bwMode="auto">
              <a:xfrm flipV="1">
                <a:off x="2608" y="3683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5F3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0" name="Line 734"/>
              <p:cNvSpPr>
                <a:spLocks noChangeShapeType="1"/>
              </p:cNvSpPr>
              <p:nvPr/>
            </p:nvSpPr>
            <p:spPr bwMode="auto">
              <a:xfrm flipV="1">
                <a:off x="2608" y="3644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1" name="Line 735"/>
              <p:cNvSpPr>
                <a:spLocks noChangeShapeType="1"/>
              </p:cNvSpPr>
              <p:nvPr/>
            </p:nvSpPr>
            <p:spPr bwMode="auto">
              <a:xfrm flipV="1">
                <a:off x="2608" y="3663"/>
                <a:ext cx="169" cy="8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2" name="Line 736"/>
              <p:cNvSpPr>
                <a:spLocks noChangeShapeType="1"/>
              </p:cNvSpPr>
              <p:nvPr/>
            </p:nvSpPr>
            <p:spPr bwMode="auto">
              <a:xfrm flipV="1">
                <a:off x="2608" y="3681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FFBF7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3" name="Line 737"/>
              <p:cNvSpPr>
                <a:spLocks noChangeShapeType="1"/>
              </p:cNvSpPr>
              <p:nvPr/>
            </p:nvSpPr>
            <p:spPr bwMode="auto">
              <a:xfrm flipV="1">
                <a:off x="2608" y="3644"/>
                <a:ext cx="169" cy="5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4" name="Line 738"/>
              <p:cNvSpPr>
                <a:spLocks noChangeShapeType="1"/>
              </p:cNvSpPr>
              <p:nvPr/>
            </p:nvSpPr>
            <p:spPr bwMode="auto">
              <a:xfrm flipV="1">
                <a:off x="2608" y="3663"/>
                <a:ext cx="169" cy="10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5" name="Line 739"/>
              <p:cNvSpPr>
                <a:spLocks noChangeShapeType="1"/>
              </p:cNvSpPr>
              <p:nvPr/>
            </p:nvSpPr>
            <p:spPr bwMode="auto">
              <a:xfrm flipV="1">
                <a:off x="2608" y="3681"/>
                <a:ext cx="167" cy="14"/>
              </a:xfrm>
              <a:prstGeom prst="line">
                <a:avLst/>
              </a:prstGeom>
              <a:noFill/>
              <a:ln w="25400">
                <a:solidFill>
                  <a:srgbClr val="BF7F1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6" name="Freeform 740"/>
              <p:cNvSpPr>
                <a:spLocks/>
              </p:cNvSpPr>
              <p:nvPr/>
            </p:nvSpPr>
            <p:spPr bwMode="auto">
              <a:xfrm>
                <a:off x="2608" y="3623"/>
                <a:ext cx="16" cy="116"/>
              </a:xfrm>
              <a:custGeom>
                <a:avLst/>
                <a:gdLst/>
                <a:ahLst/>
                <a:cxnLst>
                  <a:cxn ang="0">
                    <a:pos x="16" y="4"/>
                  </a:cxn>
                  <a:cxn ang="0">
                    <a:pos x="16" y="114"/>
                  </a:cxn>
                  <a:cxn ang="0">
                    <a:pos x="0" y="116"/>
                  </a:cxn>
                  <a:cxn ang="0">
                    <a:pos x="0" y="0"/>
                  </a:cxn>
                  <a:cxn ang="0">
                    <a:pos x="16" y="4"/>
                  </a:cxn>
                </a:cxnLst>
                <a:rect l="0" t="0" r="r" b="b"/>
                <a:pathLst>
                  <a:path w="16" h="116">
                    <a:moveTo>
                      <a:pt x="16" y="4"/>
                    </a:moveTo>
                    <a:lnTo>
                      <a:pt x="16" y="114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16" y="4"/>
                    </a:lnTo>
                    <a:close/>
                  </a:path>
                </a:pathLst>
              </a:custGeom>
              <a:solidFill>
                <a:srgbClr val="BF7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7" name="Freeform 741"/>
              <p:cNvSpPr>
                <a:spLocks/>
              </p:cNvSpPr>
              <p:nvPr/>
            </p:nvSpPr>
            <p:spPr bwMode="auto">
              <a:xfrm>
                <a:off x="2761" y="3640"/>
                <a:ext cx="16" cy="83"/>
              </a:xfrm>
              <a:custGeom>
                <a:avLst/>
                <a:gdLst/>
                <a:ahLst/>
                <a:cxnLst>
                  <a:cxn ang="0">
                    <a:pos x="0" y="81"/>
                  </a:cxn>
                  <a:cxn ang="0">
                    <a:pos x="16" y="83"/>
                  </a:cxn>
                  <a:cxn ang="0">
                    <a:pos x="16" y="0"/>
                  </a:cxn>
                  <a:cxn ang="0">
                    <a:pos x="0" y="0"/>
                  </a:cxn>
                  <a:cxn ang="0">
                    <a:pos x="0" y="81"/>
                  </a:cxn>
                </a:cxnLst>
                <a:rect l="0" t="0" r="r" b="b"/>
                <a:pathLst>
                  <a:path w="16" h="83">
                    <a:moveTo>
                      <a:pt x="0" y="81"/>
                    </a:moveTo>
                    <a:lnTo>
                      <a:pt x="16" y="83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FF9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8" name="Rectangle 742"/>
              <p:cNvSpPr>
                <a:spLocks noChangeArrowheads="1"/>
              </p:cNvSpPr>
              <p:nvPr/>
            </p:nvSpPr>
            <p:spPr bwMode="auto">
              <a:xfrm>
                <a:off x="2761" y="3630"/>
                <a:ext cx="16" cy="23"/>
              </a:xfrm>
              <a:prstGeom prst="rect">
                <a:avLst/>
              </a:prstGeom>
              <a:solidFill>
                <a:srgbClr val="BF7F3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39" name="Freeform 743"/>
              <p:cNvSpPr>
                <a:spLocks/>
              </p:cNvSpPr>
              <p:nvPr/>
            </p:nvSpPr>
            <p:spPr bwMode="auto">
              <a:xfrm>
                <a:off x="2679" y="3710"/>
                <a:ext cx="27" cy="1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6" y="16"/>
                  </a:cxn>
                  <a:cxn ang="0">
                    <a:pos x="23" y="13"/>
                  </a:cxn>
                  <a:cxn ang="0">
                    <a:pos x="27" y="0"/>
                  </a:cxn>
                  <a:cxn ang="0">
                    <a:pos x="23" y="0"/>
                  </a:cxn>
                  <a:cxn ang="0">
                    <a:pos x="21" y="7"/>
                  </a:cxn>
                  <a:cxn ang="0">
                    <a:pos x="9" y="9"/>
                  </a:cxn>
                  <a:cxn ang="0">
                    <a:pos x="4" y="3"/>
                  </a:cxn>
                  <a:cxn ang="0">
                    <a:pos x="0" y="3"/>
                  </a:cxn>
                </a:cxnLst>
                <a:rect l="0" t="0" r="r" b="b"/>
                <a:pathLst>
                  <a:path w="27" h="16">
                    <a:moveTo>
                      <a:pt x="0" y="3"/>
                    </a:moveTo>
                    <a:lnTo>
                      <a:pt x="6" y="16"/>
                    </a:lnTo>
                    <a:lnTo>
                      <a:pt x="23" y="13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21" y="7"/>
                    </a:lnTo>
                    <a:lnTo>
                      <a:pt x="9" y="9"/>
                    </a:lnTo>
                    <a:lnTo>
                      <a:pt x="4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0" name="Freeform 744"/>
              <p:cNvSpPr>
                <a:spLocks/>
              </p:cNvSpPr>
              <p:nvPr/>
            </p:nvSpPr>
            <p:spPr bwMode="auto">
              <a:xfrm>
                <a:off x="2679" y="3710"/>
                <a:ext cx="27" cy="1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7" y="16"/>
                  </a:cxn>
                  <a:cxn ang="0">
                    <a:pos x="23" y="13"/>
                  </a:cxn>
                  <a:cxn ang="0">
                    <a:pos x="27" y="0"/>
                  </a:cxn>
                  <a:cxn ang="0">
                    <a:pos x="23" y="0"/>
                  </a:cxn>
                  <a:cxn ang="0">
                    <a:pos x="21" y="5"/>
                  </a:cxn>
                  <a:cxn ang="0">
                    <a:pos x="9" y="9"/>
                  </a:cxn>
                  <a:cxn ang="0">
                    <a:pos x="4" y="2"/>
                  </a:cxn>
                  <a:cxn ang="0">
                    <a:pos x="0" y="3"/>
                  </a:cxn>
                </a:cxnLst>
                <a:rect l="0" t="0" r="r" b="b"/>
                <a:pathLst>
                  <a:path w="27" h="16">
                    <a:moveTo>
                      <a:pt x="0" y="3"/>
                    </a:moveTo>
                    <a:lnTo>
                      <a:pt x="7" y="16"/>
                    </a:lnTo>
                    <a:lnTo>
                      <a:pt x="23" y="13"/>
                    </a:lnTo>
                    <a:lnTo>
                      <a:pt x="27" y="0"/>
                    </a:lnTo>
                    <a:lnTo>
                      <a:pt x="23" y="0"/>
                    </a:lnTo>
                    <a:lnTo>
                      <a:pt x="21" y="5"/>
                    </a:lnTo>
                    <a:lnTo>
                      <a:pt x="9" y="9"/>
                    </a:lnTo>
                    <a:lnTo>
                      <a:pt x="4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1" name="Freeform 745"/>
              <p:cNvSpPr>
                <a:spLocks/>
              </p:cNvSpPr>
              <p:nvPr/>
            </p:nvSpPr>
            <p:spPr bwMode="auto">
              <a:xfrm>
                <a:off x="2608" y="3710"/>
                <a:ext cx="169" cy="29"/>
              </a:xfrm>
              <a:custGeom>
                <a:avLst/>
                <a:gdLst/>
                <a:ahLst/>
                <a:cxnLst>
                  <a:cxn ang="0">
                    <a:pos x="2" y="26"/>
                  </a:cxn>
                  <a:cxn ang="0">
                    <a:pos x="167" y="0"/>
                  </a:cxn>
                  <a:cxn ang="0">
                    <a:pos x="169" y="2"/>
                  </a:cxn>
                  <a:cxn ang="0">
                    <a:pos x="0" y="29"/>
                  </a:cxn>
                  <a:cxn ang="0">
                    <a:pos x="2" y="26"/>
                  </a:cxn>
                </a:cxnLst>
                <a:rect l="0" t="0" r="r" b="b"/>
                <a:pathLst>
                  <a:path w="169" h="29">
                    <a:moveTo>
                      <a:pt x="2" y="26"/>
                    </a:moveTo>
                    <a:lnTo>
                      <a:pt x="167" y="0"/>
                    </a:lnTo>
                    <a:lnTo>
                      <a:pt x="169" y="2"/>
                    </a:lnTo>
                    <a:lnTo>
                      <a:pt x="0" y="29"/>
                    </a:lnTo>
                    <a:lnTo>
                      <a:pt x="2" y="26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2" name="Oval 746"/>
              <p:cNvSpPr>
                <a:spLocks noChangeArrowheads="1"/>
              </p:cNvSpPr>
              <p:nvPr/>
            </p:nvSpPr>
            <p:spPr bwMode="auto">
              <a:xfrm>
                <a:off x="2470" y="3544"/>
                <a:ext cx="104" cy="138"/>
              </a:xfrm>
              <a:prstGeom prst="ellipse">
                <a:avLst/>
              </a:prstGeom>
              <a:solidFill>
                <a:srgbClr val="5F3F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3" name="Oval 747"/>
              <p:cNvSpPr>
                <a:spLocks noChangeArrowheads="1"/>
              </p:cNvSpPr>
              <p:nvPr/>
            </p:nvSpPr>
            <p:spPr bwMode="auto">
              <a:xfrm>
                <a:off x="2472" y="3546"/>
                <a:ext cx="106" cy="136"/>
              </a:xfrm>
              <a:prstGeom prst="ellipse">
                <a:avLst/>
              </a:pr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4" name="Oval 748"/>
              <p:cNvSpPr>
                <a:spLocks noChangeArrowheads="1"/>
              </p:cNvSpPr>
              <p:nvPr/>
            </p:nvSpPr>
            <p:spPr bwMode="auto">
              <a:xfrm>
                <a:off x="2482" y="3555"/>
                <a:ext cx="90" cy="116"/>
              </a:xfrm>
              <a:prstGeom prst="ellipse">
                <a:avLst/>
              </a:pr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5" name="Oval 749"/>
              <p:cNvSpPr>
                <a:spLocks noChangeArrowheads="1"/>
              </p:cNvSpPr>
              <p:nvPr/>
            </p:nvSpPr>
            <p:spPr bwMode="auto">
              <a:xfrm>
                <a:off x="2480" y="3555"/>
                <a:ext cx="88" cy="116"/>
              </a:xfrm>
              <a:prstGeom prst="ellipse">
                <a:avLst/>
              </a:pr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6" name="Line 750"/>
              <p:cNvSpPr>
                <a:spLocks noChangeShapeType="1"/>
              </p:cNvSpPr>
              <p:nvPr/>
            </p:nvSpPr>
            <p:spPr bwMode="auto">
              <a:xfrm>
                <a:off x="2515" y="3555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7" name="Line 751"/>
              <p:cNvSpPr>
                <a:spLocks noChangeShapeType="1"/>
              </p:cNvSpPr>
              <p:nvPr/>
            </p:nvSpPr>
            <p:spPr bwMode="auto">
              <a:xfrm>
                <a:off x="2509" y="3555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8" name="Line 752"/>
              <p:cNvSpPr>
                <a:spLocks noChangeShapeType="1"/>
              </p:cNvSpPr>
              <p:nvPr/>
            </p:nvSpPr>
            <p:spPr bwMode="auto">
              <a:xfrm>
                <a:off x="2502" y="3559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49" name="Line 753"/>
              <p:cNvSpPr>
                <a:spLocks noChangeShapeType="1"/>
              </p:cNvSpPr>
              <p:nvPr/>
            </p:nvSpPr>
            <p:spPr bwMode="auto">
              <a:xfrm>
                <a:off x="2494" y="3566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0" name="Line 754"/>
              <p:cNvSpPr>
                <a:spLocks noChangeShapeType="1"/>
              </p:cNvSpPr>
              <p:nvPr/>
            </p:nvSpPr>
            <p:spPr bwMode="auto">
              <a:xfrm>
                <a:off x="2486" y="3577"/>
                <a:ext cx="1" cy="6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1" name="Line 755"/>
              <p:cNvSpPr>
                <a:spLocks noChangeShapeType="1"/>
              </p:cNvSpPr>
              <p:nvPr/>
            </p:nvSpPr>
            <p:spPr bwMode="auto">
              <a:xfrm>
                <a:off x="2523" y="3555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2" name="Line 756"/>
              <p:cNvSpPr>
                <a:spLocks noChangeShapeType="1"/>
              </p:cNvSpPr>
              <p:nvPr/>
            </p:nvSpPr>
            <p:spPr bwMode="auto">
              <a:xfrm>
                <a:off x="2531" y="3559"/>
                <a:ext cx="1" cy="73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3" name="Line 757"/>
              <p:cNvSpPr>
                <a:spLocks noChangeShapeType="1"/>
              </p:cNvSpPr>
              <p:nvPr/>
            </p:nvSpPr>
            <p:spPr bwMode="auto">
              <a:xfrm>
                <a:off x="2537" y="3564"/>
                <a:ext cx="1" cy="7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4" name="Line 758"/>
              <p:cNvSpPr>
                <a:spLocks noChangeShapeType="1"/>
              </p:cNvSpPr>
              <p:nvPr/>
            </p:nvSpPr>
            <p:spPr bwMode="auto">
              <a:xfrm>
                <a:off x="2547" y="3573"/>
                <a:ext cx="1" cy="65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5" name="Arc 759"/>
              <p:cNvSpPr>
                <a:spLocks/>
              </p:cNvSpPr>
              <p:nvPr/>
            </p:nvSpPr>
            <p:spPr bwMode="auto">
              <a:xfrm>
                <a:off x="2486" y="3561"/>
                <a:ext cx="74" cy="5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600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6" name="Freeform 760"/>
              <p:cNvSpPr>
                <a:spLocks/>
              </p:cNvSpPr>
              <p:nvPr/>
            </p:nvSpPr>
            <p:spPr bwMode="auto">
              <a:xfrm>
                <a:off x="2458" y="3610"/>
                <a:ext cx="128" cy="1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0"/>
                  </a:cxn>
                  <a:cxn ang="0">
                    <a:pos x="128" y="9"/>
                  </a:cxn>
                  <a:cxn ang="0">
                    <a:pos x="120" y="9"/>
                  </a:cxn>
                  <a:cxn ang="0">
                    <a:pos x="120" y="100"/>
                  </a:cxn>
                  <a:cxn ang="0">
                    <a:pos x="128" y="100"/>
                  </a:cxn>
                  <a:cxn ang="0">
                    <a:pos x="128" y="109"/>
                  </a:cxn>
                  <a:cxn ang="0">
                    <a:pos x="0" y="115"/>
                  </a:cxn>
                  <a:cxn ang="0">
                    <a:pos x="0" y="105"/>
                  </a:cxn>
                  <a:cxn ang="0">
                    <a:pos x="8" y="105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8" h="115">
                    <a:moveTo>
                      <a:pt x="0" y="0"/>
                    </a:moveTo>
                    <a:lnTo>
                      <a:pt x="128" y="0"/>
                    </a:lnTo>
                    <a:lnTo>
                      <a:pt x="128" y="9"/>
                    </a:lnTo>
                    <a:lnTo>
                      <a:pt x="120" y="9"/>
                    </a:lnTo>
                    <a:lnTo>
                      <a:pt x="120" y="100"/>
                    </a:lnTo>
                    <a:lnTo>
                      <a:pt x="128" y="100"/>
                    </a:lnTo>
                    <a:lnTo>
                      <a:pt x="128" y="109"/>
                    </a:lnTo>
                    <a:lnTo>
                      <a:pt x="0" y="115"/>
                    </a:lnTo>
                    <a:lnTo>
                      <a:pt x="0" y="105"/>
                    </a:lnTo>
                    <a:lnTo>
                      <a:pt x="8" y="105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1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7" name="Freeform 761"/>
              <p:cNvSpPr>
                <a:spLocks/>
              </p:cNvSpPr>
              <p:nvPr/>
            </p:nvSpPr>
            <p:spPr bwMode="auto">
              <a:xfrm>
                <a:off x="2462" y="3608"/>
                <a:ext cx="126" cy="1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" y="0"/>
                  </a:cxn>
                  <a:cxn ang="0">
                    <a:pos x="126" y="10"/>
                  </a:cxn>
                  <a:cxn ang="0">
                    <a:pos x="118" y="10"/>
                  </a:cxn>
                  <a:cxn ang="0">
                    <a:pos x="118" y="100"/>
                  </a:cxn>
                  <a:cxn ang="0">
                    <a:pos x="126" y="100"/>
                  </a:cxn>
                  <a:cxn ang="0">
                    <a:pos x="126" y="109"/>
                  </a:cxn>
                  <a:cxn ang="0">
                    <a:pos x="0" y="115"/>
                  </a:cxn>
                  <a:cxn ang="0">
                    <a:pos x="0" y="105"/>
                  </a:cxn>
                  <a:cxn ang="0">
                    <a:pos x="8" y="105"/>
                  </a:cxn>
                  <a:cxn ang="0">
                    <a:pos x="8" y="11"/>
                  </a:cxn>
                  <a:cxn ang="0">
                    <a:pos x="0" y="11"/>
                  </a:cxn>
                  <a:cxn ang="0">
                    <a:pos x="0" y="0"/>
                  </a:cxn>
                </a:cxnLst>
                <a:rect l="0" t="0" r="r" b="b"/>
                <a:pathLst>
                  <a:path w="126" h="115">
                    <a:moveTo>
                      <a:pt x="0" y="0"/>
                    </a:moveTo>
                    <a:lnTo>
                      <a:pt x="126" y="0"/>
                    </a:lnTo>
                    <a:lnTo>
                      <a:pt x="126" y="10"/>
                    </a:lnTo>
                    <a:lnTo>
                      <a:pt x="118" y="10"/>
                    </a:lnTo>
                    <a:lnTo>
                      <a:pt x="118" y="100"/>
                    </a:lnTo>
                    <a:lnTo>
                      <a:pt x="126" y="100"/>
                    </a:lnTo>
                    <a:lnTo>
                      <a:pt x="126" y="109"/>
                    </a:lnTo>
                    <a:lnTo>
                      <a:pt x="0" y="115"/>
                    </a:lnTo>
                    <a:lnTo>
                      <a:pt x="0" y="105"/>
                    </a:lnTo>
                    <a:lnTo>
                      <a:pt x="8" y="105"/>
                    </a:lnTo>
                    <a:lnTo>
                      <a:pt x="8" y="11"/>
                    </a:lnTo>
                    <a:lnTo>
                      <a:pt x="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8" name="Rectangle 762"/>
              <p:cNvSpPr>
                <a:spLocks noChangeArrowheads="1"/>
              </p:cNvSpPr>
              <p:nvPr/>
            </p:nvSpPr>
            <p:spPr bwMode="auto">
              <a:xfrm>
                <a:off x="2484" y="3619"/>
                <a:ext cx="45" cy="93"/>
              </a:xfrm>
              <a:prstGeom prst="rect">
                <a:avLst/>
              </a:prstGeom>
              <a:solidFill>
                <a:srgbClr val="5F3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59" name="Rectangle 763"/>
              <p:cNvSpPr>
                <a:spLocks noChangeArrowheads="1"/>
              </p:cNvSpPr>
              <p:nvPr/>
            </p:nvSpPr>
            <p:spPr bwMode="auto">
              <a:xfrm>
                <a:off x="2482" y="3623"/>
                <a:ext cx="45" cy="87"/>
              </a:xfrm>
              <a:prstGeom prst="rect">
                <a:avLst/>
              </a:prstGeom>
              <a:solidFill>
                <a:srgbClr val="BFBF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0" name="Rectangle 764"/>
              <p:cNvSpPr>
                <a:spLocks noChangeArrowheads="1"/>
              </p:cNvSpPr>
              <p:nvPr/>
            </p:nvSpPr>
            <p:spPr bwMode="auto">
              <a:xfrm>
                <a:off x="2521" y="3618"/>
                <a:ext cx="49" cy="92"/>
              </a:xfrm>
              <a:prstGeom prst="rect">
                <a:avLst/>
              </a:prstGeom>
              <a:solidFill>
                <a:srgbClr val="5F3F1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1" name="Rectangle 765"/>
              <p:cNvSpPr>
                <a:spLocks noChangeArrowheads="1"/>
              </p:cNvSpPr>
              <p:nvPr/>
            </p:nvSpPr>
            <p:spPr bwMode="auto">
              <a:xfrm>
                <a:off x="2519" y="3623"/>
                <a:ext cx="46" cy="87"/>
              </a:xfrm>
              <a:prstGeom prst="rect">
                <a:avLst/>
              </a:prstGeom>
              <a:solidFill>
                <a:srgbClr val="BFBF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2" name="Line 766"/>
              <p:cNvSpPr>
                <a:spLocks noChangeShapeType="1"/>
              </p:cNvSpPr>
              <p:nvPr/>
            </p:nvSpPr>
            <p:spPr bwMode="auto">
              <a:xfrm flipV="1">
                <a:off x="2482" y="3677"/>
                <a:ext cx="92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3" name="Line 767"/>
              <p:cNvSpPr>
                <a:spLocks noChangeShapeType="1"/>
              </p:cNvSpPr>
              <p:nvPr/>
            </p:nvSpPr>
            <p:spPr bwMode="auto">
              <a:xfrm>
                <a:off x="2482" y="3636"/>
                <a:ext cx="90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4" name="Line 768"/>
              <p:cNvSpPr>
                <a:spLocks noChangeShapeType="1"/>
              </p:cNvSpPr>
              <p:nvPr/>
            </p:nvSpPr>
            <p:spPr bwMode="auto">
              <a:xfrm flipV="1">
                <a:off x="2484" y="3655"/>
                <a:ext cx="88" cy="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5" name="Line 769"/>
              <p:cNvSpPr>
                <a:spLocks noChangeShapeType="1"/>
              </p:cNvSpPr>
              <p:nvPr/>
            </p:nvSpPr>
            <p:spPr bwMode="auto">
              <a:xfrm>
                <a:off x="2492" y="3621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6" name="Line 770"/>
              <p:cNvSpPr>
                <a:spLocks noChangeShapeType="1"/>
              </p:cNvSpPr>
              <p:nvPr/>
            </p:nvSpPr>
            <p:spPr bwMode="auto">
              <a:xfrm>
                <a:off x="2506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7" name="Line 771"/>
              <p:cNvSpPr>
                <a:spLocks noChangeShapeType="1"/>
              </p:cNvSpPr>
              <p:nvPr/>
            </p:nvSpPr>
            <p:spPr bwMode="auto">
              <a:xfrm>
                <a:off x="2531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8" name="Line 772"/>
              <p:cNvSpPr>
                <a:spLocks noChangeShapeType="1"/>
              </p:cNvSpPr>
              <p:nvPr/>
            </p:nvSpPr>
            <p:spPr bwMode="auto">
              <a:xfrm>
                <a:off x="2545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69" name="Line 773"/>
              <p:cNvSpPr>
                <a:spLocks noChangeShapeType="1"/>
              </p:cNvSpPr>
              <p:nvPr/>
            </p:nvSpPr>
            <p:spPr bwMode="auto">
              <a:xfrm>
                <a:off x="2484" y="3634"/>
                <a:ext cx="88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0" name="Line 774"/>
              <p:cNvSpPr>
                <a:spLocks noChangeShapeType="1"/>
              </p:cNvSpPr>
              <p:nvPr/>
            </p:nvSpPr>
            <p:spPr bwMode="auto">
              <a:xfrm>
                <a:off x="2484" y="3654"/>
                <a:ext cx="88" cy="1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1" name="Line 775"/>
              <p:cNvSpPr>
                <a:spLocks noChangeShapeType="1"/>
              </p:cNvSpPr>
              <p:nvPr/>
            </p:nvSpPr>
            <p:spPr bwMode="auto">
              <a:xfrm flipV="1">
                <a:off x="2482" y="3677"/>
                <a:ext cx="92" cy="2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2" name="Line 776"/>
              <p:cNvSpPr>
                <a:spLocks noChangeShapeType="1"/>
              </p:cNvSpPr>
              <p:nvPr/>
            </p:nvSpPr>
            <p:spPr bwMode="auto">
              <a:xfrm>
                <a:off x="2494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3" name="Line 777"/>
              <p:cNvSpPr>
                <a:spLocks noChangeShapeType="1"/>
              </p:cNvSpPr>
              <p:nvPr/>
            </p:nvSpPr>
            <p:spPr bwMode="auto">
              <a:xfrm>
                <a:off x="2506" y="3619"/>
                <a:ext cx="1" cy="96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4" name="Line 778"/>
              <p:cNvSpPr>
                <a:spLocks noChangeShapeType="1"/>
              </p:cNvSpPr>
              <p:nvPr/>
            </p:nvSpPr>
            <p:spPr bwMode="auto">
              <a:xfrm>
                <a:off x="2531" y="3619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5" name="Line 779"/>
              <p:cNvSpPr>
                <a:spLocks noChangeShapeType="1"/>
              </p:cNvSpPr>
              <p:nvPr/>
            </p:nvSpPr>
            <p:spPr bwMode="auto">
              <a:xfrm>
                <a:off x="2545" y="3619"/>
                <a:ext cx="1" cy="94"/>
              </a:xfrm>
              <a:prstGeom prst="line">
                <a:avLst/>
              </a:prstGeom>
              <a:noFill/>
              <a:ln w="25400">
                <a:solidFill>
                  <a:srgbClr val="BF7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6" name="Freeform 780"/>
              <p:cNvSpPr>
                <a:spLocks/>
              </p:cNvSpPr>
              <p:nvPr/>
            </p:nvSpPr>
            <p:spPr bwMode="auto">
              <a:xfrm>
                <a:off x="2466" y="3616"/>
                <a:ext cx="118" cy="9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8" y="2"/>
                  </a:cxn>
                  <a:cxn ang="0">
                    <a:pos x="18" y="97"/>
                  </a:cxn>
                  <a:cxn ang="0">
                    <a:pos x="55" y="96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6"/>
                  </a:cxn>
                  <a:cxn ang="0">
                    <a:pos x="101" y="96"/>
                  </a:cxn>
                  <a:cxn ang="0">
                    <a:pos x="101" y="0"/>
                  </a:cxn>
                  <a:cxn ang="0">
                    <a:pos x="118" y="0"/>
                  </a:cxn>
                  <a:cxn ang="0">
                    <a:pos x="118" y="97"/>
                  </a:cxn>
                  <a:cxn ang="0">
                    <a:pos x="0" y="99"/>
                  </a:cxn>
                  <a:cxn ang="0">
                    <a:pos x="0" y="2"/>
                  </a:cxn>
                </a:cxnLst>
                <a:rect l="0" t="0" r="r" b="b"/>
                <a:pathLst>
                  <a:path w="118" h="99">
                    <a:moveTo>
                      <a:pt x="0" y="2"/>
                    </a:moveTo>
                    <a:lnTo>
                      <a:pt x="18" y="2"/>
                    </a:lnTo>
                    <a:lnTo>
                      <a:pt x="18" y="97"/>
                    </a:lnTo>
                    <a:lnTo>
                      <a:pt x="55" y="96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6"/>
                    </a:lnTo>
                    <a:lnTo>
                      <a:pt x="101" y="96"/>
                    </a:lnTo>
                    <a:lnTo>
                      <a:pt x="101" y="0"/>
                    </a:lnTo>
                    <a:lnTo>
                      <a:pt x="118" y="0"/>
                    </a:lnTo>
                    <a:lnTo>
                      <a:pt x="118" y="97"/>
                    </a:lnTo>
                    <a:lnTo>
                      <a:pt x="0" y="99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7F3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7" name="Freeform 781"/>
              <p:cNvSpPr>
                <a:spLocks/>
              </p:cNvSpPr>
              <p:nvPr/>
            </p:nvSpPr>
            <p:spPr bwMode="auto">
              <a:xfrm>
                <a:off x="2468" y="3616"/>
                <a:ext cx="116" cy="99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8" y="2"/>
                  </a:cxn>
                  <a:cxn ang="0">
                    <a:pos x="18" y="97"/>
                  </a:cxn>
                  <a:cxn ang="0">
                    <a:pos x="55" y="96"/>
                  </a:cxn>
                  <a:cxn ang="0">
                    <a:pos x="55" y="0"/>
                  </a:cxn>
                  <a:cxn ang="0">
                    <a:pos x="63" y="0"/>
                  </a:cxn>
                  <a:cxn ang="0">
                    <a:pos x="63" y="96"/>
                  </a:cxn>
                  <a:cxn ang="0">
                    <a:pos x="99" y="96"/>
                  </a:cxn>
                  <a:cxn ang="0">
                    <a:pos x="99" y="0"/>
                  </a:cxn>
                  <a:cxn ang="0">
                    <a:pos x="116" y="0"/>
                  </a:cxn>
                  <a:cxn ang="0">
                    <a:pos x="116" y="97"/>
                  </a:cxn>
                  <a:cxn ang="0">
                    <a:pos x="0" y="99"/>
                  </a:cxn>
                  <a:cxn ang="0">
                    <a:pos x="0" y="2"/>
                  </a:cxn>
                </a:cxnLst>
                <a:rect l="0" t="0" r="r" b="b"/>
                <a:pathLst>
                  <a:path w="116" h="99">
                    <a:moveTo>
                      <a:pt x="0" y="2"/>
                    </a:moveTo>
                    <a:lnTo>
                      <a:pt x="18" y="2"/>
                    </a:lnTo>
                    <a:lnTo>
                      <a:pt x="18" y="97"/>
                    </a:lnTo>
                    <a:lnTo>
                      <a:pt x="55" y="96"/>
                    </a:lnTo>
                    <a:lnTo>
                      <a:pt x="55" y="0"/>
                    </a:lnTo>
                    <a:lnTo>
                      <a:pt x="63" y="0"/>
                    </a:lnTo>
                    <a:lnTo>
                      <a:pt x="63" y="96"/>
                    </a:lnTo>
                    <a:lnTo>
                      <a:pt x="99" y="96"/>
                    </a:lnTo>
                    <a:lnTo>
                      <a:pt x="99" y="0"/>
                    </a:lnTo>
                    <a:lnTo>
                      <a:pt x="116" y="0"/>
                    </a:lnTo>
                    <a:lnTo>
                      <a:pt x="116" y="97"/>
                    </a:lnTo>
                    <a:lnTo>
                      <a:pt x="0" y="99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F7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8" name="Line 782"/>
              <p:cNvSpPr>
                <a:spLocks noChangeShapeType="1"/>
              </p:cNvSpPr>
              <p:nvPr/>
            </p:nvSpPr>
            <p:spPr bwMode="auto">
              <a:xfrm>
                <a:off x="2472" y="3621"/>
                <a:ext cx="1" cy="4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79" name="Line 783"/>
              <p:cNvSpPr>
                <a:spLocks noChangeShapeType="1"/>
              </p:cNvSpPr>
              <p:nvPr/>
            </p:nvSpPr>
            <p:spPr bwMode="auto">
              <a:xfrm>
                <a:off x="2478" y="3640"/>
                <a:ext cx="1" cy="3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0" name="Line 784"/>
              <p:cNvSpPr>
                <a:spLocks noChangeShapeType="1"/>
              </p:cNvSpPr>
              <p:nvPr/>
            </p:nvSpPr>
            <p:spPr bwMode="auto">
              <a:xfrm>
                <a:off x="2474" y="3665"/>
                <a:ext cx="1" cy="26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1" name="Line 785"/>
              <p:cNvSpPr>
                <a:spLocks noChangeShapeType="1"/>
              </p:cNvSpPr>
              <p:nvPr/>
            </p:nvSpPr>
            <p:spPr bwMode="auto">
              <a:xfrm>
                <a:off x="2480" y="3677"/>
                <a:ext cx="1" cy="3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2" name="Line 786"/>
              <p:cNvSpPr>
                <a:spLocks noChangeShapeType="1"/>
              </p:cNvSpPr>
              <p:nvPr/>
            </p:nvSpPr>
            <p:spPr bwMode="auto">
              <a:xfrm>
                <a:off x="2470" y="3691"/>
                <a:ext cx="1" cy="1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3" name="Line 787"/>
              <p:cNvSpPr>
                <a:spLocks noChangeShapeType="1"/>
              </p:cNvSpPr>
              <p:nvPr/>
            </p:nvSpPr>
            <p:spPr bwMode="auto">
              <a:xfrm flipV="1">
                <a:off x="2561" y="3667"/>
                <a:ext cx="1" cy="4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4" name="Line 788"/>
              <p:cNvSpPr>
                <a:spLocks noChangeShapeType="1"/>
              </p:cNvSpPr>
              <p:nvPr/>
            </p:nvSpPr>
            <p:spPr bwMode="auto">
              <a:xfrm flipV="1">
                <a:off x="2565" y="3662"/>
                <a:ext cx="1" cy="29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5" name="Line 789"/>
              <p:cNvSpPr>
                <a:spLocks noChangeShapeType="1"/>
              </p:cNvSpPr>
              <p:nvPr/>
            </p:nvSpPr>
            <p:spPr bwMode="auto">
              <a:xfrm flipV="1">
                <a:off x="2561" y="3640"/>
                <a:ext cx="1" cy="25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6" name="Line 790"/>
              <p:cNvSpPr>
                <a:spLocks noChangeShapeType="1"/>
              </p:cNvSpPr>
              <p:nvPr/>
            </p:nvSpPr>
            <p:spPr bwMode="auto">
              <a:xfrm flipV="1">
                <a:off x="2567" y="3621"/>
                <a:ext cx="1" cy="33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7" name="Line 791"/>
              <p:cNvSpPr>
                <a:spLocks noChangeShapeType="1"/>
              </p:cNvSpPr>
              <p:nvPr/>
            </p:nvSpPr>
            <p:spPr bwMode="auto">
              <a:xfrm flipV="1">
                <a:off x="2561" y="3619"/>
                <a:ext cx="1" cy="1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8" name="Line 792"/>
              <p:cNvSpPr>
                <a:spLocks noChangeShapeType="1"/>
              </p:cNvSpPr>
              <p:nvPr/>
            </p:nvSpPr>
            <p:spPr bwMode="auto">
              <a:xfrm>
                <a:off x="2519" y="3623"/>
                <a:ext cx="1" cy="37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89" name="Line 793"/>
              <p:cNvSpPr>
                <a:spLocks noChangeShapeType="1"/>
              </p:cNvSpPr>
              <p:nvPr/>
            </p:nvSpPr>
            <p:spPr bwMode="auto">
              <a:xfrm>
                <a:off x="2521" y="3660"/>
                <a:ext cx="1" cy="26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90" name="Line 794"/>
              <p:cNvSpPr>
                <a:spLocks noChangeShapeType="1"/>
              </p:cNvSpPr>
              <p:nvPr/>
            </p:nvSpPr>
            <p:spPr bwMode="auto">
              <a:xfrm>
                <a:off x="2519" y="3678"/>
                <a:ext cx="1" cy="11"/>
              </a:xfrm>
              <a:prstGeom prst="line">
                <a:avLst/>
              </a:prstGeom>
              <a:noFill/>
              <a:ln w="25400">
                <a:solidFill>
                  <a:srgbClr val="7F5F3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523" name="Group 795"/>
            <p:cNvGrpSpPr>
              <a:grpSpLocks/>
            </p:cNvGrpSpPr>
            <p:nvPr/>
          </p:nvGrpSpPr>
          <p:grpSpPr bwMode="auto">
            <a:xfrm>
              <a:off x="1977" y="3503"/>
              <a:ext cx="468" cy="251"/>
              <a:chOff x="1977" y="3503"/>
              <a:chExt cx="468" cy="251"/>
            </a:xfrm>
          </p:grpSpPr>
          <p:sp>
            <p:nvSpPr>
              <p:cNvPr id="30492" name="Freeform 796"/>
              <p:cNvSpPr>
                <a:spLocks/>
              </p:cNvSpPr>
              <p:nvPr/>
            </p:nvSpPr>
            <p:spPr bwMode="auto">
              <a:xfrm>
                <a:off x="1977" y="3503"/>
                <a:ext cx="468" cy="142"/>
              </a:xfrm>
              <a:custGeom>
                <a:avLst/>
                <a:gdLst/>
                <a:ahLst/>
                <a:cxnLst>
                  <a:cxn ang="0">
                    <a:pos x="462" y="116"/>
                  </a:cxn>
                  <a:cxn ang="0">
                    <a:pos x="468" y="91"/>
                  </a:cxn>
                  <a:cxn ang="0">
                    <a:pos x="462" y="78"/>
                  </a:cxn>
                  <a:cxn ang="0">
                    <a:pos x="458" y="70"/>
                  </a:cxn>
                  <a:cxn ang="0">
                    <a:pos x="454" y="68"/>
                  </a:cxn>
                  <a:cxn ang="0">
                    <a:pos x="432" y="59"/>
                  </a:cxn>
                  <a:cxn ang="0">
                    <a:pos x="418" y="67"/>
                  </a:cxn>
                  <a:cxn ang="0">
                    <a:pos x="399" y="72"/>
                  </a:cxn>
                  <a:cxn ang="0">
                    <a:pos x="395" y="59"/>
                  </a:cxn>
                  <a:cxn ang="0">
                    <a:pos x="391" y="48"/>
                  </a:cxn>
                  <a:cxn ang="0">
                    <a:pos x="375" y="46"/>
                  </a:cxn>
                  <a:cxn ang="0">
                    <a:pos x="363" y="41"/>
                  </a:cxn>
                  <a:cxn ang="0">
                    <a:pos x="346" y="44"/>
                  </a:cxn>
                  <a:cxn ang="0">
                    <a:pos x="342" y="33"/>
                  </a:cxn>
                  <a:cxn ang="0">
                    <a:pos x="328" y="28"/>
                  </a:cxn>
                  <a:cxn ang="0">
                    <a:pos x="336" y="13"/>
                  </a:cxn>
                  <a:cxn ang="0">
                    <a:pos x="328" y="4"/>
                  </a:cxn>
                  <a:cxn ang="0">
                    <a:pos x="314" y="4"/>
                  </a:cxn>
                  <a:cxn ang="0">
                    <a:pos x="304" y="8"/>
                  </a:cxn>
                  <a:cxn ang="0">
                    <a:pos x="285" y="2"/>
                  </a:cxn>
                  <a:cxn ang="0">
                    <a:pos x="271" y="0"/>
                  </a:cxn>
                  <a:cxn ang="0">
                    <a:pos x="259" y="4"/>
                  </a:cxn>
                  <a:cxn ang="0">
                    <a:pos x="253" y="9"/>
                  </a:cxn>
                  <a:cxn ang="0">
                    <a:pos x="245" y="28"/>
                  </a:cxn>
                  <a:cxn ang="0">
                    <a:pos x="239" y="39"/>
                  </a:cxn>
                  <a:cxn ang="0">
                    <a:pos x="239" y="50"/>
                  </a:cxn>
                  <a:cxn ang="0">
                    <a:pos x="230" y="54"/>
                  </a:cxn>
                  <a:cxn ang="0">
                    <a:pos x="218" y="43"/>
                  </a:cxn>
                  <a:cxn ang="0">
                    <a:pos x="208" y="33"/>
                  </a:cxn>
                  <a:cxn ang="0">
                    <a:pos x="198" y="19"/>
                  </a:cxn>
                  <a:cxn ang="0">
                    <a:pos x="188" y="15"/>
                  </a:cxn>
                  <a:cxn ang="0">
                    <a:pos x="182" y="22"/>
                  </a:cxn>
                  <a:cxn ang="0">
                    <a:pos x="167" y="26"/>
                  </a:cxn>
                  <a:cxn ang="0">
                    <a:pos x="153" y="24"/>
                  </a:cxn>
                  <a:cxn ang="0">
                    <a:pos x="145" y="28"/>
                  </a:cxn>
                  <a:cxn ang="0">
                    <a:pos x="131" y="22"/>
                  </a:cxn>
                  <a:cxn ang="0">
                    <a:pos x="121" y="22"/>
                  </a:cxn>
                  <a:cxn ang="0">
                    <a:pos x="114" y="26"/>
                  </a:cxn>
                  <a:cxn ang="0">
                    <a:pos x="108" y="35"/>
                  </a:cxn>
                  <a:cxn ang="0">
                    <a:pos x="106" y="48"/>
                  </a:cxn>
                  <a:cxn ang="0">
                    <a:pos x="112" y="56"/>
                  </a:cxn>
                  <a:cxn ang="0">
                    <a:pos x="112" y="61"/>
                  </a:cxn>
                  <a:cxn ang="0">
                    <a:pos x="88" y="54"/>
                  </a:cxn>
                  <a:cxn ang="0">
                    <a:pos x="70" y="43"/>
                  </a:cxn>
                  <a:cxn ang="0">
                    <a:pos x="60" y="59"/>
                  </a:cxn>
                  <a:cxn ang="0">
                    <a:pos x="33" y="57"/>
                  </a:cxn>
                  <a:cxn ang="0">
                    <a:pos x="35" y="79"/>
                  </a:cxn>
                  <a:cxn ang="0">
                    <a:pos x="7" y="87"/>
                  </a:cxn>
                  <a:cxn ang="0">
                    <a:pos x="0" y="98"/>
                  </a:cxn>
                  <a:cxn ang="0">
                    <a:pos x="11" y="111"/>
                  </a:cxn>
                  <a:cxn ang="0">
                    <a:pos x="9" y="116"/>
                  </a:cxn>
                  <a:cxn ang="0">
                    <a:pos x="7" y="126"/>
                  </a:cxn>
                  <a:cxn ang="0">
                    <a:pos x="9" y="135"/>
                  </a:cxn>
                  <a:cxn ang="0">
                    <a:pos x="27" y="140"/>
                  </a:cxn>
                  <a:cxn ang="0">
                    <a:pos x="47" y="142"/>
                  </a:cxn>
                </a:cxnLst>
                <a:rect l="0" t="0" r="r" b="b"/>
                <a:pathLst>
                  <a:path w="468" h="142">
                    <a:moveTo>
                      <a:pt x="444" y="127"/>
                    </a:moveTo>
                    <a:lnTo>
                      <a:pt x="462" y="116"/>
                    </a:lnTo>
                    <a:lnTo>
                      <a:pt x="468" y="102"/>
                    </a:lnTo>
                    <a:lnTo>
                      <a:pt x="468" y="91"/>
                    </a:lnTo>
                    <a:lnTo>
                      <a:pt x="466" y="85"/>
                    </a:lnTo>
                    <a:lnTo>
                      <a:pt x="462" y="78"/>
                    </a:lnTo>
                    <a:lnTo>
                      <a:pt x="460" y="74"/>
                    </a:lnTo>
                    <a:lnTo>
                      <a:pt x="458" y="70"/>
                    </a:lnTo>
                    <a:lnTo>
                      <a:pt x="448" y="65"/>
                    </a:lnTo>
                    <a:lnTo>
                      <a:pt x="454" y="68"/>
                    </a:lnTo>
                    <a:lnTo>
                      <a:pt x="436" y="61"/>
                    </a:lnTo>
                    <a:lnTo>
                      <a:pt x="432" y="59"/>
                    </a:lnTo>
                    <a:lnTo>
                      <a:pt x="424" y="61"/>
                    </a:lnTo>
                    <a:lnTo>
                      <a:pt x="418" y="67"/>
                    </a:lnTo>
                    <a:lnTo>
                      <a:pt x="403" y="70"/>
                    </a:lnTo>
                    <a:lnTo>
                      <a:pt x="399" y="72"/>
                    </a:lnTo>
                    <a:lnTo>
                      <a:pt x="393" y="68"/>
                    </a:lnTo>
                    <a:lnTo>
                      <a:pt x="395" y="59"/>
                    </a:lnTo>
                    <a:lnTo>
                      <a:pt x="395" y="54"/>
                    </a:lnTo>
                    <a:lnTo>
                      <a:pt x="391" y="48"/>
                    </a:lnTo>
                    <a:lnTo>
                      <a:pt x="385" y="46"/>
                    </a:lnTo>
                    <a:lnTo>
                      <a:pt x="375" y="46"/>
                    </a:lnTo>
                    <a:lnTo>
                      <a:pt x="371" y="44"/>
                    </a:lnTo>
                    <a:lnTo>
                      <a:pt x="363" y="41"/>
                    </a:lnTo>
                    <a:lnTo>
                      <a:pt x="354" y="43"/>
                    </a:lnTo>
                    <a:lnTo>
                      <a:pt x="346" y="44"/>
                    </a:lnTo>
                    <a:lnTo>
                      <a:pt x="344" y="37"/>
                    </a:lnTo>
                    <a:lnTo>
                      <a:pt x="342" y="33"/>
                    </a:lnTo>
                    <a:lnTo>
                      <a:pt x="334" y="30"/>
                    </a:lnTo>
                    <a:lnTo>
                      <a:pt x="328" y="28"/>
                    </a:lnTo>
                    <a:lnTo>
                      <a:pt x="334" y="20"/>
                    </a:lnTo>
                    <a:lnTo>
                      <a:pt x="336" y="13"/>
                    </a:lnTo>
                    <a:lnTo>
                      <a:pt x="334" y="8"/>
                    </a:lnTo>
                    <a:lnTo>
                      <a:pt x="328" y="4"/>
                    </a:lnTo>
                    <a:lnTo>
                      <a:pt x="322" y="2"/>
                    </a:lnTo>
                    <a:lnTo>
                      <a:pt x="314" y="4"/>
                    </a:lnTo>
                    <a:lnTo>
                      <a:pt x="308" y="8"/>
                    </a:lnTo>
                    <a:lnTo>
                      <a:pt x="304" y="8"/>
                    </a:lnTo>
                    <a:lnTo>
                      <a:pt x="295" y="4"/>
                    </a:lnTo>
                    <a:lnTo>
                      <a:pt x="285" y="2"/>
                    </a:lnTo>
                    <a:lnTo>
                      <a:pt x="275" y="0"/>
                    </a:lnTo>
                    <a:lnTo>
                      <a:pt x="271" y="0"/>
                    </a:lnTo>
                    <a:lnTo>
                      <a:pt x="267" y="0"/>
                    </a:lnTo>
                    <a:lnTo>
                      <a:pt x="259" y="4"/>
                    </a:lnTo>
                    <a:lnTo>
                      <a:pt x="257" y="8"/>
                    </a:lnTo>
                    <a:lnTo>
                      <a:pt x="253" y="9"/>
                    </a:lnTo>
                    <a:lnTo>
                      <a:pt x="251" y="13"/>
                    </a:lnTo>
                    <a:lnTo>
                      <a:pt x="245" y="28"/>
                    </a:lnTo>
                    <a:lnTo>
                      <a:pt x="241" y="33"/>
                    </a:lnTo>
                    <a:lnTo>
                      <a:pt x="239" y="39"/>
                    </a:lnTo>
                    <a:lnTo>
                      <a:pt x="239" y="44"/>
                    </a:lnTo>
                    <a:lnTo>
                      <a:pt x="239" y="50"/>
                    </a:lnTo>
                    <a:lnTo>
                      <a:pt x="237" y="54"/>
                    </a:lnTo>
                    <a:lnTo>
                      <a:pt x="230" y="54"/>
                    </a:lnTo>
                    <a:lnTo>
                      <a:pt x="224" y="52"/>
                    </a:lnTo>
                    <a:lnTo>
                      <a:pt x="218" y="43"/>
                    </a:lnTo>
                    <a:lnTo>
                      <a:pt x="214" y="37"/>
                    </a:lnTo>
                    <a:lnTo>
                      <a:pt x="208" y="33"/>
                    </a:lnTo>
                    <a:lnTo>
                      <a:pt x="200" y="28"/>
                    </a:lnTo>
                    <a:lnTo>
                      <a:pt x="198" y="19"/>
                    </a:lnTo>
                    <a:lnTo>
                      <a:pt x="194" y="15"/>
                    </a:lnTo>
                    <a:lnTo>
                      <a:pt x="188" y="15"/>
                    </a:lnTo>
                    <a:lnTo>
                      <a:pt x="184" y="19"/>
                    </a:lnTo>
                    <a:lnTo>
                      <a:pt x="182" y="22"/>
                    </a:lnTo>
                    <a:lnTo>
                      <a:pt x="178" y="26"/>
                    </a:lnTo>
                    <a:lnTo>
                      <a:pt x="167" y="26"/>
                    </a:lnTo>
                    <a:lnTo>
                      <a:pt x="161" y="24"/>
                    </a:lnTo>
                    <a:lnTo>
                      <a:pt x="153" y="24"/>
                    </a:lnTo>
                    <a:lnTo>
                      <a:pt x="149" y="26"/>
                    </a:lnTo>
                    <a:lnTo>
                      <a:pt x="145" y="28"/>
                    </a:lnTo>
                    <a:lnTo>
                      <a:pt x="139" y="32"/>
                    </a:lnTo>
                    <a:lnTo>
                      <a:pt x="131" y="22"/>
                    </a:lnTo>
                    <a:lnTo>
                      <a:pt x="127" y="22"/>
                    </a:lnTo>
                    <a:lnTo>
                      <a:pt x="121" y="22"/>
                    </a:lnTo>
                    <a:lnTo>
                      <a:pt x="118" y="26"/>
                    </a:lnTo>
                    <a:lnTo>
                      <a:pt x="114" y="26"/>
                    </a:lnTo>
                    <a:lnTo>
                      <a:pt x="108" y="32"/>
                    </a:lnTo>
                    <a:lnTo>
                      <a:pt x="108" y="35"/>
                    </a:lnTo>
                    <a:lnTo>
                      <a:pt x="108" y="41"/>
                    </a:lnTo>
                    <a:lnTo>
                      <a:pt x="106" y="48"/>
                    </a:lnTo>
                    <a:lnTo>
                      <a:pt x="106" y="52"/>
                    </a:lnTo>
                    <a:lnTo>
                      <a:pt x="112" y="56"/>
                    </a:lnTo>
                    <a:lnTo>
                      <a:pt x="116" y="57"/>
                    </a:lnTo>
                    <a:lnTo>
                      <a:pt x="112" y="61"/>
                    </a:lnTo>
                    <a:lnTo>
                      <a:pt x="100" y="61"/>
                    </a:lnTo>
                    <a:lnTo>
                      <a:pt x="88" y="54"/>
                    </a:lnTo>
                    <a:lnTo>
                      <a:pt x="74" y="44"/>
                    </a:lnTo>
                    <a:lnTo>
                      <a:pt x="70" y="43"/>
                    </a:lnTo>
                    <a:lnTo>
                      <a:pt x="66" y="44"/>
                    </a:lnTo>
                    <a:lnTo>
                      <a:pt x="60" y="59"/>
                    </a:lnTo>
                    <a:lnTo>
                      <a:pt x="39" y="56"/>
                    </a:lnTo>
                    <a:lnTo>
                      <a:pt x="33" y="57"/>
                    </a:lnTo>
                    <a:lnTo>
                      <a:pt x="31" y="59"/>
                    </a:lnTo>
                    <a:lnTo>
                      <a:pt x="35" y="79"/>
                    </a:lnTo>
                    <a:lnTo>
                      <a:pt x="21" y="83"/>
                    </a:lnTo>
                    <a:lnTo>
                      <a:pt x="7" y="87"/>
                    </a:lnTo>
                    <a:lnTo>
                      <a:pt x="1" y="91"/>
                    </a:lnTo>
                    <a:lnTo>
                      <a:pt x="0" y="98"/>
                    </a:lnTo>
                    <a:lnTo>
                      <a:pt x="1" y="103"/>
                    </a:lnTo>
                    <a:lnTo>
                      <a:pt x="11" y="111"/>
                    </a:lnTo>
                    <a:lnTo>
                      <a:pt x="13" y="111"/>
                    </a:lnTo>
                    <a:lnTo>
                      <a:pt x="9" y="116"/>
                    </a:lnTo>
                    <a:lnTo>
                      <a:pt x="7" y="120"/>
                    </a:lnTo>
                    <a:lnTo>
                      <a:pt x="7" y="126"/>
                    </a:lnTo>
                    <a:lnTo>
                      <a:pt x="7" y="129"/>
                    </a:lnTo>
                    <a:lnTo>
                      <a:pt x="9" y="135"/>
                    </a:lnTo>
                    <a:lnTo>
                      <a:pt x="19" y="139"/>
                    </a:lnTo>
                    <a:lnTo>
                      <a:pt x="27" y="140"/>
                    </a:lnTo>
                    <a:lnTo>
                      <a:pt x="35" y="142"/>
                    </a:lnTo>
                    <a:lnTo>
                      <a:pt x="47" y="142"/>
                    </a:lnTo>
                    <a:lnTo>
                      <a:pt x="444" y="127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524" name="Group 797"/>
              <p:cNvGrpSpPr>
                <a:grpSpLocks/>
              </p:cNvGrpSpPr>
              <p:nvPr/>
            </p:nvGrpSpPr>
            <p:grpSpPr bwMode="auto">
              <a:xfrm>
                <a:off x="2002" y="3555"/>
                <a:ext cx="423" cy="199"/>
                <a:chOff x="2002" y="3555"/>
                <a:chExt cx="423" cy="199"/>
              </a:xfrm>
            </p:grpSpPr>
            <p:sp>
              <p:nvSpPr>
                <p:cNvPr id="30494" name="Freeform 798"/>
                <p:cNvSpPr>
                  <a:spLocks/>
                </p:cNvSpPr>
                <p:nvPr/>
              </p:nvSpPr>
              <p:spPr bwMode="auto">
                <a:xfrm>
                  <a:off x="2002" y="3595"/>
                  <a:ext cx="421" cy="96"/>
                </a:xfrm>
                <a:custGeom>
                  <a:avLst/>
                  <a:gdLst/>
                  <a:ahLst/>
                  <a:cxnLst>
                    <a:cxn ang="0">
                      <a:pos x="421" y="15"/>
                    </a:cxn>
                    <a:cxn ang="0">
                      <a:pos x="415" y="21"/>
                    </a:cxn>
                    <a:cxn ang="0">
                      <a:pos x="419" y="32"/>
                    </a:cxn>
                    <a:cxn ang="0">
                      <a:pos x="417" y="43"/>
                    </a:cxn>
                    <a:cxn ang="0">
                      <a:pos x="407" y="50"/>
                    </a:cxn>
                    <a:cxn ang="0">
                      <a:pos x="384" y="56"/>
                    </a:cxn>
                    <a:cxn ang="0">
                      <a:pos x="372" y="59"/>
                    </a:cxn>
                    <a:cxn ang="0">
                      <a:pos x="360" y="65"/>
                    </a:cxn>
                    <a:cxn ang="0">
                      <a:pos x="348" y="63"/>
                    </a:cxn>
                    <a:cxn ang="0">
                      <a:pos x="338" y="56"/>
                    </a:cxn>
                    <a:cxn ang="0">
                      <a:pos x="330" y="59"/>
                    </a:cxn>
                    <a:cxn ang="0">
                      <a:pos x="329" y="67"/>
                    </a:cxn>
                    <a:cxn ang="0">
                      <a:pos x="311" y="72"/>
                    </a:cxn>
                    <a:cxn ang="0">
                      <a:pos x="299" y="70"/>
                    </a:cxn>
                    <a:cxn ang="0">
                      <a:pos x="293" y="70"/>
                    </a:cxn>
                    <a:cxn ang="0">
                      <a:pos x="281" y="74"/>
                    </a:cxn>
                    <a:cxn ang="0">
                      <a:pos x="273" y="72"/>
                    </a:cxn>
                    <a:cxn ang="0">
                      <a:pos x="270" y="67"/>
                    </a:cxn>
                    <a:cxn ang="0">
                      <a:pos x="260" y="67"/>
                    </a:cxn>
                    <a:cxn ang="0">
                      <a:pos x="242" y="67"/>
                    </a:cxn>
                    <a:cxn ang="0">
                      <a:pos x="205" y="56"/>
                    </a:cxn>
                    <a:cxn ang="0">
                      <a:pos x="197" y="50"/>
                    </a:cxn>
                    <a:cxn ang="0">
                      <a:pos x="189" y="48"/>
                    </a:cxn>
                    <a:cxn ang="0">
                      <a:pos x="183" y="56"/>
                    </a:cxn>
                    <a:cxn ang="0">
                      <a:pos x="173" y="74"/>
                    </a:cxn>
                    <a:cxn ang="0">
                      <a:pos x="161" y="78"/>
                    </a:cxn>
                    <a:cxn ang="0">
                      <a:pos x="159" y="87"/>
                    </a:cxn>
                    <a:cxn ang="0">
                      <a:pos x="146" y="87"/>
                    </a:cxn>
                    <a:cxn ang="0">
                      <a:pos x="142" y="93"/>
                    </a:cxn>
                    <a:cxn ang="0">
                      <a:pos x="132" y="89"/>
                    </a:cxn>
                    <a:cxn ang="0">
                      <a:pos x="118" y="93"/>
                    </a:cxn>
                    <a:cxn ang="0">
                      <a:pos x="98" y="93"/>
                    </a:cxn>
                    <a:cxn ang="0">
                      <a:pos x="87" y="83"/>
                    </a:cxn>
                    <a:cxn ang="0">
                      <a:pos x="71" y="83"/>
                    </a:cxn>
                    <a:cxn ang="0">
                      <a:pos x="59" y="76"/>
                    </a:cxn>
                    <a:cxn ang="0">
                      <a:pos x="59" y="65"/>
                    </a:cxn>
                    <a:cxn ang="0">
                      <a:pos x="51" y="58"/>
                    </a:cxn>
                    <a:cxn ang="0">
                      <a:pos x="59" y="52"/>
                    </a:cxn>
                    <a:cxn ang="0">
                      <a:pos x="45" y="52"/>
                    </a:cxn>
                    <a:cxn ang="0">
                      <a:pos x="34" y="50"/>
                    </a:cxn>
                    <a:cxn ang="0">
                      <a:pos x="30" y="48"/>
                    </a:cxn>
                    <a:cxn ang="0">
                      <a:pos x="20" y="43"/>
                    </a:cxn>
                    <a:cxn ang="0">
                      <a:pos x="24" y="35"/>
                    </a:cxn>
                    <a:cxn ang="0">
                      <a:pos x="4" y="26"/>
                    </a:cxn>
                    <a:cxn ang="0">
                      <a:pos x="2" y="13"/>
                    </a:cxn>
                    <a:cxn ang="0">
                      <a:pos x="14" y="4"/>
                    </a:cxn>
                    <a:cxn ang="0">
                      <a:pos x="401" y="0"/>
                    </a:cxn>
                  </a:cxnLst>
                  <a:rect l="0" t="0" r="r" b="b"/>
                  <a:pathLst>
                    <a:path w="421" h="96">
                      <a:moveTo>
                        <a:pt x="417" y="0"/>
                      </a:moveTo>
                      <a:lnTo>
                        <a:pt x="421" y="15"/>
                      </a:lnTo>
                      <a:lnTo>
                        <a:pt x="417" y="17"/>
                      </a:lnTo>
                      <a:lnTo>
                        <a:pt x="415" y="21"/>
                      </a:lnTo>
                      <a:lnTo>
                        <a:pt x="419" y="28"/>
                      </a:lnTo>
                      <a:lnTo>
                        <a:pt x="419" y="32"/>
                      </a:lnTo>
                      <a:lnTo>
                        <a:pt x="419" y="39"/>
                      </a:lnTo>
                      <a:lnTo>
                        <a:pt x="417" y="43"/>
                      </a:lnTo>
                      <a:lnTo>
                        <a:pt x="413" y="45"/>
                      </a:lnTo>
                      <a:lnTo>
                        <a:pt x="407" y="50"/>
                      </a:lnTo>
                      <a:lnTo>
                        <a:pt x="399" y="54"/>
                      </a:lnTo>
                      <a:lnTo>
                        <a:pt x="384" y="56"/>
                      </a:lnTo>
                      <a:lnTo>
                        <a:pt x="378" y="56"/>
                      </a:lnTo>
                      <a:lnTo>
                        <a:pt x="372" y="59"/>
                      </a:lnTo>
                      <a:lnTo>
                        <a:pt x="370" y="61"/>
                      </a:lnTo>
                      <a:lnTo>
                        <a:pt x="360" y="65"/>
                      </a:lnTo>
                      <a:lnTo>
                        <a:pt x="354" y="65"/>
                      </a:lnTo>
                      <a:lnTo>
                        <a:pt x="348" y="63"/>
                      </a:lnTo>
                      <a:lnTo>
                        <a:pt x="344" y="59"/>
                      </a:lnTo>
                      <a:lnTo>
                        <a:pt x="338" y="56"/>
                      </a:lnTo>
                      <a:lnTo>
                        <a:pt x="334" y="56"/>
                      </a:lnTo>
                      <a:lnTo>
                        <a:pt x="330" y="59"/>
                      </a:lnTo>
                      <a:lnTo>
                        <a:pt x="329" y="63"/>
                      </a:lnTo>
                      <a:lnTo>
                        <a:pt x="329" y="67"/>
                      </a:lnTo>
                      <a:lnTo>
                        <a:pt x="319" y="70"/>
                      </a:lnTo>
                      <a:lnTo>
                        <a:pt x="311" y="72"/>
                      </a:lnTo>
                      <a:lnTo>
                        <a:pt x="305" y="72"/>
                      </a:lnTo>
                      <a:lnTo>
                        <a:pt x="299" y="70"/>
                      </a:lnTo>
                      <a:lnTo>
                        <a:pt x="295" y="67"/>
                      </a:lnTo>
                      <a:lnTo>
                        <a:pt x="293" y="70"/>
                      </a:lnTo>
                      <a:lnTo>
                        <a:pt x="287" y="74"/>
                      </a:lnTo>
                      <a:lnTo>
                        <a:pt x="281" y="74"/>
                      </a:lnTo>
                      <a:lnTo>
                        <a:pt x="277" y="74"/>
                      </a:lnTo>
                      <a:lnTo>
                        <a:pt x="273" y="72"/>
                      </a:lnTo>
                      <a:lnTo>
                        <a:pt x="273" y="70"/>
                      </a:lnTo>
                      <a:lnTo>
                        <a:pt x="270" y="67"/>
                      </a:lnTo>
                      <a:lnTo>
                        <a:pt x="264" y="65"/>
                      </a:lnTo>
                      <a:lnTo>
                        <a:pt x="260" y="67"/>
                      </a:lnTo>
                      <a:lnTo>
                        <a:pt x="252" y="67"/>
                      </a:lnTo>
                      <a:lnTo>
                        <a:pt x="242" y="67"/>
                      </a:lnTo>
                      <a:lnTo>
                        <a:pt x="238" y="67"/>
                      </a:lnTo>
                      <a:lnTo>
                        <a:pt x="205" y="56"/>
                      </a:lnTo>
                      <a:lnTo>
                        <a:pt x="201" y="50"/>
                      </a:lnTo>
                      <a:lnTo>
                        <a:pt x="197" y="50"/>
                      </a:lnTo>
                      <a:lnTo>
                        <a:pt x="195" y="48"/>
                      </a:lnTo>
                      <a:lnTo>
                        <a:pt x="189" y="48"/>
                      </a:lnTo>
                      <a:lnTo>
                        <a:pt x="187" y="52"/>
                      </a:lnTo>
                      <a:lnTo>
                        <a:pt x="183" y="56"/>
                      </a:lnTo>
                      <a:lnTo>
                        <a:pt x="177" y="67"/>
                      </a:lnTo>
                      <a:lnTo>
                        <a:pt x="173" y="74"/>
                      </a:lnTo>
                      <a:lnTo>
                        <a:pt x="167" y="76"/>
                      </a:lnTo>
                      <a:lnTo>
                        <a:pt x="161" y="78"/>
                      </a:lnTo>
                      <a:lnTo>
                        <a:pt x="161" y="83"/>
                      </a:lnTo>
                      <a:lnTo>
                        <a:pt x="159" y="87"/>
                      </a:lnTo>
                      <a:lnTo>
                        <a:pt x="153" y="89"/>
                      </a:lnTo>
                      <a:lnTo>
                        <a:pt x="146" y="87"/>
                      </a:lnTo>
                      <a:lnTo>
                        <a:pt x="148" y="91"/>
                      </a:lnTo>
                      <a:lnTo>
                        <a:pt x="142" y="93"/>
                      </a:lnTo>
                      <a:lnTo>
                        <a:pt x="134" y="93"/>
                      </a:lnTo>
                      <a:lnTo>
                        <a:pt x="132" y="89"/>
                      </a:lnTo>
                      <a:lnTo>
                        <a:pt x="118" y="89"/>
                      </a:lnTo>
                      <a:lnTo>
                        <a:pt x="118" y="93"/>
                      </a:lnTo>
                      <a:lnTo>
                        <a:pt x="110" y="96"/>
                      </a:lnTo>
                      <a:lnTo>
                        <a:pt x="98" y="93"/>
                      </a:lnTo>
                      <a:lnTo>
                        <a:pt x="93" y="89"/>
                      </a:lnTo>
                      <a:lnTo>
                        <a:pt x="87" y="83"/>
                      </a:lnTo>
                      <a:lnTo>
                        <a:pt x="81" y="85"/>
                      </a:lnTo>
                      <a:lnTo>
                        <a:pt x="71" y="83"/>
                      </a:lnTo>
                      <a:lnTo>
                        <a:pt x="67" y="80"/>
                      </a:lnTo>
                      <a:lnTo>
                        <a:pt x="59" y="76"/>
                      </a:lnTo>
                      <a:lnTo>
                        <a:pt x="63" y="67"/>
                      </a:lnTo>
                      <a:lnTo>
                        <a:pt x="59" y="65"/>
                      </a:lnTo>
                      <a:lnTo>
                        <a:pt x="53" y="63"/>
                      </a:lnTo>
                      <a:lnTo>
                        <a:pt x="51" y="58"/>
                      </a:lnTo>
                      <a:lnTo>
                        <a:pt x="55" y="54"/>
                      </a:lnTo>
                      <a:lnTo>
                        <a:pt x="59" y="52"/>
                      </a:lnTo>
                      <a:lnTo>
                        <a:pt x="49" y="50"/>
                      </a:lnTo>
                      <a:lnTo>
                        <a:pt x="45" y="52"/>
                      </a:lnTo>
                      <a:lnTo>
                        <a:pt x="37" y="52"/>
                      </a:lnTo>
                      <a:lnTo>
                        <a:pt x="34" y="50"/>
                      </a:lnTo>
                      <a:lnTo>
                        <a:pt x="34" y="47"/>
                      </a:lnTo>
                      <a:lnTo>
                        <a:pt x="30" y="48"/>
                      </a:lnTo>
                      <a:lnTo>
                        <a:pt x="24" y="48"/>
                      </a:lnTo>
                      <a:lnTo>
                        <a:pt x="20" y="43"/>
                      </a:lnTo>
                      <a:lnTo>
                        <a:pt x="20" y="39"/>
                      </a:lnTo>
                      <a:lnTo>
                        <a:pt x="24" y="35"/>
                      </a:lnTo>
                      <a:lnTo>
                        <a:pt x="14" y="35"/>
                      </a:lnTo>
                      <a:lnTo>
                        <a:pt x="4" y="26"/>
                      </a:lnTo>
                      <a:lnTo>
                        <a:pt x="0" y="23"/>
                      </a:lnTo>
                      <a:lnTo>
                        <a:pt x="2" y="13"/>
                      </a:lnTo>
                      <a:lnTo>
                        <a:pt x="6" y="8"/>
                      </a:lnTo>
                      <a:lnTo>
                        <a:pt x="14" y="4"/>
                      </a:lnTo>
                      <a:lnTo>
                        <a:pt x="417" y="0"/>
                      </a:lnTo>
                      <a:lnTo>
                        <a:pt x="401" y="0"/>
                      </a:lnTo>
                      <a:lnTo>
                        <a:pt x="417" y="0"/>
                      </a:lnTo>
                      <a:close/>
                    </a:path>
                  </a:pathLst>
                </a:custGeom>
                <a:solidFill>
                  <a:srgbClr val="004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525" name="Group 799"/>
                <p:cNvGrpSpPr>
                  <a:grpSpLocks/>
                </p:cNvGrpSpPr>
                <p:nvPr/>
              </p:nvGrpSpPr>
              <p:grpSpPr bwMode="auto">
                <a:xfrm>
                  <a:off x="2110" y="3599"/>
                  <a:ext cx="219" cy="155"/>
                  <a:chOff x="2110" y="3599"/>
                  <a:chExt cx="219" cy="155"/>
                </a:xfrm>
              </p:grpSpPr>
              <p:sp>
                <p:nvSpPr>
                  <p:cNvPr id="30496" name="Freeform 800"/>
                  <p:cNvSpPr>
                    <a:spLocks/>
                  </p:cNvSpPr>
                  <p:nvPr/>
                </p:nvSpPr>
                <p:spPr bwMode="auto">
                  <a:xfrm>
                    <a:off x="2110" y="3599"/>
                    <a:ext cx="219" cy="155"/>
                  </a:xfrm>
                  <a:custGeom>
                    <a:avLst/>
                    <a:gdLst/>
                    <a:ahLst/>
                    <a:cxnLst>
                      <a:cxn ang="0">
                        <a:pos x="0" y="17"/>
                      </a:cxn>
                      <a:cxn ang="0">
                        <a:pos x="24" y="20"/>
                      </a:cxn>
                      <a:cxn ang="0">
                        <a:pos x="38" y="35"/>
                      </a:cxn>
                      <a:cxn ang="0">
                        <a:pos x="49" y="50"/>
                      </a:cxn>
                      <a:cxn ang="0">
                        <a:pos x="59" y="63"/>
                      </a:cxn>
                      <a:cxn ang="0">
                        <a:pos x="65" y="78"/>
                      </a:cxn>
                      <a:cxn ang="0">
                        <a:pos x="73" y="89"/>
                      </a:cxn>
                      <a:cxn ang="0">
                        <a:pos x="75" y="107"/>
                      </a:cxn>
                      <a:cxn ang="0">
                        <a:pos x="81" y="126"/>
                      </a:cxn>
                      <a:cxn ang="0">
                        <a:pos x="85" y="133"/>
                      </a:cxn>
                      <a:cxn ang="0">
                        <a:pos x="85" y="138"/>
                      </a:cxn>
                      <a:cxn ang="0">
                        <a:pos x="85" y="144"/>
                      </a:cxn>
                      <a:cxn ang="0">
                        <a:pos x="112" y="155"/>
                      </a:cxn>
                      <a:cxn ang="0">
                        <a:pos x="219" y="149"/>
                      </a:cxn>
                      <a:cxn ang="0">
                        <a:pos x="191" y="144"/>
                      </a:cxn>
                      <a:cxn ang="0">
                        <a:pos x="179" y="142"/>
                      </a:cxn>
                      <a:cxn ang="0">
                        <a:pos x="148" y="127"/>
                      </a:cxn>
                      <a:cxn ang="0">
                        <a:pos x="130" y="113"/>
                      </a:cxn>
                      <a:cxn ang="0">
                        <a:pos x="114" y="98"/>
                      </a:cxn>
                      <a:cxn ang="0">
                        <a:pos x="112" y="81"/>
                      </a:cxn>
                      <a:cxn ang="0">
                        <a:pos x="106" y="70"/>
                      </a:cxn>
                      <a:cxn ang="0">
                        <a:pos x="120" y="52"/>
                      </a:cxn>
                      <a:cxn ang="0">
                        <a:pos x="132" y="46"/>
                      </a:cxn>
                      <a:cxn ang="0">
                        <a:pos x="169" y="39"/>
                      </a:cxn>
                      <a:cxn ang="0">
                        <a:pos x="191" y="37"/>
                      </a:cxn>
                      <a:cxn ang="0">
                        <a:pos x="215" y="22"/>
                      </a:cxn>
                      <a:cxn ang="0">
                        <a:pos x="207" y="20"/>
                      </a:cxn>
                      <a:cxn ang="0">
                        <a:pos x="193" y="31"/>
                      </a:cxn>
                      <a:cxn ang="0">
                        <a:pos x="177" y="33"/>
                      </a:cxn>
                      <a:cxn ang="0">
                        <a:pos x="167" y="35"/>
                      </a:cxn>
                      <a:cxn ang="0">
                        <a:pos x="142" y="39"/>
                      </a:cxn>
                      <a:cxn ang="0">
                        <a:pos x="144" y="35"/>
                      </a:cxn>
                      <a:cxn ang="0">
                        <a:pos x="160" y="24"/>
                      </a:cxn>
                      <a:cxn ang="0">
                        <a:pos x="154" y="22"/>
                      </a:cxn>
                      <a:cxn ang="0">
                        <a:pos x="130" y="35"/>
                      </a:cxn>
                      <a:cxn ang="0">
                        <a:pos x="103" y="39"/>
                      </a:cxn>
                      <a:cxn ang="0">
                        <a:pos x="120" y="17"/>
                      </a:cxn>
                      <a:cxn ang="0">
                        <a:pos x="112" y="19"/>
                      </a:cxn>
                      <a:cxn ang="0">
                        <a:pos x="104" y="22"/>
                      </a:cxn>
                      <a:cxn ang="0">
                        <a:pos x="95" y="19"/>
                      </a:cxn>
                      <a:cxn ang="0">
                        <a:pos x="89" y="20"/>
                      </a:cxn>
                      <a:cxn ang="0">
                        <a:pos x="99" y="26"/>
                      </a:cxn>
                      <a:cxn ang="0">
                        <a:pos x="93" y="35"/>
                      </a:cxn>
                      <a:cxn ang="0">
                        <a:pos x="91" y="37"/>
                      </a:cxn>
                      <a:cxn ang="0">
                        <a:pos x="91" y="43"/>
                      </a:cxn>
                      <a:cxn ang="0">
                        <a:pos x="81" y="50"/>
                      </a:cxn>
                      <a:cxn ang="0">
                        <a:pos x="73" y="48"/>
                      </a:cxn>
                      <a:cxn ang="0">
                        <a:pos x="67" y="46"/>
                      </a:cxn>
                      <a:cxn ang="0">
                        <a:pos x="55" y="35"/>
                      </a:cxn>
                      <a:cxn ang="0">
                        <a:pos x="44" y="26"/>
                      </a:cxn>
                      <a:cxn ang="0">
                        <a:pos x="42" y="22"/>
                      </a:cxn>
                      <a:cxn ang="0">
                        <a:pos x="40" y="20"/>
                      </a:cxn>
                      <a:cxn ang="0">
                        <a:pos x="34" y="11"/>
                      </a:cxn>
                      <a:cxn ang="0">
                        <a:pos x="47" y="4"/>
                      </a:cxn>
                      <a:cxn ang="0">
                        <a:pos x="42" y="0"/>
                      </a:cxn>
                      <a:cxn ang="0">
                        <a:pos x="30" y="7"/>
                      </a:cxn>
                      <a:cxn ang="0">
                        <a:pos x="26" y="2"/>
                      </a:cxn>
                      <a:cxn ang="0">
                        <a:pos x="16" y="4"/>
                      </a:cxn>
                      <a:cxn ang="0">
                        <a:pos x="22" y="17"/>
                      </a:cxn>
                      <a:cxn ang="0">
                        <a:pos x="0" y="13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219" h="155">
                        <a:moveTo>
                          <a:pt x="0" y="17"/>
                        </a:moveTo>
                        <a:lnTo>
                          <a:pt x="24" y="20"/>
                        </a:lnTo>
                        <a:lnTo>
                          <a:pt x="38" y="35"/>
                        </a:lnTo>
                        <a:lnTo>
                          <a:pt x="49" y="50"/>
                        </a:lnTo>
                        <a:lnTo>
                          <a:pt x="59" y="63"/>
                        </a:lnTo>
                        <a:lnTo>
                          <a:pt x="65" y="78"/>
                        </a:lnTo>
                        <a:lnTo>
                          <a:pt x="73" y="89"/>
                        </a:lnTo>
                        <a:lnTo>
                          <a:pt x="75" y="107"/>
                        </a:lnTo>
                        <a:lnTo>
                          <a:pt x="81" y="126"/>
                        </a:lnTo>
                        <a:lnTo>
                          <a:pt x="85" y="133"/>
                        </a:lnTo>
                        <a:lnTo>
                          <a:pt x="85" y="138"/>
                        </a:lnTo>
                        <a:lnTo>
                          <a:pt x="85" y="144"/>
                        </a:lnTo>
                        <a:lnTo>
                          <a:pt x="112" y="155"/>
                        </a:lnTo>
                        <a:lnTo>
                          <a:pt x="219" y="149"/>
                        </a:lnTo>
                        <a:lnTo>
                          <a:pt x="191" y="144"/>
                        </a:lnTo>
                        <a:lnTo>
                          <a:pt x="179" y="142"/>
                        </a:lnTo>
                        <a:lnTo>
                          <a:pt x="148" y="127"/>
                        </a:lnTo>
                        <a:lnTo>
                          <a:pt x="130" y="113"/>
                        </a:lnTo>
                        <a:lnTo>
                          <a:pt x="114" y="98"/>
                        </a:lnTo>
                        <a:lnTo>
                          <a:pt x="112" y="81"/>
                        </a:lnTo>
                        <a:lnTo>
                          <a:pt x="106" y="70"/>
                        </a:lnTo>
                        <a:lnTo>
                          <a:pt x="120" y="52"/>
                        </a:lnTo>
                        <a:lnTo>
                          <a:pt x="132" y="46"/>
                        </a:lnTo>
                        <a:lnTo>
                          <a:pt x="169" y="39"/>
                        </a:lnTo>
                        <a:lnTo>
                          <a:pt x="191" y="37"/>
                        </a:lnTo>
                        <a:lnTo>
                          <a:pt x="215" y="22"/>
                        </a:lnTo>
                        <a:lnTo>
                          <a:pt x="207" y="20"/>
                        </a:lnTo>
                        <a:lnTo>
                          <a:pt x="193" y="31"/>
                        </a:lnTo>
                        <a:lnTo>
                          <a:pt x="177" y="33"/>
                        </a:lnTo>
                        <a:lnTo>
                          <a:pt x="167" y="35"/>
                        </a:lnTo>
                        <a:lnTo>
                          <a:pt x="142" y="39"/>
                        </a:lnTo>
                        <a:lnTo>
                          <a:pt x="144" y="35"/>
                        </a:lnTo>
                        <a:lnTo>
                          <a:pt x="160" y="24"/>
                        </a:lnTo>
                        <a:lnTo>
                          <a:pt x="154" y="22"/>
                        </a:lnTo>
                        <a:lnTo>
                          <a:pt x="130" y="35"/>
                        </a:lnTo>
                        <a:lnTo>
                          <a:pt x="103" y="39"/>
                        </a:lnTo>
                        <a:lnTo>
                          <a:pt x="120" y="17"/>
                        </a:lnTo>
                        <a:lnTo>
                          <a:pt x="112" y="19"/>
                        </a:lnTo>
                        <a:lnTo>
                          <a:pt x="104" y="22"/>
                        </a:lnTo>
                        <a:lnTo>
                          <a:pt x="95" y="19"/>
                        </a:lnTo>
                        <a:lnTo>
                          <a:pt x="89" y="20"/>
                        </a:lnTo>
                        <a:lnTo>
                          <a:pt x="99" y="26"/>
                        </a:lnTo>
                        <a:lnTo>
                          <a:pt x="93" y="35"/>
                        </a:lnTo>
                        <a:lnTo>
                          <a:pt x="91" y="37"/>
                        </a:lnTo>
                        <a:lnTo>
                          <a:pt x="91" y="43"/>
                        </a:lnTo>
                        <a:lnTo>
                          <a:pt x="81" y="50"/>
                        </a:lnTo>
                        <a:lnTo>
                          <a:pt x="73" y="48"/>
                        </a:lnTo>
                        <a:lnTo>
                          <a:pt x="67" y="46"/>
                        </a:lnTo>
                        <a:lnTo>
                          <a:pt x="55" y="35"/>
                        </a:lnTo>
                        <a:lnTo>
                          <a:pt x="44" y="26"/>
                        </a:lnTo>
                        <a:lnTo>
                          <a:pt x="42" y="22"/>
                        </a:lnTo>
                        <a:lnTo>
                          <a:pt x="40" y="20"/>
                        </a:lnTo>
                        <a:lnTo>
                          <a:pt x="34" y="11"/>
                        </a:lnTo>
                        <a:lnTo>
                          <a:pt x="47" y="4"/>
                        </a:lnTo>
                        <a:lnTo>
                          <a:pt x="42" y="0"/>
                        </a:lnTo>
                        <a:lnTo>
                          <a:pt x="30" y="7"/>
                        </a:lnTo>
                        <a:lnTo>
                          <a:pt x="26" y="2"/>
                        </a:lnTo>
                        <a:lnTo>
                          <a:pt x="16" y="4"/>
                        </a:lnTo>
                        <a:lnTo>
                          <a:pt x="22" y="17"/>
                        </a:lnTo>
                        <a:lnTo>
                          <a:pt x="0" y="13"/>
                        </a:lnTo>
                        <a:lnTo>
                          <a:pt x="0" y="17"/>
                        </a:lnTo>
                        <a:close/>
                      </a:path>
                    </a:pathLst>
                  </a:custGeom>
                  <a:solidFill>
                    <a:srgbClr val="402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497" name="Freeform 801"/>
                  <p:cNvSpPr>
                    <a:spLocks/>
                  </p:cNvSpPr>
                  <p:nvPr/>
                </p:nvSpPr>
                <p:spPr bwMode="auto">
                  <a:xfrm>
                    <a:off x="2171" y="3651"/>
                    <a:ext cx="87" cy="99"/>
                  </a:xfrm>
                  <a:custGeom>
                    <a:avLst/>
                    <a:gdLst/>
                    <a:ahLst/>
                    <a:cxnLst>
                      <a:cxn ang="0">
                        <a:pos x="73" y="99"/>
                      </a:cxn>
                      <a:cxn ang="0">
                        <a:pos x="87" y="85"/>
                      </a:cxn>
                      <a:cxn ang="0">
                        <a:pos x="83" y="81"/>
                      </a:cxn>
                      <a:cxn ang="0">
                        <a:pos x="53" y="51"/>
                      </a:cxn>
                      <a:cxn ang="0">
                        <a:pos x="51" y="51"/>
                      </a:cxn>
                      <a:cxn ang="0">
                        <a:pos x="45" y="53"/>
                      </a:cxn>
                      <a:cxn ang="0">
                        <a:pos x="42" y="33"/>
                      </a:cxn>
                      <a:cxn ang="0">
                        <a:pos x="38" y="33"/>
                      </a:cxn>
                      <a:cxn ang="0">
                        <a:pos x="36" y="31"/>
                      </a:cxn>
                      <a:cxn ang="0">
                        <a:pos x="32" y="31"/>
                      </a:cxn>
                      <a:cxn ang="0">
                        <a:pos x="32" y="24"/>
                      </a:cxn>
                      <a:cxn ang="0">
                        <a:pos x="16" y="24"/>
                      </a:cxn>
                      <a:cxn ang="0">
                        <a:pos x="14" y="20"/>
                      </a:cxn>
                      <a:cxn ang="0">
                        <a:pos x="24" y="14"/>
                      </a:cxn>
                      <a:cxn ang="0">
                        <a:pos x="16" y="14"/>
                      </a:cxn>
                      <a:cxn ang="0">
                        <a:pos x="18" y="13"/>
                      </a:cxn>
                      <a:cxn ang="0">
                        <a:pos x="22" y="2"/>
                      </a:cxn>
                      <a:cxn ang="0">
                        <a:pos x="10" y="3"/>
                      </a:cxn>
                      <a:cxn ang="0">
                        <a:pos x="10" y="0"/>
                      </a:cxn>
                      <a:cxn ang="0">
                        <a:pos x="4" y="0"/>
                      </a:cxn>
                      <a:cxn ang="0">
                        <a:pos x="0" y="3"/>
                      </a:cxn>
                      <a:cxn ang="0">
                        <a:pos x="8" y="7"/>
                      </a:cxn>
                      <a:cxn ang="0">
                        <a:pos x="14" y="11"/>
                      </a:cxn>
                      <a:cxn ang="0">
                        <a:pos x="0" y="9"/>
                      </a:cxn>
                      <a:cxn ang="0">
                        <a:pos x="0" y="13"/>
                      </a:cxn>
                      <a:cxn ang="0">
                        <a:pos x="12" y="14"/>
                      </a:cxn>
                      <a:cxn ang="0">
                        <a:pos x="2" y="18"/>
                      </a:cxn>
                      <a:cxn ang="0">
                        <a:pos x="8" y="20"/>
                      </a:cxn>
                      <a:cxn ang="0">
                        <a:pos x="2" y="22"/>
                      </a:cxn>
                      <a:cxn ang="0">
                        <a:pos x="10" y="31"/>
                      </a:cxn>
                      <a:cxn ang="0">
                        <a:pos x="18" y="40"/>
                      </a:cxn>
                      <a:cxn ang="0">
                        <a:pos x="14" y="42"/>
                      </a:cxn>
                      <a:cxn ang="0">
                        <a:pos x="16" y="50"/>
                      </a:cxn>
                      <a:cxn ang="0">
                        <a:pos x="18" y="55"/>
                      </a:cxn>
                      <a:cxn ang="0">
                        <a:pos x="16" y="62"/>
                      </a:cxn>
                      <a:cxn ang="0">
                        <a:pos x="22" y="77"/>
                      </a:cxn>
                      <a:cxn ang="0">
                        <a:pos x="24" y="86"/>
                      </a:cxn>
                      <a:cxn ang="0">
                        <a:pos x="24" y="94"/>
                      </a:cxn>
                      <a:cxn ang="0">
                        <a:pos x="73" y="99"/>
                      </a:cxn>
                    </a:cxnLst>
                    <a:rect l="0" t="0" r="r" b="b"/>
                    <a:pathLst>
                      <a:path w="87" h="99">
                        <a:moveTo>
                          <a:pt x="73" y="99"/>
                        </a:moveTo>
                        <a:lnTo>
                          <a:pt x="87" y="85"/>
                        </a:lnTo>
                        <a:lnTo>
                          <a:pt x="83" y="81"/>
                        </a:lnTo>
                        <a:lnTo>
                          <a:pt x="53" y="51"/>
                        </a:lnTo>
                        <a:lnTo>
                          <a:pt x="51" y="51"/>
                        </a:lnTo>
                        <a:lnTo>
                          <a:pt x="45" y="53"/>
                        </a:lnTo>
                        <a:lnTo>
                          <a:pt x="42" y="33"/>
                        </a:lnTo>
                        <a:lnTo>
                          <a:pt x="38" y="33"/>
                        </a:lnTo>
                        <a:lnTo>
                          <a:pt x="36" y="31"/>
                        </a:lnTo>
                        <a:lnTo>
                          <a:pt x="32" y="31"/>
                        </a:lnTo>
                        <a:lnTo>
                          <a:pt x="32" y="24"/>
                        </a:lnTo>
                        <a:lnTo>
                          <a:pt x="16" y="24"/>
                        </a:lnTo>
                        <a:lnTo>
                          <a:pt x="14" y="20"/>
                        </a:lnTo>
                        <a:lnTo>
                          <a:pt x="24" y="14"/>
                        </a:lnTo>
                        <a:lnTo>
                          <a:pt x="16" y="14"/>
                        </a:lnTo>
                        <a:lnTo>
                          <a:pt x="18" y="13"/>
                        </a:lnTo>
                        <a:lnTo>
                          <a:pt x="22" y="2"/>
                        </a:lnTo>
                        <a:lnTo>
                          <a:pt x="10" y="3"/>
                        </a:lnTo>
                        <a:lnTo>
                          <a:pt x="10" y="0"/>
                        </a:lnTo>
                        <a:lnTo>
                          <a:pt x="4" y="0"/>
                        </a:lnTo>
                        <a:lnTo>
                          <a:pt x="0" y="3"/>
                        </a:lnTo>
                        <a:lnTo>
                          <a:pt x="8" y="7"/>
                        </a:lnTo>
                        <a:lnTo>
                          <a:pt x="14" y="11"/>
                        </a:lnTo>
                        <a:lnTo>
                          <a:pt x="0" y="9"/>
                        </a:lnTo>
                        <a:lnTo>
                          <a:pt x="0" y="13"/>
                        </a:lnTo>
                        <a:lnTo>
                          <a:pt x="12" y="14"/>
                        </a:lnTo>
                        <a:lnTo>
                          <a:pt x="2" y="18"/>
                        </a:lnTo>
                        <a:lnTo>
                          <a:pt x="8" y="20"/>
                        </a:lnTo>
                        <a:lnTo>
                          <a:pt x="2" y="22"/>
                        </a:lnTo>
                        <a:lnTo>
                          <a:pt x="10" y="31"/>
                        </a:lnTo>
                        <a:lnTo>
                          <a:pt x="18" y="40"/>
                        </a:lnTo>
                        <a:lnTo>
                          <a:pt x="14" y="42"/>
                        </a:lnTo>
                        <a:lnTo>
                          <a:pt x="16" y="50"/>
                        </a:lnTo>
                        <a:lnTo>
                          <a:pt x="18" y="55"/>
                        </a:lnTo>
                        <a:lnTo>
                          <a:pt x="16" y="62"/>
                        </a:lnTo>
                        <a:lnTo>
                          <a:pt x="22" y="77"/>
                        </a:lnTo>
                        <a:lnTo>
                          <a:pt x="24" y="86"/>
                        </a:lnTo>
                        <a:lnTo>
                          <a:pt x="24" y="94"/>
                        </a:lnTo>
                        <a:lnTo>
                          <a:pt x="73" y="99"/>
                        </a:lnTo>
                        <a:close/>
                      </a:path>
                    </a:pathLst>
                  </a:custGeom>
                  <a:solidFill>
                    <a:srgbClr val="603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498" name="Freeform 802"/>
                <p:cNvSpPr>
                  <a:spLocks/>
                </p:cNvSpPr>
                <p:nvPr/>
              </p:nvSpPr>
              <p:spPr bwMode="auto">
                <a:xfrm>
                  <a:off x="2024" y="3555"/>
                  <a:ext cx="397" cy="63"/>
                </a:xfrm>
                <a:custGeom>
                  <a:avLst/>
                  <a:gdLst/>
                  <a:ahLst/>
                  <a:cxnLst>
                    <a:cxn ang="0">
                      <a:pos x="397" y="40"/>
                    </a:cxn>
                    <a:cxn ang="0">
                      <a:pos x="395" y="33"/>
                    </a:cxn>
                    <a:cxn ang="0">
                      <a:pos x="391" y="26"/>
                    </a:cxn>
                    <a:cxn ang="0">
                      <a:pos x="383" y="24"/>
                    </a:cxn>
                    <a:cxn ang="0">
                      <a:pos x="377" y="24"/>
                    </a:cxn>
                    <a:cxn ang="0">
                      <a:pos x="371" y="29"/>
                    </a:cxn>
                    <a:cxn ang="0">
                      <a:pos x="367" y="35"/>
                    </a:cxn>
                    <a:cxn ang="0">
                      <a:pos x="346" y="37"/>
                    </a:cxn>
                    <a:cxn ang="0">
                      <a:pos x="332" y="18"/>
                    </a:cxn>
                    <a:cxn ang="0">
                      <a:pos x="324" y="15"/>
                    </a:cxn>
                    <a:cxn ang="0">
                      <a:pos x="318" y="15"/>
                    </a:cxn>
                    <a:cxn ang="0">
                      <a:pos x="314" y="16"/>
                    </a:cxn>
                    <a:cxn ang="0">
                      <a:pos x="308" y="26"/>
                    </a:cxn>
                    <a:cxn ang="0">
                      <a:pos x="291" y="16"/>
                    </a:cxn>
                    <a:cxn ang="0">
                      <a:pos x="285" y="13"/>
                    </a:cxn>
                    <a:cxn ang="0">
                      <a:pos x="279" y="15"/>
                    </a:cxn>
                    <a:cxn ang="0">
                      <a:pos x="279" y="20"/>
                    </a:cxn>
                    <a:cxn ang="0">
                      <a:pos x="291" y="42"/>
                    </a:cxn>
                    <a:cxn ang="0">
                      <a:pos x="277" y="51"/>
                    </a:cxn>
                    <a:cxn ang="0">
                      <a:pos x="214" y="31"/>
                    </a:cxn>
                    <a:cxn ang="0">
                      <a:pos x="236" y="16"/>
                    </a:cxn>
                    <a:cxn ang="0">
                      <a:pos x="242" y="9"/>
                    </a:cxn>
                    <a:cxn ang="0">
                      <a:pos x="238" y="4"/>
                    </a:cxn>
                    <a:cxn ang="0">
                      <a:pos x="234" y="0"/>
                    </a:cxn>
                    <a:cxn ang="0">
                      <a:pos x="226" y="0"/>
                    </a:cxn>
                    <a:cxn ang="0">
                      <a:pos x="192" y="16"/>
                    </a:cxn>
                    <a:cxn ang="0">
                      <a:pos x="151" y="15"/>
                    </a:cxn>
                    <a:cxn ang="0">
                      <a:pos x="157" y="2"/>
                    </a:cxn>
                    <a:cxn ang="0">
                      <a:pos x="153" y="0"/>
                    </a:cxn>
                    <a:cxn ang="0">
                      <a:pos x="149" y="0"/>
                    </a:cxn>
                    <a:cxn ang="0">
                      <a:pos x="141" y="2"/>
                    </a:cxn>
                    <a:cxn ang="0">
                      <a:pos x="137" y="7"/>
                    </a:cxn>
                    <a:cxn ang="0">
                      <a:pos x="126" y="5"/>
                    </a:cxn>
                    <a:cxn ang="0">
                      <a:pos x="120" y="4"/>
                    </a:cxn>
                    <a:cxn ang="0">
                      <a:pos x="112" y="7"/>
                    </a:cxn>
                    <a:cxn ang="0">
                      <a:pos x="98" y="11"/>
                    </a:cxn>
                    <a:cxn ang="0">
                      <a:pos x="90" y="7"/>
                    </a:cxn>
                    <a:cxn ang="0">
                      <a:pos x="82" y="9"/>
                    </a:cxn>
                    <a:cxn ang="0">
                      <a:pos x="76" y="11"/>
                    </a:cxn>
                    <a:cxn ang="0">
                      <a:pos x="69" y="29"/>
                    </a:cxn>
                    <a:cxn ang="0">
                      <a:pos x="53" y="20"/>
                    </a:cxn>
                    <a:cxn ang="0">
                      <a:pos x="49" y="20"/>
                    </a:cxn>
                    <a:cxn ang="0">
                      <a:pos x="43" y="20"/>
                    </a:cxn>
                    <a:cxn ang="0">
                      <a:pos x="37" y="24"/>
                    </a:cxn>
                    <a:cxn ang="0">
                      <a:pos x="25" y="20"/>
                    </a:cxn>
                    <a:cxn ang="0">
                      <a:pos x="21" y="18"/>
                    </a:cxn>
                    <a:cxn ang="0">
                      <a:pos x="13" y="16"/>
                    </a:cxn>
                    <a:cxn ang="0">
                      <a:pos x="8" y="15"/>
                    </a:cxn>
                    <a:cxn ang="0">
                      <a:pos x="2" y="16"/>
                    </a:cxn>
                    <a:cxn ang="0">
                      <a:pos x="0" y="22"/>
                    </a:cxn>
                    <a:cxn ang="0">
                      <a:pos x="0" y="26"/>
                    </a:cxn>
                    <a:cxn ang="0">
                      <a:pos x="2" y="31"/>
                    </a:cxn>
                    <a:cxn ang="0">
                      <a:pos x="17" y="31"/>
                    </a:cxn>
                    <a:cxn ang="0">
                      <a:pos x="43" y="35"/>
                    </a:cxn>
                    <a:cxn ang="0">
                      <a:pos x="65" y="63"/>
                    </a:cxn>
                    <a:cxn ang="0">
                      <a:pos x="381" y="51"/>
                    </a:cxn>
                    <a:cxn ang="0">
                      <a:pos x="397" y="40"/>
                    </a:cxn>
                  </a:cxnLst>
                  <a:rect l="0" t="0" r="r" b="b"/>
                  <a:pathLst>
                    <a:path w="397" h="63">
                      <a:moveTo>
                        <a:pt x="397" y="40"/>
                      </a:moveTo>
                      <a:lnTo>
                        <a:pt x="395" y="33"/>
                      </a:lnTo>
                      <a:lnTo>
                        <a:pt x="391" y="26"/>
                      </a:lnTo>
                      <a:lnTo>
                        <a:pt x="383" y="24"/>
                      </a:lnTo>
                      <a:lnTo>
                        <a:pt x="377" y="24"/>
                      </a:lnTo>
                      <a:lnTo>
                        <a:pt x="371" y="29"/>
                      </a:lnTo>
                      <a:lnTo>
                        <a:pt x="367" y="35"/>
                      </a:lnTo>
                      <a:lnTo>
                        <a:pt x="346" y="37"/>
                      </a:lnTo>
                      <a:lnTo>
                        <a:pt x="332" y="18"/>
                      </a:lnTo>
                      <a:lnTo>
                        <a:pt x="324" y="15"/>
                      </a:lnTo>
                      <a:lnTo>
                        <a:pt x="318" y="15"/>
                      </a:lnTo>
                      <a:lnTo>
                        <a:pt x="314" y="16"/>
                      </a:lnTo>
                      <a:lnTo>
                        <a:pt x="308" y="26"/>
                      </a:lnTo>
                      <a:lnTo>
                        <a:pt x="291" y="16"/>
                      </a:lnTo>
                      <a:lnTo>
                        <a:pt x="285" y="13"/>
                      </a:lnTo>
                      <a:lnTo>
                        <a:pt x="279" y="15"/>
                      </a:lnTo>
                      <a:lnTo>
                        <a:pt x="279" y="20"/>
                      </a:lnTo>
                      <a:lnTo>
                        <a:pt x="291" y="42"/>
                      </a:lnTo>
                      <a:lnTo>
                        <a:pt x="277" y="51"/>
                      </a:lnTo>
                      <a:lnTo>
                        <a:pt x="214" y="31"/>
                      </a:lnTo>
                      <a:lnTo>
                        <a:pt x="236" y="16"/>
                      </a:lnTo>
                      <a:lnTo>
                        <a:pt x="242" y="9"/>
                      </a:lnTo>
                      <a:lnTo>
                        <a:pt x="238" y="4"/>
                      </a:lnTo>
                      <a:lnTo>
                        <a:pt x="234" y="0"/>
                      </a:lnTo>
                      <a:lnTo>
                        <a:pt x="226" y="0"/>
                      </a:lnTo>
                      <a:lnTo>
                        <a:pt x="192" y="16"/>
                      </a:lnTo>
                      <a:lnTo>
                        <a:pt x="151" y="15"/>
                      </a:lnTo>
                      <a:lnTo>
                        <a:pt x="157" y="2"/>
                      </a:lnTo>
                      <a:lnTo>
                        <a:pt x="153" y="0"/>
                      </a:lnTo>
                      <a:lnTo>
                        <a:pt x="149" y="0"/>
                      </a:lnTo>
                      <a:lnTo>
                        <a:pt x="141" y="2"/>
                      </a:lnTo>
                      <a:lnTo>
                        <a:pt x="137" y="7"/>
                      </a:lnTo>
                      <a:lnTo>
                        <a:pt x="126" y="5"/>
                      </a:lnTo>
                      <a:lnTo>
                        <a:pt x="120" y="4"/>
                      </a:lnTo>
                      <a:lnTo>
                        <a:pt x="112" y="7"/>
                      </a:lnTo>
                      <a:lnTo>
                        <a:pt x="98" y="11"/>
                      </a:lnTo>
                      <a:lnTo>
                        <a:pt x="90" y="7"/>
                      </a:lnTo>
                      <a:lnTo>
                        <a:pt x="82" y="9"/>
                      </a:lnTo>
                      <a:lnTo>
                        <a:pt x="76" y="11"/>
                      </a:lnTo>
                      <a:lnTo>
                        <a:pt x="69" y="29"/>
                      </a:lnTo>
                      <a:lnTo>
                        <a:pt x="53" y="20"/>
                      </a:lnTo>
                      <a:lnTo>
                        <a:pt x="49" y="20"/>
                      </a:lnTo>
                      <a:lnTo>
                        <a:pt x="43" y="20"/>
                      </a:lnTo>
                      <a:lnTo>
                        <a:pt x="37" y="24"/>
                      </a:lnTo>
                      <a:lnTo>
                        <a:pt x="25" y="20"/>
                      </a:lnTo>
                      <a:lnTo>
                        <a:pt x="21" y="18"/>
                      </a:lnTo>
                      <a:lnTo>
                        <a:pt x="13" y="16"/>
                      </a:lnTo>
                      <a:lnTo>
                        <a:pt x="8" y="15"/>
                      </a:lnTo>
                      <a:lnTo>
                        <a:pt x="2" y="16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2" y="31"/>
                      </a:lnTo>
                      <a:lnTo>
                        <a:pt x="17" y="31"/>
                      </a:lnTo>
                      <a:lnTo>
                        <a:pt x="43" y="35"/>
                      </a:lnTo>
                      <a:lnTo>
                        <a:pt x="65" y="63"/>
                      </a:lnTo>
                      <a:lnTo>
                        <a:pt x="381" y="51"/>
                      </a:lnTo>
                      <a:lnTo>
                        <a:pt x="397" y="4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99" name="Freeform 803"/>
                <p:cNvSpPr>
                  <a:spLocks/>
                </p:cNvSpPr>
                <p:nvPr/>
              </p:nvSpPr>
              <p:spPr bwMode="auto">
                <a:xfrm>
                  <a:off x="2008" y="3555"/>
                  <a:ext cx="413" cy="90"/>
                </a:xfrm>
                <a:custGeom>
                  <a:avLst/>
                  <a:gdLst/>
                  <a:ahLst/>
                  <a:cxnLst>
                    <a:cxn ang="0">
                      <a:pos x="389" y="31"/>
                    </a:cxn>
                    <a:cxn ang="0">
                      <a:pos x="360" y="35"/>
                    </a:cxn>
                    <a:cxn ang="0">
                      <a:pos x="350" y="37"/>
                    </a:cxn>
                    <a:cxn ang="0">
                      <a:pos x="326" y="31"/>
                    </a:cxn>
                    <a:cxn ang="0">
                      <a:pos x="315" y="31"/>
                    </a:cxn>
                    <a:cxn ang="0">
                      <a:pos x="297" y="35"/>
                    </a:cxn>
                    <a:cxn ang="0">
                      <a:pos x="265" y="18"/>
                    </a:cxn>
                    <a:cxn ang="0">
                      <a:pos x="254" y="15"/>
                    </a:cxn>
                    <a:cxn ang="0">
                      <a:pos x="214" y="11"/>
                    </a:cxn>
                    <a:cxn ang="0">
                      <a:pos x="191" y="4"/>
                    </a:cxn>
                    <a:cxn ang="0">
                      <a:pos x="179" y="2"/>
                    </a:cxn>
                    <a:cxn ang="0">
                      <a:pos x="149" y="15"/>
                    </a:cxn>
                    <a:cxn ang="0">
                      <a:pos x="126" y="15"/>
                    </a:cxn>
                    <a:cxn ang="0">
                      <a:pos x="92" y="13"/>
                    </a:cxn>
                    <a:cxn ang="0">
                      <a:pos x="75" y="24"/>
                    </a:cxn>
                    <a:cxn ang="0">
                      <a:pos x="33" y="22"/>
                    </a:cxn>
                    <a:cxn ang="0">
                      <a:pos x="22" y="27"/>
                    </a:cxn>
                    <a:cxn ang="0">
                      <a:pos x="29" y="33"/>
                    </a:cxn>
                    <a:cxn ang="0">
                      <a:pos x="51" y="39"/>
                    </a:cxn>
                    <a:cxn ang="0">
                      <a:pos x="35" y="42"/>
                    </a:cxn>
                    <a:cxn ang="0">
                      <a:pos x="12" y="35"/>
                    </a:cxn>
                    <a:cxn ang="0">
                      <a:pos x="0" y="40"/>
                    </a:cxn>
                    <a:cxn ang="0">
                      <a:pos x="8" y="51"/>
                    </a:cxn>
                    <a:cxn ang="0">
                      <a:pos x="0" y="63"/>
                    </a:cxn>
                    <a:cxn ang="0">
                      <a:pos x="12" y="68"/>
                    </a:cxn>
                    <a:cxn ang="0">
                      <a:pos x="41" y="79"/>
                    </a:cxn>
                    <a:cxn ang="0">
                      <a:pos x="63" y="81"/>
                    </a:cxn>
                    <a:cxn ang="0">
                      <a:pos x="79" y="90"/>
                    </a:cxn>
                    <a:cxn ang="0">
                      <a:pos x="96" y="81"/>
                    </a:cxn>
                    <a:cxn ang="0">
                      <a:pos x="110" y="53"/>
                    </a:cxn>
                    <a:cxn ang="0">
                      <a:pos x="210" y="72"/>
                    </a:cxn>
                    <a:cxn ang="0">
                      <a:pos x="403" y="44"/>
                    </a:cxn>
                    <a:cxn ang="0">
                      <a:pos x="413" y="39"/>
                    </a:cxn>
                    <a:cxn ang="0">
                      <a:pos x="405" y="31"/>
                    </a:cxn>
                  </a:cxnLst>
                  <a:rect l="0" t="0" r="r" b="b"/>
                  <a:pathLst>
                    <a:path w="413" h="90">
                      <a:moveTo>
                        <a:pt x="397" y="31"/>
                      </a:moveTo>
                      <a:lnTo>
                        <a:pt x="389" y="31"/>
                      </a:lnTo>
                      <a:lnTo>
                        <a:pt x="366" y="42"/>
                      </a:lnTo>
                      <a:lnTo>
                        <a:pt x="360" y="35"/>
                      </a:lnTo>
                      <a:lnTo>
                        <a:pt x="356" y="33"/>
                      </a:lnTo>
                      <a:lnTo>
                        <a:pt x="350" y="37"/>
                      </a:lnTo>
                      <a:lnTo>
                        <a:pt x="340" y="40"/>
                      </a:lnTo>
                      <a:lnTo>
                        <a:pt x="326" y="31"/>
                      </a:lnTo>
                      <a:lnTo>
                        <a:pt x="319" y="29"/>
                      </a:lnTo>
                      <a:lnTo>
                        <a:pt x="315" y="31"/>
                      </a:lnTo>
                      <a:lnTo>
                        <a:pt x="303" y="31"/>
                      </a:lnTo>
                      <a:lnTo>
                        <a:pt x="297" y="35"/>
                      </a:lnTo>
                      <a:lnTo>
                        <a:pt x="295" y="42"/>
                      </a:lnTo>
                      <a:lnTo>
                        <a:pt x="265" y="18"/>
                      </a:lnTo>
                      <a:lnTo>
                        <a:pt x="260" y="15"/>
                      </a:lnTo>
                      <a:lnTo>
                        <a:pt x="254" y="15"/>
                      </a:lnTo>
                      <a:lnTo>
                        <a:pt x="232" y="20"/>
                      </a:lnTo>
                      <a:lnTo>
                        <a:pt x="214" y="11"/>
                      </a:lnTo>
                      <a:lnTo>
                        <a:pt x="193" y="11"/>
                      </a:lnTo>
                      <a:lnTo>
                        <a:pt x="191" y="4"/>
                      </a:lnTo>
                      <a:lnTo>
                        <a:pt x="185" y="0"/>
                      </a:lnTo>
                      <a:lnTo>
                        <a:pt x="179" y="2"/>
                      </a:lnTo>
                      <a:lnTo>
                        <a:pt x="161" y="11"/>
                      </a:lnTo>
                      <a:lnTo>
                        <a:pt x="149" y="15"/>
                      </a:lnTo>
                      <a:lnTo>
                        <a:pt x="132" y="7"/>
                      </a:lnTo>
                      <a:lnTo>
                        <a:pt x="126" y="15"/>
                      </a:lnTo>
                      <a:lnTo>
                        <a:pt x="94" y="15"/>
                      </a:lnTo>
                      <a:lnTo>
                        <a:pt x="92" y="13"/>
                      </a:lnTo>
                      <a:lnTo>
                        <a:pt x="85" y="15"/>
                      </a:lnTo>
                      <a:lnTo>
                        <a:pt x="75" y="24"/>
                      </a:lnTo>
                      <a:lnTo>
                        <a:pt x="41" y="26"/>
                      </a:lnTo>
                      <a:lnTo>
                        <a:pt x="33" y="22"/>
                      </a:lnTo>
                      <a:lnTo>
                        <a:pt x="28" y="22"/>
                      </a:lnTo>
                      <a:lnTo>
                        <a:pt x="22" y="27"/>
                      </a:lnTo>
                      <a:lnTo>
                        <a:pt x="24" y="31"/>
                      </a:lnTo>
                      <a:lnTo>
                        <a:pt x="29" y="33"/>
                      </a:lnTo>
                      <a:lnTo>
                        <a:pt x="41" y="37"/>
                      </a:lnTo>
                      <a:lnTo>
                        <a:pt x="51" y="39"/>
                      </a:lnTo>
                      <a:lnTo>
                        <a:pt x="55" y="42"/>
                      </a:lnTo>
                      <a:lnTo>
                        <a:pt x="35" y="42"/>
                      </a:lnTo>
                      <a:lnTo>
                        <a:pt x="20" y="37"/>
                      </a:lnTo>
                      <a:lnTo>
                        <a:pt x="12" y="35"/>
                      </a:lnTo>
                      <a:lnTo>
                        <a:pt x="4" y="37"/>
                      </a:lnTo>
                      <a:lnTo>
                        <a:pt x="0" y="40"/>
                      </a:lnTo>
                      <a:lnTo>
                        <a:pt x="2" y="46"/>
                      </a:lnTo>
                      <a:lnTo>
                        <a:pt x="8" y="51"/>
                      </a:lnTo>
                      <a:lnTo>
                        <a:pt x="0" y="55"/>
                      </a:lnTo>
                      <a:lnTo>
                        <a:pt x="0" y="63"/>
                      </a:lnTo>
                      <a:lnTo>
                        <a:pt x="2" y="68"/>
                      </a:lnTo>
                      <a:lnTo>
                        <a:pt x="12" y="68"/>
                      </a:lnTo>
                      <a:lnTo>
                        <a:pt x="24" y="70"/>
                      </a:lnTo>
                      <a:lnTo>
                        <a:pt x="41" y="79"/>
                      </a:lnTo>
                      <a:lnTo>
                        <a:pt x="51" y="83"/>
                      </a:lnTo>
                      <a:lnTo>
                        <a:pt x="63" y="81"/>
                      </a:lnTo>
                      <a:lnTo>
                        <a:pt x="71" y="90"/>
                      </a:lnTo>
                      <a:lnTo>
                        <a:pt x="79" y="90"/>
                      </a:lnTo>
                      <a:lnTo>
                        <a:pt x="92" y="88"/>
                      </a:lnTo>
                      <a:lnTo>
                        <a:pt x="96" y="81"/>
                      </a:lnTo>
                      <a:lnTo>
                        <a:pt x="102" y="75"/>
                      </a:lnTo>
                      <a:lnTo>
                        <a:pt x="110" y="53"/>
                      </a:lnTo>
                      <a:lnTo>
                        <a:pt x="208" y="55"/>
                      </a:lnTo>
                      <a:lnTo>
                        <a:pt x="210" y="72"/>
                      </a:lnTo>
                      <a:lnTo>
                        <a:pt x="399" y="61"/>
                      </a:lnTo>
                      <a:lnTo>
                        <a:pt x="403" y="44"/>
                      </a:lnTo>
                      <a:lnTo>
                        <a:pt x="409" y="42"/>
                      </a:lnTo>
                      <a:lnTo>
                        <a:pt x="413" y="39"/>
                      </a:lnTo>
                      <a:lnTo>
                        <a:pt x="411" y="35"/>
                      </a:lnTo>
                      <a:lnTo>
                        <a:pt x="405" y="31"/>
                      </a:lnTo>
                      <a:lnTo>
                        <a:pt x="397" y="31"/>
                      </a:lnTo>
                      <a:close/>
                    </a:path>
                  </a:pathLst>
                </a:custGeom>
                <a:solidFill>
                  <a:srgbClr val="00A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00" name="Freeform 804"/>
                <p:cNvSpPr>
                  <a:spLocks/>
                </p:cNvSpPr>
                <p:nvPr/>
              </p:nvSpPr>
              <p:spPr bwMode="auto">
                <a:xfrm>
                  <a:off x="2039" y="3570"/>
                  <a:ext cx="386" cy="75"/>
                </a:xfrm>
                <a:custGeom>
                  <a:avLst/>
                  <a:gdLst/>
                  <a:ahLst/>
                  <a:cxnLst>
                    <a:cxn ang="0">
                      <a:pos x="384" y="33"/>
                    </a:cxn>
                    <a:cxn ang="0">
                      <a:pos x="386" y="44"/>
                    </a:cxn>
                    <a:cxn ang="0">
                      <a:pos x="366" y="49"/>
                    </a:cxn>
                    <a:cxn ang="0">
                      <a:pos x="358" y="57"/>
                    </a:cxn>
                    <a:cxn ang="0">
                      <a:pos x="343" y="53"/>
                    </a:cxn>
                    <a:cxn ang="0">
                      <a:pos x="319" y="55"/>
                    </a:cxn>
                    <a:cxn ang="0">
                      <a:pos x="290" y="64"/>
                    </a:cxn>
                    <a:cxn ang="0">
                      <a:pos x="266" y="72"/>
                    </a:cxn>
                    <a:cxn ang="0">
                      <a:pos x="244" y="68"/>
                    </a:cxn>
                    <a:cxn ang="0">
                      <a:pos x="195" y="59"/>
                    </a:cxn>
                    <a:cxn ang="0">
                      <a:pos x="162" y="64"/>
                    </a:cxn>
                    <a:cxn ang="0">
                      <a:pos x="146" y="66"/>
                    </a:cxn>
                    <a:cxn ang="0">
                      <a:pos x="134" y="64"/>
                    </a:cxn>
                    <a:cxn ang="0">
                      <a:pos x="120" y="46"/>
                    </a:cxn>
                    <a:cxn ang="0">
                      <a:pos x="77" y="49"/>
                    </a:cxn>
                    <a:cxn ang="0">
                      <a:pos x="59" y="62"/>
                    </a:cxn>
                    <a:cxn ang="0">
                      <a:pos x="44" y="75"/>
                    </a:cxn>
                    <a:cxn ang="0">
                      <a:pos x="30" y="70"/>
                    </a:cxn>
                    <a:cxn ang="0">
                      <a:pos x="34" y="55"/>
                    </a:cxn>
                    <a:cxn ang="0">
                      <a:pos x="48" y="57"/>
                    </a:cxn>
                    <a:cxn ang="0">
                      <a:pos x="52" y="48"/>
                    </a:cxn>
                    <a:cxn ang="0">
                      <a:pos x="69" y="40"/>
                    </a:cxn>
                    <a:cxn ang="0">
                      <a:pos x="63" y="33"/>
                    </a:cxn>
                    <a:cxn ang="0">
                      <a:pos x="34" y="33"/>
                    </a:cxn>
                    <a:cxn ang="0">
                      <a:pos x="22" y="36"/>
                    </a:cxn>
                    <a:cxn ang="0">
                      <a:pos x="2" y="33"/>
                    </a:cxn>
                    <a:cxn ang="0">
                      <a:pos x="0" y="22"/>
                    </a:cxn>
                    <a:cxn ang="0">
                      <a:pos x="22" y="24"/>
                    </a:cxn>
                    <a:cxn ang="0">
                      <a:pos x="26" y="14"/>
                    </a:cxn>
                    <a:cxn ang="0">
                      <a:pos x="46" y="18"/>
                    </a:cxn>
                    <a:cxn ang="0">
                      <a:pos x="73" y="18"/>
                    </a:cxn>
                    <a:cxn ang="0">
                      <a:pos x="95" y="14"/>
                    </a:cxn>
                    <a:cxn ang="0">
                      <a:pos x="99" y="3"/>
                    </a:cxn>
                    <a:cxn ang="0">
                      <a:pos x="111" y="5"/>
                    </a:cxn>
                    <a:cxn ang="0">
                      <a:pos x="111" y="16"/>
                    </a:cxn>
                    <a:cxn ang="0">
                      <a:pos x="103" y="27"/>
                    </a:cxn>
                    <a:cxn ang="0">
                      <a:pos x="118" y="33"/>
                    </a:cxn>
                    <a:cxn ang="0">
                      <a:pos x="142" y="38"/>
                    </a:cxn>
                    <a:cxn ang="0">
                      <a:pos x="179" y="38"/>
                    </a:cxn>
                    <a:cxn ang="0">
                      <a:pos x="181" y="25"/>
                    </a:cxn>
                    <a:cxn ang="0">
                      <a:pos x="189" y="12"/>
                    </a:cxn>
                    <a:cxn ang="0">
                      <a:pos x="164" y="12"/>
                    </a:cxn>
                    <a:cxn ang="0">
                      <a:pos x="154" y="3"/>
                    </a:cxn>
                    <a:cxn ang="0">
                      <a:pos x="162" y="0"/>
                    </a:cxn>
                    <a:cxn ang="0">
                      <a:pos x="174" y="9"/>
                    </a:cxn>
                    <a:cxn ang="0">
                      <a:pos x="203" y="18"/>
                    </a:cxn>
                    <a:cxn ang="0">
                      <a:pos x="223" y="12"/>
                    </a:cxn>
                    <a:cxn ang="0">
                      <a:pos x="229" y="18"/>
                    </a:cxn>
                    <a:cxn ang="0">
                      <a:pos x="217" y="22"/>
                    </a:cxn>
                    <a:cxn ang="0">
                      <a:pos x="189" y="38"/>
                    </a:cxn>
                    <a:cxn ang="0">
                      <a:pos x="197" y="51"/>
                    </a:cxn>
                    <a:cxn ang="0">
                      <a:pos x="229" y="42"/>
                    </a:cxn>
                    <a:cxn ang="0">
                      <a:pos x="240" y="40"/>
                    </a:cxn>
                    <a:cxn ang="0">
                      <a:pos x="254" y="51"/>
                    </a:cxn>
                    <a:cxn ang="0">
                      <a:pos x="264" y="36"/>
                    </a:cxn>
                    <a:cxn ang="0">
                      <a:pos x="270" y="27"/>
                    </a:cxn>
                    <a:cxn ang="0">
                      <a:pos x="282" y="27"/>
                    </a:cxn>
                    <a:cxn ang="0">
                      <a:pos x="323" y="40"/>
                    </a:cxn>
                    <a:cxn ang="0">
                      <a:pos x="333" y="35"/>
                    </a:cxn>
                    <a:cxn ang="0">
                      <a:pos x="352" y="40"/>
                    </a:cxn>
                    <a:cxn ang="0">
                      <a:pos x="362" y="35"/>
                    </a:cxn>
                    <a:cxn ang="0">
                      <a:pos x="380" y="27"/>
                    </a:cxn>
                  </a:cxnLst>
                  <a:rect l="0" t="0" r="r" b="b"/>
                  <a:pathLst>
                    <a:path w="386" h="75">
                      <a:moveTo>
                        <a:pt x="380" y="27"/>
                      </a:moveTo>
                      <a:lnTo>
                        <a:pt x="384" y="33"/>
                      </a:lnTo>
                      <a:lnTo>
                        <a:pt x="386" y="38"/>
                      </a:lnTo>
                      <a:lnTo>
                        <a:pt x="386" y="44"/>
                      </a:lnTo>
                      <a:lnTo>
                        <a:pt x="372" y="49"/>
                      </a:lnTo>
                      <a:lnTo>
                        <a:pt x="366" y="49"/>
                      </a:lnTo>
                      <a:lnTo>
                        <a:pt x="368" y="55"/>
                      </a:lnTo>
                      <a:lnTo>
                        <a:pt x="358" y="57"/>
                      </a:lnTo>
                      <a:lnTo>
                        <a:pt x="351" y="55"/>
                      </a:lnTo>
                      <a:lnTo>
                        <a:pt x="343" y="53"/>
                      </a:lnTo>
                      <a:lnTo>
                        <a:pt x="329" y="55"/>
                      </a:lnTo>
                      <a:lnTo>
                        <a:pt x="319" y="55"/>
                      </a:lnTo>
                      <a:lnTo>
                        <a:pt x="307" y="66"/>
                      </a:lnTo>
                      <a:lnTo>
                        <a:pt x="290" y="64"/>
                      </a:lnTo>
                      <a:lnTo>
                        <a:pt x="278" y="70"/>
                      </a:lnTo>
                      <a:lnTo>
                        <a:pt x="266" y="72"/>
                      </a:lnTo>
                      <a:lnTo>
                        <a:pt x="254" y="70"/>
                      </a:lnTo>
                      <a:lnTo>
                        <a:pt x="244" y="68"/>
                      </a:lnTo>
                      <a:lnTo>
                        <a:pt x="209" y="57"/>
                      </a:lnTo>
                      <a:lnTo>
                        <a:pt x="195" y="59"/>
                      </a:lnTo>
                      <a:lnTo>
                        <a:pt x="172" y="59"/>
                      </a:lnTo>
                      <a:lnTo>
                        <a:pt x="162" y="64"/>
                      </a:lnTo>
                      <a:lnTo>
                        <a:pt x="154" y="66"/>
                      </a:lnTo>
                      <a:lnTo>
                        <a:pt x="146" y="66"/>
                      </a:lnTo>
                      <a:lnTo>
                        <a:pt x="140" y="66"/>
                      </a:lnTo>
                      <a:lnTo>
                        <a:pt x="134" y="64"/>
                      </a:lnTo>
                      <a:lnTo>
                        <a:pt x="128" y="57"/>
                      </a:lnTo>
                      <a:lnTo>
                        <a:pt x="120" y="46"/>
                      </a:lnTo>
                      <a:lnTo>
                        <a:pt x="97" y="40"/>
                      </a:lnTo>
                      <a:lnTo>
                        <a:pt x="77" y="49"/>
                      </a:lnTo>
                      <a:lnTo>
                        <a:pt x="71" y="62"/>
                      </a:lnTo>
                      <a:lnTo>
                        <a:pt x="59" y="62"/>
                      </a:lnTo>
                      <a:lnTo>
                        <a:pt x="54" y="72"/>
                      </a:lnTo>
                      <a:lnTo>
                        <a:pt x="44" y="75"/>
                      </a:lnTo>
                      <a:lnTo>
                        <a:pt x="38" y="73"/>
                      </a:lnTo>
                      <a:lnTo>
                        <a:pt x="30" y="70"/>
                      </a:lnTo>
                      <a:lnTo>
                        <a:pt x="30" y="60"/>
                      </a:lnTo>
                      <a:lnTo>
                        <a:pt x="34" y="55"/>
                      </a:lnTo>
                      <a:lnTo>
                        <a:pt x="42" y="55"/>
                      </a:lnTo>
                      <a:lnTo>
                        <a:pt x="48" y="57"/>
                      </a:lnTo>
                      <a:lnTo>
                        <a:pt x="50" y="53"/>
                      </a:lnTo>
                      <a:lnTo>
                        <a:pt x="52" y="48"/>
                      </a:lnTo>
                      <a:lnTo>
                        <a:pt x="65" y="46"/>
                      </a:lnTo>
                      <a:lnTo>
                        <a:pt x="69" y="40"/>
                      </a:lnTo>
                      <a:lnTo>
                        <a:pt x="75" y="27"/>
                      </a:lnTo>
                      <a:lnTo>
                        <a:pt x="63" y="33"/>
                      </a:lnTo>
                      <a:lnTo>
                        <a:pt x="50" y="31"/>
                      </a:lnTo>
                      <a:lnTo>
                        <a:pt x="34" y="33"/>
                      </a:lnTo>
                      <a:lnTo>
                        <a:pt x="30" y="33"/>
                      </a:lnTo>
                      <a:lnTo>
                        <a:pt x="22" y="36"/>
                      </a:lnTo>
                      <a:lnTo>
                        <a:pt x="10" y="38"/>
                      </a:lnTo>
                      <a:lnTo>
                        <a:pt x="2" y="33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8" y="22"/>
                      </a:lnTo>
                      <a:lnTo>
                        <a:pt x="22" y="24"/>
                      </a:lnTo>
                      <a:lnTo>
                        <a:pt x="22" y="16"/>
                      </a:lnTo>
                      <a:lnTo>
                        <a:pt x="26" y="14"/>
                      </a:lnTo>
                      <a:lnTo>
                        <a:pt x="34" y="14"/>
                      </a:lnTo>
                      <a:lnTo>
                        <a:pt x="46" y="18"/>
                      </a:lnTo>
                      <a:lnTo>
                        <a:pt x="65" y="27"/>
                      </a:lnTo>
                      <a:lnTo>
                        <a:pt x="73" y="18"/>
                      </a:lnTo>
                      <a:lnTo>
                        <a:pt x="81" y="16"/>
                      </a:lnTo>
                      <a:lnTo>
                        <a:pt x="95" y="14"/>
                      </a:lnTo>
                      <a:lnTo>
                        <a:pt x="91" y="5"/>
                      </a:lnTo>
                      <a:lnTo>
                        <a:pt x="99" y="3"/>
                      </a:lnTo>
                      <a:lnTo>
                        <a:pt x="105" y="3"/>
                      </a:lnTo>
                      <a:lnTo>
                        <a:pt x="111" y="5"/>
                      </a:lnTo>
                      <a:lnTo>
                        <a:pt x="116" y="9"/>
                      </a:lnTo>
                      <a:lnTo>
                        <a:pt x="111" y="16"/>
                      </a:lnTo>
                      <a:lnTo>
                        <a:pt x="111" y="24"/>
                      </a:lnTo>
                      <a:lnTo>
                        <a:pt x="103" y="27"/>
                      </a:lnTo>
                      <a:lnTo>
                        <a:pt x="113" y="29"/>
                      </a:lnTo>
                      <a:lnTo>
                        <a:pt x="118" y="33"/>
                      </a:lnTo>
                      <a:lnTo>
                        <a:pt x="122" y="36"/>
                      </a:lnTo>
                      <a:lnTo>
                        <a:pt x="142" y="38"/>
                      </a:lnTo>
                      <a:lnTo>
                        <a:pt x="164" y="38"/>
                      </a:lnTo>
                      <a:lnTo>
                        <a:pt x="179" y="38"/>
                      </a:lnTo>
                      <a:lnTo>
                        <a:pt x="179" y="33"/>
                      </a:lnTo>
                      <a:lnTo>
                        <a:pt x="181" y="25"/>
                      </a:lnTo>
                      <a:lnTo>
                        <a:pt x="183" y="22"/>
                      </a:lnTo>
                      <a:lnTo>
                        <a:pt x="189" y="12"/>
                      </a:lnTo>
                      <a:lnTo>
                        <a:pt x="168" y="12"/>
                      </a:lnTo>
                      <a:lnTo>
                        <a:pt x="164" y="12"/>
                      </a:lnTo>
                      <a:lnTo>
                        <a:pt x="158" y="9"/>
                      </a:lnTo>
                      <a:lnTo>
                        <a:pt x="154" y="3"/>
                      </a:lnTo>
                      <a:lnTo>
                        <a:pt x="154" y="0"/>
                      </a:lnTo>
                      <a:lnTo>
                        <a:pt x="162" y="0"/>
                      </a:lnTo>
                      <a:lnTo>
                        <a:pt x="168" y="1"/>
                      </a:lnTo>
                      <a:lnTo>
                        <a:pt x="174" y="9"/>
                      </a:lnTo>
                      <a:lnTo>
                        <a:pt x="189" y="7"/>
                      </a:lnTo>
                      <a:lnTo>
                        <a:pt x="203" y="18"/>
                      </a:lnTo>
                      <a:lnTo>
                        <a:pt x="217" y="12"/>
                      </a:lnTo>
                      <a:lnTo>
                        <a:pt x="223" y="12"/>
                      </a:lnTo>
                      <a:lnTo>
                        <a:pt x="229" y="14"/>
                      </a:lnTo>
                      <a:lnTo>
                        <a:pt x="229" y="18"/>
                      </a:lnTo>
                      <a:lnTo>
                        <a:pt x="225" y="22"/>
                      </a:lnTo>
                      <a:lnTo>
                        <a:pt x="217" y="22"/>
                      </a:lnTo>
                      <a:lnTo>
                        <a:pt x="201" y="24"/>
                      </a:lnTo>
                      <a:lnTo>
                        <a:pt x="189" y="38"/>
                      </a:lnTo>
                      <a:lnTo>
                        <a:pt x="191" y="49"/>
                      </a:lnTo>
                      <a:lnTo>
                        <a:pt x="197" y="51"/>
                      </a:lnTo>
                      <a:lnTo>
                        <a:pt x="213" y="51"/>
                      </a:lnTo>
                      <a:lnTo>
                        <a:pt x="229" y="42"/>
                      </a:lnTo>
                      <a:lnTo>
                        <a:pt x="234" y="40"/>
                      </a:lnTo>
                      <a:lnTo>
                        <a:pt x="240" y="40"/>
                      </a:lnTo>
                      <a:lnTo>
                        <a:pt x="246" y="42"/>
                      </a:lnTo>
                      <a:lnTo>
                        <a:pt x="254" y="51"/>
                      </a:lnTo>
                      <a:lnTo>
                        <a:pt x="274" y="44"/>
                      </a:lnTo>
                      <a:lnTo>
                        <a:pt x="264" y="36"/>
                      </a:lnTo>
                      <a:lnTo>
                        <a:pt x="266" y="31"/>
                      </a:lnTo>
                      <a:lnTo>
                        <a:pt x="270" y="27"/>
                      </a:lnTo>
                      <a:lnTo>
                        <a:pt x="276" y="25"/>
                      </a:lnTo>
                      <a:lnTo>
                        <a:pt x="282" y="27"/>
                      </a:lnTo>
                      <a:lnTo>
                        <a:pt x="299" y="40"/>
                      </a:lnTo>
                      <a:lnTo>
                        <a:pt x="323" y="40"/>
                      </a:lnTo>
                      <a:lnTo>
                        <a:pt x="323" y="36"/>
                      </a:lnTo>
                      <a:lnTo>
                        <a:pt x="333" y="35"/>
                      </a:lnTo>
                      <a:lnTo>
                        <a:pt x="327" y="35"/>
                      </a:lnTo>
                      <a:lnTo>
                        <a:pt x="352" y="40"/>
                      </a:lnTo>
                      <a:lnTo>
                        <a:pt x="356" y="35"/>
                      </a:lnTo>
                      <a:lnTo>
                        <a:pt x="362" y="35"/>
                      </a:lnTo>
                      <a:lnTo>
                        <a:pt x="372" y="25"/>
                      </a:lnTo>
                      <a:lnTo>
                        <a:pt x="380" y="27"/>
                      </a:lnTo>
                      <a:close/>
                    </a:path>
                  </a:pathLst>
                </a:custGeom>
                <a:solidFill>
                  <a:srgbClr val="006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01" name="Freeform 805"/>
                <p:cNvSpPr>
                  <a:spLocks/>
                </p:cNvSpPr>
                <p:nvPr/>
              </p:nvSpPr>
              <p:spPr bwMode="auto">
                <a:xfrm>
                  <a:off x="2146" y="3584"/>
                  <a:ext cx="63" cy="35"/>
                </a:xfrm>
                <a:custGeom>
                  <a:avLst/>
                  <a:gdLst/>
                  <a:ahLst/>
                  <a:cxnLst>
                    <a:cxn ang="0">
                      <a:pos x="53" y="0"/>
                    </a:cxn>
                    <a:cxn ang="0">
                      <a:pos x="27" y="2"/>
                    </a:cxn>
                    <a:cxn ang="0">
                      <a:pos x="19" y="6"/>
                    </a:cxn>
                    <a:cxn ang="0">
                      <a:pos x="9" y="6"/>
                    </a:cxn>
                    <a:cxn ang="0">
                      <a:pos x="2" y="15"/>
                    </a:cxn>
                    <a:cxn ang="0">
                      <a:pos x="0" y="24"/>
                    </a:cxn>
                    <a:cxn ang="0">
                      <a:pos x="4" y="30"/>
                    </a:cxn>
                    <a:cxn ang="0">
                      <a:pos x="13" y="30"/>
                    </a:cxn>
                    <a:cxn ang="0">
                      <a:pos x="21" y="28"/>
                    </a:cxn>
                    <a:cxn ang="0">
                      <a:pos x="29" y="26"/>
                    </a:cxn>
                    <a:cxn ang="0">
                      <a:pos x="35" y="30"/>
                    </a:cxn>
                    <a:cxn ang="0">
                      <a:pos x="41" y="35"/>
                    </a:cxn>
                    <a:cxn ang="0">
                      <a:pos x="49" y="34"/>
                    </a:cxn>
                    <a:cxn ang="0">
                      <a:pos x="57" y="32"/>
                    </a:cxn>
                    <a:cxn ang="0">
                      <a:pos x="63" y="28"/>
                    </a:cxn>
                    <a:cxn ang="0">
                      <a:pos x="63" y="21"/>
                    </a:cxn>
                    <a:cxn ang="0">
                      <a:pos x="53" y="0"/>
                    </a:cxn>
                  </a:cxnLst>
                  <a:rect l="0" t="0" r="r" b="b"/>
                  <a:pathLst>
                    <a:path w="63" h="35">
                      <a:moveTo>
                        <a:pt x="53" y="0"/>
                      </a:moveTo>
                      <a:lnTo>
                        <a:pt x="27" y="2"/>
                      </a:lnTo>
                      <a:lnTo>
                        <a:pt x="19" y="6"/>
                      </a:lnTo>
                      <a:lnTo>
                        <a:pt x="9" y="6"/>
                      </a:lnTo>
                      <a:lnTo>
                        <a:pt x="2" y="15"/>
                      </a:lnTo>
                      <a:lnTo>
                        <a:pt x="0" y="24"/>
                      </a:lnTo>
                      <a:lnTo>
                        <a:pt x="4" y="30"/>
                      </a:lnTo>
                      <a:lnTo>
                        <a:pt x="13" y="30"/>
                      </a:lnTo>
                      <a:lnTo>
                        <a:pt x="21" y="28"/>
                      </a:lnTo>
                      <a:lnTo>
                        <a:pt x="29" y="26"/>
                      </a:lnTo>
                      <a:lnTo>
                        <a:pt x="35" y="30"/>
                      </a:lnTo>
                      <a:lnTo>
                        <a:pt x="41" y="35"/>
                      </a:lnTo>
                      <a:lnTo>
                        <a:pt x="49" y="34"/>
                      </a:lnTo>
                      <a:lnTo>
                        <a:pt x="57" y="32"/>
                      </a:lnTo>
                      <a:lnTo>
                        <a:pt x="63" y="28"/>
                      </a:lnTo>
                      <a:lnTo>
                        <a:pt x="63" y="21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526" name="Group 806"/>
            <p:cNvGrpSpPr>
              <a:grpSpLocks/>
            </p:cNvGrpSpPr>
            <p:nvPr/>
          </p:nvGrpSpPr>
          <p:grpSpPr bwMode="auto">
            <a:xfrm>
              <a:off x="3282" y="3341"/>
              <a:ext cx="238" cy="212"/>
              <a:chOff x="3282" y="3341"/>
              <a:chExt cx="238" cy="212"/>
            </a:xfrm>
          </p:grpSpPr>
          <p:sp>
            <p:nvSpPr>
              <p:cNvPr id="30503" name="Freeform 807"/>
              <p:cNvSpPr>
                <a:spLocks/>
              </p:cNvSpPr>
              <p:nvPr/>
            </p:nvSpPr>
            <p:spPr bwMode="auto">
              <a:xfrm>
                <a:off x="3282" y="3341"/>
                <a:ext cx="238" cy="120"/>
              </a:xfrm>
              <a:custGeom>
                <a:avLst/>
                <a:gdLst/>
                <a:ahLst/>
                <a:cxnLst>
                  <a:cxn ang="0">
                    <a:pos x="234" y="98"/>
                  </a:cxn>
                  <a:cxn ang="0">
                    <a:pos x="238" y="75"/>
                  </a:cxn>
                  <a:cxn ang="0">
                    <a:pos x="236" y="66"/>
                  </a:cxn>
                  <a:cxn ang="0">
                    <a:pos x="234" y="59"/>
                  </a:cxn>
                  <a:cxn ang="0">
                    <a:pos x="232" y="57"/>
                  </a:cxn>
                  <a:cxn ang="0">
                    <a:pos x="221" y="50"/>
                  </a:cxn>
                  <a:cxn ang="0">
                    <a:pos x="213" y="55"/>
                  </a:cxn>
                  <a:cxn ang="0">
                    <a:pos x="203" y="61"/>
                  </a:cxn>
                  <a:cxn ang="0">
                    <a:pos x="201" y="50"/>
                  </a:cxn>
                  <a:cxn ang="0">
                    <a:pos x="199" y="40"/>
                  </a:cxn>
                  <a:cxn ang="0">
                    <a:pos x="191" y="39"/>
                  </a:cxn>
                  <a:cxn ang="0">
                    <a:pos x="185" y="35"/>
                  </a:cxn>
                  <a:cxn ang="0">
                    <a:pos x="177" y="37"/>
                  </a:cxn>
                  <a:cxn ang="0">
                    <a:pos x="173" y="28"/>
                  </a:cxn>
                  <a:cxn ang="0">
                    <a:pos x="168" y="24"/>
                  </a:cxn>
                  <a:cxn ang="0">
                    <a:pos x="171" y="11"/>
                  </a:cxn>
                  <a:cxn ang="0">
                    <a:pos x="168" y="4"/>
                  </a:cxn>
                  <a:cxn ang="0">
                    <a:pos x="160" y="4"/>
                  </a:cxn>
                  <a:cxn ang="0">
                    <a:pos x="156" y="7"/>
                  </a:cxn>
                  <a:cxn ang="0">
                    <a:pos x="146" y="2"/>
                  </a:cxn>
                  <a:cxn ang="0">
                    <a:pos x="138" y="0"/>
                  </a:cxn>
                  <a:cxn ang="0">
                    <a:pos x="132" y="4"/>
                  </a:cxn>
                  <a:cxn ang="0">
                    <a:pos x="130" y="7"/>
                  </a:cxn>
                  <a:cxn ang="0">
                    <a:pos x="124" y="24"/>
                  </a:cxn>
                  <a:cxn ang="0">
                    <a:pos x="122" y="33"/>
                  </a:cxn>
                  <a:cxn ang="0">
                    <a:pos x="122" y="42"/>
                  </a:cxn>
                  <a:cxn ang="0">
                    <a:pos x="118" y="44"/>
                  </a:cxn>
                  <a:cxn ang="0">
                    <a:pos x="112" y="35"/>
                  </a:cxn>
                  <a:cxn ang="0">
                    <a:pos x="107" y="28"/>
                  </a:cxn>
                  <a:cxn ang="0">
                    <a:pos x="101" y="16"/>
                  </a:cxn>
                  <a:cxn ang="0">
                    <a:pos x="97" y="13"/>
                  </a:cxn>
                  <a:cxn ang="0">
                    <a:pos x="93" y="18"/>
                  </a:cxn>
                  <a:cxn ang="0">
                    <a:pos x="85" y="22"/>
                  </a:cxn>
                  <a:cxn ang="0">
                    <a:pos x="79" y="20"/>
                  </a:cxn>
                  <a:cxn ang="0">
                    <a:pos x="75" y="24"/>
                  </a:cxn>
                  <a:cxn ang="0">
                    <a:pos x="67" y="18"/>
                  </a:cxn>
                  <a:cxn ang="0">
                    <a:pos x="63" y="18"/>
                  </a:cxn>
                  <a:cxn ang="0">
                    <a:pos x="57" y="22"/>
                  </a:cxn>
                  <a:cxn ang="0">
                    <a:pos x="55" y="29"/>
                  </a:cxn>
                  <a:cxn ang="0">
                    <a:pos x="55" y="40"/>
                  </a:cxn>
                  <a:cxn ang="0">
                    <a:pos x="57" y="46"/>
                  </a:cxn>
                  <a:cxn ang="0">
                    <a:pos x="57" y="52"/>
                  </a:cxn>
                  <a:cxn ang="0">
                    <a:pos x="46" y="46"/>
                  </a:cxn>
                  <a:cxn ang="0">
                    <a:pos x="36" y="37"/>
                  </a:cxn>
                  <a:cxn ang="0">
                    <a:pos x="32" y="50"/>
                  </a:cxn>
                  <a:cxn ang="0">
                    <a:pos x="18" y="48"/>
                  </a:cxn>
                  <a:cxn ang="0">
                    <a:pos x="18" y="66"/>
                  </a:cxn>
                  <a:cxn ang="0">
                    <a:pos x="4" y="74"/>
                  </a:cxn>
                  <a:cxn ang="0">
                    <a:pos x="0" y="83"/>
                  </a:cxn>
                  <a:cxn ang="0">
                    <a:pos x="6" y="92"/>
                  </a:cxn>
                  <a:cxn ang="0">
                    <a:pos x="6" y="98"/>
                  </a:cxn>
                  <a:cxn ang="0">
                    <a:pos x="4" y="105"/>
                  </a:cxn>
                  <a:cxn ang="0">
                    <a:pos x="6" y="114"/>
                  </a:cxn>
                  <a:cxn ang="0">
                    <a:pos x="14" y="120"/>
                  </a:cxn>
                  <a:cxn ang="0">
                    <a:pos x="24" y="120"/>
                  </a:cxn>
                </a:cxnLst>
                <a:rect l="0" t="0" r="r" b="b"/>
                <a:pathLst>
                  <a:path w="238" h="120">
                    <a:moveTo>
                      <a:pt x="227" y="107"/>
                    </a:moveTo>
                    <a:lnTo>
                      <a:pt x="234" y="98"/>
                    </a:lnTo>
                    <a:lnTo>
                      <a:pt x="238" y="85"/>
                    </a:lnTo>
                    <a:lnTo>
                      <a:pt x="238" y="75"/>
                    </a:lnTo>
                    <a:lnTo>
                      <a:pt x="238" y="72"/>
                    </a:lnTo>
                    <a:lnTo>
                      <a:pt x="236" y="66"/>
                    </a:lnTo>
                    <a:lnTo>
                      <a:pt x="234" y="61"/>
                    </a:lnTo>
                    <a:lnTo>
                      <a:pt x="234" y="59"/>
                    </a:lnTo>
                    <a:lnTo>
                      <a:pt x="229" y="55"/>
                    </a:lnTo>
                    <a:lnTo>
                      <a:pt x="232" y="57"/>
                    </a:lnTo>
                    <a:lnTo>
                      <a:pt x="223" y="52"/>
                    </a:lnTo>
                    <a:lnTo>
                      <a:pt x="221" y="50"/>
                    </a:lnTo>
                    <a:lnTo>
                      <a:pt x="217" y="52"/>
                    </a:lnTo>
                    <a:lnTo>
                      <a:pt x="213" y="55"/>
                    </a:lnTo>
                    <a:lnTo>
                      <a:pt x="205" y="59"/>
                    </a:lnTo>
                    <a:lnTo>
                      <a:pt x="203" y="61"/>
                    </a:lnTo>
                    <a:lnTo>
                      <a:pt x="201" y="57"/>
                    </a:lnTo>
                    <a:lnTo>
                      <a:pt x="201" y="50"/>
                    </a:lnTo>
                    <a:lnTo>
                      <a:pt x="201" y="44"/>
                    </a:lnTo>
                    <a:lnTo>
                      <a:pt x="199" y="40"/>
                    </a:lnTo>
                    <a:lnTo>
                      <a:pt x="197" y="39"/>
                    </a:lnTo>
                    <a:lnTo>
                      <a:pt x="191" y="39"/>
                    </a:lnTo>
                    <a:lnTo>
                      <a:pt x="189" y="37"/>
                    </a:lnTo>
                    <a:lnTo>
                      <a:pt x="185" y="35"/>
                    </a:lnTo>
                    <a:lnTo>
                      <a:pt x="181" y="35"/>
                    </a:lnTo>
                    <a:lnTo>
                      <a:pt x="177" y="37"/>
                    </a:lnTo>
                    <a:lnTo>
                      <a:pt x="175" y="31"/>
                    </a:lnTo>
                    <a:lnTo>
                      <a:pt x="173" y="28"/>
                    </a:lnTo>
                    <a:lnTo>
                      <a:pt x="171" y="26"/>
                    </a:lnTo>
                    <a:lnTo>
                      <a:pt x="168" y="24"/>
                    </a:lnTo>
                    <a:lnTo>
                      <a:pt x="170" y="18"/>
                    </a:lnTo>
                    <a:lnTo>
                      <a:pt x="171" y="11"/>
                    </a:lnTo>
                    <a:lnTo>
                      <a:pt x="170" y="5"/>
                    </a:lnTo>
                    <a:lnTo>
                      <a:pt x="168" y="4"/>
                    </a:lnTo>
                    <a:lnTo>
                      <a:pt x="166" y="2"/>
                    </a:lnTo>
                    <a:lnTo>
                      <a:pt x="160" y="4"/>
                    </a:lnTo>
                    <a:lnTo>
                      <a:pt x="158" y="5"/>
                    </a:lnTo>
                    <a:lnTo>
                      <a:pt x="156" y="7"/>
                    </a:lnTo>
                    <a:lnTo>
                      <a:pt x="150" y="4"/>
                    </a:lnTo>
                    <a:lnTo>
                      <a:pt x="146" y="2"/>
                    </a:lnTo>
                    <a:lnTo>
                      <a:pt x="140" y="0"/>
                    </a:lnTo>
                    <a:lnTo>
                      <a:pt x="138" y="0"/>
                    </a:lnTo>
                    <a:lnTo>
                      <a:pt x="136" y="0"/>
                    </a:lnTo>
                    <a:lnTo>
                      <a:pt x="132" y="4"/>
                    </a:lnTo>
                    <a:lnTo>
                      <a:pt x="132" y="5"/>
                    </a:lnTo>
                    <a:lnTo>
                      <a:pt x="130" y="7"/>
                    </a:lnTo>
                    <a:lnTo>
                      <a:pt x="128" y="11"/>
                    </a:lnTo>
                    <a:lnTo>
                      <a:pt x="124" y="24"/>
                    </a:lnTo>
                    <a:lnTo>
                      <a:pt x="124" y="28"/>
                    </a:lnTo>
                    <a:lnTo>
                      <a:pt x="122" y="33"/>
                    </a:lnTo>
                    <a:lnTo>
                      <a:pt x="122" y="37"/>
                    </a:lnTo>
                    <a:lnTo>
                      <a:pt x="122" y="42"/>
                    </a:lnTo>
                    <a:lnTo>
                      <a:pt x="120" y="44"/>
                    </a:lnTo>
                    <a:lnTo>
                      <a:pt x="118" y="44"/>
                    </a:lnTo>
                    <a:lnTo>
                      <a:pt x="114" y="42"/>
                    </a:lnTo>
                    <a:lnTo>
                      <a:pt x="112" y="35"/>
                    </a:lnTo>
                    <a:lnTo>
                      <a:pt x="109" y="31"/>
                    </a:lnTo>
                    <a:lnTo>
                      <a:pt x="107" y="28"/>
                    </a:lnTo>
                    <a:lnTo>
                      <a:pt x="103" y="24"/>
                    </a:lnTo>
                    <a:lnTo>
                      <a:pt x="101" y="16"/>
                    </a:lnTo>
                    <a:lnTo>
                      <a:pt x="99" y="13"/>
                    </a:lnTo>
                    <a:lnTo>
                      <a:pt x="97" y="13"/>
                    </a:lnTo>
                    <a:lnTo>
                      <a:pt x="95" y="15"/>
                    </a:lnTo>
                    <a:lnTo>
                      <a:pt x="93" y="18"/>
                    </a:lnTo>
                    <a:lnTo>
                      <a:pt x="91" y="22"/>
                    </a:lnTo>
                    <a:lnTo>
                      <a:pt x="85" y="22"/>
                    </a:lnTo>
                    <a:lnTo>
                      <a:pt x="81" y="20"/>
                    </a:lnTo>
                    <a:lnTo>
                      <a:pt x="79" y="20"/>
                    </a:lnTo>
                    <a:lnTo>
                      <a:pt x="77" y="22"/>
                    </a:lnTo>
                    <a:lnTo>
                      <a:pt x="75" y="24"/>
                    </a:lnTo>
                    <a:lnTo>
                      <a:pt x="71" y="26"/>
                    </a:lnTo>
                    <a:lnTo>
                      <a:pt x="67" y="18"/>
                    </a:lnTo>
                    <a:lnTo>
                      <a:pt x="65" y="18"/>
                    </a:lnTo>
                    <a:lnTo>
                      <a:pt x="63" y="18"/>
                    </a:lnTo>
                    <a:lnTo>
                      <a:pt x="61" y="22"/>
                    </a:lnTo>
                    <a:lnTo>
                      <a:pt x="57" y="22"/>
                    </a:lnTo>
                    <a:lnTo>
                      <a:pt x="55" y="26"/>
                    </a:lnTo>
                    <a:lnTo>
                      <a:pt x="55" y="29"/>
                    </a:lnTo>
                    <a:lnTo>
                      <a:pt x="55" y="33"/>
                    </a:lnTo>
                    <a:lnTo>
                      <a:pt x="55" y="40"/>
                    </a:lnTo>
                    <a:lnTo>
                      <a:pt x="53" y="44"/>
                    </a:lnTo>
                    <a:lnTo>
                      <a:pt x="57" y="46"/>
                    </a:lnTo>
                    <a:lnTo>
                      <a:pt x="59" y="48"/>
                    </a:lnTo>
                    <a:lnTo>
                      <a:pt x="57" y="52"/>
                    </a:lnTo>
                    <a:lnTo>
                      <a:pt x="52" y="52"/>
                    </a:lnTo>
                    <a:lnTo>
                      <a:pt x="46" y="46"/>
                    </a:lnTo>
                    <a:lnTo>
                      <a:pt x="38" y="37"/>
                    </a:lnTo>
                    <a:lnTo>
                      <a:pt x="36" y="37"/>
                    </a:lnTo>
                    <a:lnTo>
                      <a:pt x="34" y="39"/>
                    </a:lnTo>
                    <a:lnTo>
                      <a:pt x="32" y="50"/>
                    </a:lnTo>
                    <a:lnTo>
                      <a:pt x="20" y="46"/>
                    </a:lnTo>
                    <a:lnTo>
                      <a:pt x="18" y="48"/>
                    </a:lnTo>
                    <a:lnTo>
                      <a:pt x="16" y="50"/>
                    </a:lnTo>
                    <a:lnTo>
                      <a:pt x="18" y="66"/>
                    </a:lnTo>
                    <a:lnTo>
                      <a:pt x="10" y="70"/>
                    </a:lnTo>
                    <a:lnTo>
                      <a:pt x="4" y="74"/>
                    </a:lnTo>
                    <a:lnTo>
                      <a:pt x="2" y="77"/>
                    </a:lnTo>
                    <a:lnTo>
                      <a:pt x="0" y="83"/>
                    </a:lnTo>
                    <a:lnTo>
                      <a:pt x="0" y="87"/>
                    </a:lnTo>
                    <a:lnTo>
                      <a:pt x="6" y="92"/>
                    </a:lnTo>
                    <a:lnTo>
                      <a:pt x="8" y="94"/>
                    </a:lnTo>
                    <a:lnTo>
                      <a:pt x="6" y="98"/>
                    </a:lnTo>
                    <a:lnTo>
                      <a:pt x="4" y="101"/>
                    </a:lnTo>
                    <a:lnTo>
                      <a:pt x="4" y="105"/>
                    </a:lnTo>
                    <a:lnTo>
                      <a:pt x="4" y="109"/>
                    </a:lnTo>
                    <a:lnTo>
                      <a:pt x="6" y="114"/>
                    </a:lnTo>
                    <a:lnTo>
                      <a:pt x="10" y="118"/>
                    </a:lnTo>
                    <a:lnTo>
                      <a:pt x="14" y="120"/>
                    </a:lnTo>
                    <a:lnTo>
                      <a:pt x="18" y="120"/>
                    </a:lnTo>
                    <a:lnTo>
                      <a:pt x="24" y="120"/>
                    </a:lnTo>
                    <a:lnTo>
                      <a:pt x="227" y="107"/>
                    </a:lnTo>
                    <a:close/>
                  </a:path>
                </a:pathLst>
              </a:custGeom>
              <a:solidFill>
                <a:srgbClr val="00E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4" name="Freeform 808"/>
              <p:cNvSpPr>
                <a:spLocks/>
              </p:cNvSpPr>
              <p:nvPr/>
            </p:nvSpPr>
            <p:spPr bwMode="auto">
              <a:xfrm>
                <a:off x="3304" y="3383"/>
                <a:ext cx="205" cy="54"/>
              </a:xfrm>
              <a:custGeom>
                <a:avLst/>
                <a:gdLst/>
                <a:ahLst/>
                <a:cxnLst>
                  <a:cxn ang="0">
                    <a:pos x="205" y="35"/>
                  </a:cxn>
                  <a:cxn ang="0">
                    <a:pos x="203" y="28"/>
                  </a:cxn>
                  <a:cxn ang="0">
                    <a:pos x="201" y="22"/>
                  </a:cxn>
                  <a:cxn ang="0">
                    <a:pos x="197" y="21"/>
                  </a:cxn>
                  <a:cxn ang="0">
                    <a:pos x="195" y="21"/>
                  </a:cxn>
                  <a:cxn ang="0">
                    <a:pos x="191" y="24"/>
                  </a:cxn>
                  <a:cxn ang="0">
                    <a:pos x="189" y="30"/>
                  </a:cxn>
                  <a:cxn ang="0">
                    <a:pos x="179" y="32"/>
                  </a:cxn>
                  <a:cxn ang="0">
                    <a:pos x="171" y="15"/>
                  </a:cxn>
                  <a:cxn ang="0">
                    <a:pos x="167" y="13"/>
                  </a:cxn>
                  <a:cxn ang="0">
                    <a:pos x="165" y="13"/>
                  </a:cxn>
                  <a:cxn ang="0">
                    <a:pos x="161" y="15"/>
                  </a:cxn>
                  <a:cxn ang="0">
                    <a:pos x="159" y="22"/>
                  </a:cxn>
                  <a:cxn ang="0">
                    <a:pos x="149" y="13"/>
                  </a:cxn>
                  <a:cxn ang="0">
                    <a:pos x="146" y="11"/>
                  </a:cxn>
                  <a:cxn ang="0">
                    <a:pos x="144" y="13"/>
                  </a:cxn>
                  <a:cxn ang="0">
                    <a:pos x="144" y="17"/>
                  </a:cxn>
                  <a:cxn ang="0">
                    <a:pos x="149" y="37"/>
                  </a:cxn>
                  <a:cxn ang="0">
                    <a:pos x="142" y="45"/>
                  </a:cxn>
                  <a:cxn ang="0">
                    <a:pos x="110" y="26"/>
                  </a:cxn>
                  <a:cxn ang="0">
                    <a:pos x="122" y="15"/>
                  </a:cxn>
                  <a:cxn ang="0">
                    <a:pos x="124" y="10"/>
                  </a:cxn>
                  <a:cxn ang="0">
                    <a:pos x="124" y="2"/>
                  </a:cxn>
                  <a:cxn ang="0">
                    <a:pos x="120" y="0"/>
                  </a:cxn>
                  <a:cxn ang="0">
                    <a:pos x="116" y="0"/>
                  </a:cxn>
                  <a:cxn ang="0">
                    <a:pos x="100" y="15"/>
                  </a:cxn>
                  <a:cxn ang="0">
                    <a:pos x="79" y="13"/>
                  </a:cxn>
                  <a:cxn ang="0">
                    <a:pos x="81" y="2"/>
                  </a:cxn>
                  <a:cxn ang="0">
                    <a:pos x="79" y="0"/>
                  </a:cxn>
                  <a:cxn ang="0">
                    <a:pos x="77" y="0"/>
                  </a:cxn>
                  <a:cxn ang="0">
                    <a:pos x="73" y="2"/>
                  </a:cxn>
                  <a:cxn ang="0">
                    <a:pos x="71" y="6"/>
                  </a:cxn>
                  <a:cxn ang="0">
                    <a:pos x="65" y="6"/>
                  </a:cxn>
                  <a:cxn ang="0">
                    <a:pos x="61" y="2"/>
                  </a:cxn>
                  <a:cxn ang="0">
                    <a:pos x="57" y="6"/>
                  </a:cxn>
                  <a:cxn ang="0">
                    <a:pos x="51" y="10"/>
                  </a:cxn>
                  <a:cxn ang="0">
                    <a:pos x="47" y="8"/>
                  </a:cxn>
                  <a:cxn ang="0">
                    <a:pos x="43" y="8"/>
                  </a:cxn>
                  <a:cxn ang="0">
                    <a:pos x="39" y="10"/>
                  </a:cxn>
                  <a:cxn ang="0">
                    <a:pos x="35" y="24"/>
                  </a:cxn>
                  <a:cxn ang="0">
                    <a:pos x="28" y="17"/>
                  </a:cxn>
                  <a:cxn ang="0">
                    <a:pos x="26" y="17"/>
                  </a:cxn>
                  <a:cxn ang="0">
                    <a:pos x="22" y="17"/>
                  </a:cxn>
                  <a:cxn ang="0">
                    <a:pos x="20" y="21"/>
                  </a:cxn>
                  <a:cxn ang="0">
                    <a:pos x="12" y="19"/>
                  </a:cxn>
                  <a:cxn ang="0">
                    <a:pos x="12" y="15"/>
                  </a:cxn>
                  <a:cxn ang="0">
                    <a:pos x="8" y="13"/>
                  </a:cxn>
                  <a:cxn ang="0">
                    <a:pos x="4" y="11"/>
                  </a:cxn>
                  <a:cxn ang="0">
                    <a:pos x="2" y="15"/>
                  </a:cxn>
                  <a:cxn ang="0">
                    <a:pos x="0" y="19"/>
                  </a:cxn>
                  <a:cxn ang="0">
                    <a:pos x="0" y="22"/>
                  </a:cxn>
                  <a:cxn ang="0">
                    <a:pos x="2" y="26"/>
                  </a:cxn>
                  <a:cxn ang="0">
                    <a:pos x="10" y="26"/>
                  </a:cxn>
                  <a:cxn ang="0">
                    <a:pos x="22" y="30"/>
                  </a:cxn>
                  <a:cxn ang="0">
                    <a:pos x="33" y="54"/>
                  </a:cxn>
                  <a:cxn ang="0">
                    <a:pos x="197" y="45"/>
                  </a:cxn>
                  <a:cxn ang="0">
                    <a:pos x="205" y="35"/>
                  </a:cxn>
                </a:cxnLst>
                <a:rect l="0" t="0" r="r" b="b"/>
                <a:pathLst>
                  <a:path w="205" h="54">
                    <a:moveTo>
                      <a:pt x="205" y="35"/>
                    </a:moveTo>
                    <a:lnTo>
                      <a:pt x="203" y="28"/>
                    </a:lnTo>
                    <a:lnTo>
                      <a:pt x="201" y="22"/>
                    </a:lnTo>
                    <a:lnTo>
                      <a:pt x="197" y="21"/>
                    </a:lnTo>
                    <a:lnTo>
                      <a:pt x="195" y="21"/>
                    </a:lnTo>
                    <a:lnTo>
                      <a:pt x="191" y="24"/>
                    </a:lnTo>
                    <a:lnTo>
                      <a:pt x="189" y="30"/>
                    </a:lnTo>
                    <a:lnTo>
                      <a:pt x="179" y="32"/>
                    </a:lnTo>
                    <a:lnTo>
                      <a:pt x="171" y="15"/>
                    </a:lnTo>
                    <a:lnTo>
                      <a:pt x="167" y="13"/>
                    </a:lnTo>
                    <a:lnTo>
                      <a:pt x="165" y="13"/>
                    </a:lnTo>
                    <a:lnTo>
                      <a:pt x="161" y="15"/>
                    </a:lnTo>
                    <a:lnTo>
                      <a:pt x="159" y="22"/>
                    </a:lnTo>
                    <a:lnTo>
                      <a:pt x="149" y="13"/>
                    </a:lnTo>
                    <a:lnTo>
                      <a:pt x="146" y="11"/>
                    </a:lnTo>
                    <a:lnTo>
                      <a:pt x="144" y="13"/>
                    </a:lnTo>
                    <a:lnTo>
                      <a:pt x="144" y="17"/>
                    </a:lnTo>
                    <a:lnTo>
                      <a:pt x="149" y="37"/>
                    </a:lnTo>
                    <a:lnTo>
                      <a:pt x="142" y="45"/>
                    </a:lnTo>
                    <a:lnTo>
                      <a:pt x="110" y="26"/>
                    </a:lnTo>
                    <a:lnTo>
                      <a:pt x="122" y="15"/>
                    </a:lnTo>
                    <a:lnTo>
                      <a:pt x="124" y="10"/>
                    </a:lnTo>
                    <a:lnTo>
                      <a:pt x="124" y="2"/>
                    </a:lnTo>
                    <a:lnTo>
                      <a:pt x="120" y="0"/>
                    </a:lnTo>
                    <a:lnTo>
                      <a:pt x="116" y="0"/>
                    </a:lnTo>
                    <a:lnTo>
                      <a:pt x="100" y="15"/>
                    </a:lnTo>
                    <a:lnTo>
                      <a:pt x="79" y="13"/>
                    </a:lnTo>
                    <a:lnTo>
                      <a:pt x="81" y="2"/>
                    </a:lnTo>
                    <a:lnTo>
                      <a:pt x="79" y="0"/>
                    </a:lnTo>
                    <a:lnTo>
                      <a:pt x="77" y="0"/>
                    </a:lnTo>
                    <a:lnTo>
                      <a:pt x="73" y="2"/>
                    </a:lnTo>
                    <a:lnTo>
                      <a:pt x="71" y="6"/>
                    </a:lnTo>
                    <a:lnTo>
                      <a:pt x="65" y="6"/>
                    </a:lnTo>
                    <a:lnTo>
                      <a:pt x="61" y="2"/>
                    </a:lnTo>
                    <a:lnTo>
                      <a:pt x="57" y="6"/>
                    </a:lnTo>
                    <a:lnTo>
                      <a:pt x="51" y="10"/>
                    </a:lnTo>
                    <a:lnTo>
                      <a:pt x="47" y="8"/>
                    </a:lnTo>
                    <a:lnTo>
                      <a:pt x="43" y="8"/>
                    </a:lnTo>
                    <a:lnTo>
                      <a:pt x="39" y="10"/>
                    </a:lnTo>
                    <a:lnTo>
                      <a:pt x="35" y="24"/>
                    </a:lnTo>
                    <a:lnTo>
                      <a:pt x="28" y="17"/>
                    </a:lnTo>
                    <a:lnTo>
                      <a:pt x="26" y="17"/>
                    </a:lnTo>
                    <a:lnTo>
                      <a:pt x="22" y="17"/>
                    </a:lnTo>
                    <a:lnTo>
                      <a:pt x="20" y="21"/>
                    </a:lnTo>
                    <a:lnTo>
                      <a:pt x="12" y="19"/>
                    </a:lnTo>
                    <a:lnTo>
                      <a:pt x="12" y="15"/>
                    </a:lnTo>
                    <a:lnTo>
                      <a:pt x="8" y="13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6"/>
                    </a:lnTo>
                    <a:lnTo>
                      <a:pt x="10" y="26"/>
                    </a:lnTo>
                    <a:lnTo>
                      <a:pt x="22" y="30"/>
                    </a:lnTo>
                    <a:lnTo>
                      <a:pt x="33" y="54"/>
                    </a:lnTo>
                    <a:lnTo>
                      <a:pt x="197" y="45"/>
                    </a:lnTo>
                    <a:lnTo>
                      <a:pt x="205" y="35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5" name="Freeform 809"/>
              <p:cNvSpPr>
                <a:spLocks/>
              </p:cNvSpPr>
              <p:nvPr/>
            </p:nvSpPr>
            <p:spPr bwMode="auto">
              <a:xfrm>
                <a:off x="3294" y="3416"/>
                <a:ext cx="217" cy="82"/>
              </a:xfrm>
              <a:custGeom>
                <a:avLst/>
                <a:gdLst/>
                <a:ahLst/>
                <a:cxnLst>
                  <a:cxn ang="0">
                    <a:pos x="217" y="12"/>
                  </a:cxn>
                  <a:cxn ang="0">
                    <a:pos x="213" y="17"/>
                  </a:cxn>
                  <a:cxn ang="0">
                    <a:pos x="215" y="26"/>
                  </a:cxn>
                  <a:cxn ang="0">
                    <a:pos x="215" y="37"/>
                  </a:cxn>
                  <a:cxn ang="0">
                    <a:pos x="211" y="43"/>
                  </a:cxn>
                  <a:cxn ang="0">
                    <a:pos x="197" y="48"/>
                  </a:cxn>
                  <a:cxn ang="0">
                    <a:pos x="191" y="50"/>
                  </a:cxn>
                  <a:cxn ang="0">
                    <a:pos x="185" y="56"/>
                  </a:cxn>
                  <a:cxn ang="0">
                    <a:pos x="179" y="54"/>
                  </a:cxn>
                  <a:cxn ang="0">
                    <a:pos x="175" y="48"/>
                  </a:cxn>
                  <a:cxn ang="0">
                    <a:pos x="171" y="50"/>
                  </a:cxn>
                  <a:cxn ang="0">
                    <a:pos x="169" y="56"/>
                  </a:cxn>
                  <a:cxn ang="0">
                    <a:pos x="159" y="61"/>
                  </a:cxn>
                  <a:cxn ang="0">
                    <a:pos x="154" y="60"/>
                  </a:cxn>
                  <a:cxn ang="0">
                    <a:pos x="150" y="60"/>
                  </a:cxn>
                  <a:cxn ang="0">
                    <a:pos x="144" y="63"/>
                  </a:cxn>
                  <a:cxn ang="0">
                    <a:pos x="142" y="61"/>
                  </a:cxn>
                  <a:cxn ang="0">
                    <a:pos x="138" y="58"/>
                  </a:cxn>
                  <a:cxn ang="0">
                    <a:pos x="134" y="56"/>
                  </a:cxn>
                  <a:cxn ang="0">
                    <a:pos x="124" y="58"/>
                  </a:cxn>
                  <a:cxn ang="0">
                    <a:pos x="104" y="47"/>
                  </a:cxn>
                  <a:cxn ang="0">
                    <a:pos x="100" y="43"/>
                  </a:cxn>
                  <a:cxn ang="0">
                    <a:pos x="97" y="41"/>
                  </a:cxn>
                  <a:cxn ang="0">
                    <a:pos x="95" y="47"/>
                  </a:cxn>
                  <a:cxn ang="0">
                    <a:pos x="89" y="61"/>
                  </a:cxn>
                  <a:cxn ang="0">
                    <a:pos x="83" y="65"/>
                  </a:cxn>
                  <a:cxn ang="0">
                    <a:pos x="83" y="72"/>
                  </a:cxn>
                  <a:cxn ang="0">
                    <a:pos x="75" y="72"/>
                  </a:cxn>
                  <a:cxn ang="0">
                    <a:pos x="73" y="80"/>
                  </a:cxn>
                  <a:cxn ang="0">
                    <a:pos x="67" y="74"/>
                  </a:cxn>
                  <a:cxn ang="0">
                    <a:pos x="59" y="80"/>
                  </a:cxn>
                  <a:cxn ang="0">
                    <a:pos x="51" y="80"/>
                  </a:cxn>
                  <a:cxn ang="0">
                    <a:pos x="45" y="71"/>
                  </a:cxn>
                  <a:cxn ang="0">
                    <a:pos x="36" y="71"/>
                  </a:cxn>
                  <a:cxn ang="0">
                    <a:pos x="30" y="63"/>
                  </a:cxn>
                  <a:cxn ang="0">
                    <a:pos x="30" y="54"/>
                  </a:cxn>
                  <a:cxn ang="0">
                    <a:pos x="26" y="48"/>
                  </a:cxn>
                  <a:cxn ang="0">
                    <a:pos x="30" y="43"/>
                  </a:cxn>
                  <a:cxn ang="0">
                    <a:pos x="24" y="45"/>
                  </a:cxn>
                  <a:cxn ang="0">
                    <a:pos x="18" y="43"/>
                  </a:cxn>
                  <a:cxn ang="0">
                    <a:pos x="14" y="41"/>
                  </a:cxn>
                  <a:cxn ang="0">
                    <a:pos x="10" y="37"/>
                  </a:cxn>
                  <a:cxn ang="0">
                    <a:pos x="12" y="30"/>
                  </a:cxn>
                  <a:cxn ang="0">
                    <a:pos x="2" y="23"/>
                  </a:cxn>
                  <a:cxn ang="0">
                    <a:pos x="0" y="12"/>
                  </a:cxn>
                  <a:cxn ang="0">
                    <a:pos x="6" y="4"/>
                  </a:cxn>
                  <a:cxn ang="0">
                    <a:pos x="207" y="0"/>
                  </a:cxn>
                </a:cxnLst>
                <a:rect l="0" t="0" r="r" b="b"/>
                <a:pathLst>
                  <a:path w="217" h="82">
                    <a:moveTo>
                      <a:pt x="215" y="0"/>
                    </a:moveTo>
                    <a:lnTo>
                      <a:pt x="217" y="12"/>
                    </a:lnTo>
                    <a:lnTo>
                      <a:pt x="215" y="15"/>
                    </a:lnTo>
                    <a:lnTo>
                      <a:pt x="213" y="17"/>
                    </a:lnTo>
                    <a:lnTo>
                      <a:pt x="215" y="23"/>
                    </a:lnTo>
                    <a:lnTo>
                      <a:pt x="215" y="26"/>
                    </a:lnTo>
                    <a:lnTo>
                      <a:pt x="215" y="32"/>
                    </a:lnTo>
                    <a:lnTo>
                      <a:pt x="215" y="37"/>
                    </a:lnTo>
                    <a:lnTo>
                      <a:pt x="213" y="39"/>
                    </a:lnTo>
                    <a:lnTo>
                      <a:pt x="211" y="43"/>
                    </a:lnTo>
                    <a:lnTo>
                      <a:pt x="207" y="45"/>
                    </a:lnTo>
                    <a:lnTo>
                      <a:pt x="197" y="48"/>
                    </a:lnTo>
                    <a:lnTo>
                      <a:pt x="195" y="48"/>
                    </a:lnTo>
                    <a:lnTo>
                      <a:pt x="191" y="50"/>
                    </a:lnTo>
                    <a:lnTo>
                      <a:pt x="191" y="52"/>
                    </a:lnTo>
                    <a:lnTo>
                      <a:pt x="185" y="56"/>
                    </a:lnTo>
                    <a:lnTo>
                      <a:pt x="183" y="56"/>
                    </a:lnTo>
                    <a:lnTo>
                      <a:pt x="179" y="54"/>
                    </a:lnTo>
                    <a:lnTo>
                      <a:pt x="177" y="50"/>
                    </a:lnTo>
                    <a:lnTo>
                      <a:pt x="175" y="48"/>
                    </a:lnTo>
                    <a:lnTo>
                      <a:pt x="171" y="48"/>
                    </a:lnTo>
                    <a:lnTo>
                      <a:pt x="171" y="50"/>
                    </a:lnTo>
                    <a:lnTo>
                      <a:pt x="169" y="54"/>
                    </a:lnTo>
                    <a:lnTo>
                      <a:pt x="169" y="56"/>
                    </a:lnTo>
                    <a:lnTo>
                      <a:pt x="163" y="60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4" y="60"/>
                    </a:lnTo>
                    <a:lnTo>
                      <a:pt x="152" y="58"/>
                    </a:lnTo>
                    <a:lnTo>
                      <a:pt x="150" y="60"/>
                    </a:lnTo>
                    <a:lnTo>
                      <a:pt x="148" y="63"/>
                    </a:lnTo>
                    <a:lnTo>
                      <a:pt x="144" y="63"/>
                    </a:lnTo>
                    <a:lnTo>
                      <a:pt x="142" y="63"/>
                    </a:lnTo>
                    <a:lnTo>
                      <a:pt x="142" y="61"/>
                    </a:lnTo>
                    <a:lnTo>
                      <a:pt x="140" y="60"/>
                    </a:lnTo>
                    <a:lnTo>
                      <a:pt x="138" y="58"/>
                    </a:lnTo>
                    <a:lnTo>
                      <a:pt x="136" y="56"/>
                    </a:lnTo>
                    <a:lnTo>
                      <a:pt x="134" y="56"/>
                    </a:lnTo>
                    <a:lnTo>
                      <a:pt x="130" y="58"/>
                    </a:lnTo>
                    <a:lnTo>
                      <a:pt x="124" y="58"/>
                    </a:lnTo>
                    <a:lnTo>
                      <a:pt x="122" y="58"/>
                    </a:lnTo>
                    <a:lnTo>
                      <a:pt x="104" y="47"/>
                    </a:lnTo>
                    <a:lnTo>
                      <a:pt x="102" y="43"/>
                    </a:lnTo>
                    <a:lnTo>
                      <a:pt x="100" y="43"/>
                    </a:lnTo>
                    <a:lnTo>
                      <a:pt x="100" y="41"/>
                    </a:lnTo>
                    <a:lnTo>
                      <a:pt x="97" y="41"/>
                    </a:lnTo>
                    <a:lnTo>
                      <a:pt x="97" y="45"/>
                    </a:lnTo>
                    <a:lnTo>
                      <a:pt x="95" y="47"/>
                    </a:lnTo>
                    <a:lnTo>
                      <a:pt x="91" y="58"/>
                    </a:lnTo>
                    <a:lnTo>
                      <a:pt x="89" y="61"/>
                    </a:lnTo>
                    <a:lnTo>
                      <a:pt x="87" y="65"/>
                    </a:lnTo>
                    <a:lnTo>
                      <a:pt x="83" y="65"/>
                    </a:lnTo>
                    <a:lnTo>
                      <a:pt x="83" y="71"/>
                    </a:lnTo>
                    <a:lnTo>
                      <a:pt x="83" y="72"/>
                    </a:lnTo>
                    <a:lnTo>
                      <a:pt x="79" y="74"/>
                    </a:lnTo>
                    <a:lnTo>
                      <a:pt x="75" y="72"/>
                    </a:lnTo>
                    <a:lnTo>
                      <a:pt x="75" y="76"/>
                    </a:lnTo>
                    <a:lnTo>
                      <a:pt x="73" y="80"/>
                    </a:lnTo>
                    <a:lnTo>
                      <a:pt x="69" y="78"/>
                    </a:lnTo>
                    <a:lnTo>
                      <a:pt x="67" y="74"/>
                    </a:lnTo>
                    <a:lnTo>
                      <a:pt x="61" y="74"/>
                    </a:lnTo>
                    <a:lnTo>
                      <a:pt x="59" y="80"/>
                    </a:lnTo>
                    <a:lnTo>
                      <a:pt x="55" y="82"/>
                    </a:lnTo>
                    <a:lnTo>
                      <a:pt x="51" y="80"/>
                    </a:lnTo>
                    <a:lnTo>
                      <a:pt x="47" y="76"/>
                    </a:lnTo>
                    <a:lnTo>
                      <a:pt x="45" y="71"/>
                    </a:lnTo>
                    <a:lnTo>
                      <a:pt x="41" y="72"/>
                    </a:lnTo>
                    <a:lnTo>
                      <a:pt x="36" y="71"/>
                    </a:lnTo>
                    <a:lnTo>
                      <a:pt x="34" y="67"/>
                    </a:lnTo>
                    <a:lnTo>
                      <a:pt x="30" y="63"/>
                    </a:lnTo>
                    <a:lnTo>
                      <a:pt x="32" y="58"/>
                    </a:lnTo>
                    <a:lnTo>
                      <a:pt x="30" y="54"/>
                    </a:lnTo>
                    <a:lnTo>
                      <a:pt x="28" y="52"/>
                    </a:lnTo>
                    <a:lnTo>
                      <a:pt x="26" y="48"/>
                    </a:lnTo>
                    <a:lnTo>
                      <a:pt x="28" y="47"/>
                    </a:lnTo>
                    <a:lnTo>
                      <a:pt x="30" y="43"/>
                    </a:lnTo>
                    <a:lnTo>
                      <a:pt x="26" y="43"/>
                    </a:lnTo>
                    <a:lnTo>
                      <a:pt x="24" y="45"/>
                    </a:lnTo>
                    <a:lnTo>
                      <a:pt x="20" y="45"/>
                    </a:lnTo>
                    <a:lnTo>
                      <a:pt x="18" y="43"/>
                    </a:lnTo>
                    <a:lnTo>
                      <a:pt x="18" y="39"/>
                    </a:lnTo>
                    <a:lnTo>
                      <a:pt x="14" y="41"/>
                    </a:lnTo>
                    <a:lnTo>
                      <a:pt x="12" y="41"/>
                    </a:lnTo>
                    <a:lnTo>
                      <a:pt x="10" y="37"/>
                    </a:lnTo>
                    <a:lnTo>
                      <a:pt x="10" y="34"/>
                    </a:lnTo>
                    <a:lnTo>
                      <a:pt x="12" y="30"/>
                    </a:lnTo>
                    <a:lnTo>
                      <a:pt x="8" y="30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2"/>
                    </a:lnTo>
                    <a:lnTo>
                      <a:pt x="2" y="6"/>
                    </a:lnTo>
                    <a:lnTo>
                      <a:pt x="6" y="4"/>
                    </a:lnTo>
                    <a:lnTo>
                      <a:pt x="215" y="0"/>
                    </a:lnTo>
                    <a:lnTo>
                      <a:pt x="207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004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6" name="Freeform 810"/>
              <p:cNvSpPr>
                <a:spLocks/>
              </p:cNvSpPr>
              <p:nvPr/>
            </p:nvSpPr>
            <p:spPr bwMode="auto">
              <a:xfrm>
                <a:off x="3345" y="3422"/>
                <a:ext cx="128" cy="131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14" y="18"/>
                  </a:cxn>
                  <a:cxn ang="0">
                    <a:pos x="22" y="30"/>
                  </a:cxn>
                  <a:cxn ang="0">
                    <a:pos x="30" y="42"/>
                  </a:cxn>
                  <a:cxn ang="0">
                    <a:pos x="36" y="52"/>
                  </a:cxn>
                  <a:cxn ang="0">
                    <a:pos x="38" y="66"/>
                  </a:cxn>
                  <a:cxn ang="0">
                    <a:pos x="42" y="76"/>
                  </a:cxn>
                  <a:cxn ang="0">
                    <a:pos x="44" y="90"/>
                  </a:cxn>
                  <a:cxn ang="0">
                    <a:pos x="48" y="105"/>
                  </a:cxn>
                  <a:cxn ang="0">
                    <a:pos x="49" y="113"/>
                  </a:cxn>
                  <a:cxn ang="0">
                    <a:pos x="51" y="116"/>
                  </a:cxn>
                  <a:cxn ang="0">
                    <a:pos x="49" y="122"/>
                  </a:cxn>
                  <a:cxn ang="0">
                    <a:pos x="67" y="131"/>
                  </a:cxn>
                  <a:cxn ang="0">
                    <a:pos x="128" y="127"/>
                  </a:cxn>
                  <a:cxn ang="0">
                    <a:pos x="112" y="122"/>
                  </a:cxn>
                  <a:cxn ang="0">
                    <a:pos x="105" y="120"/>
                  </a:cxn>
                  <a:cxn ang="0">
                    <a:pos x="87" y="107"/>
                  </a:cxn>
                  <a:cxn ang="0">
                    <a:pos x="77" y="96"/>
                  </a:cxn>
                  <a:cxn ang="0">
                    <a:pos x="67" y="81"/>
                  </a:cxn>
                  <a:cxn ang="0">
                    <a:pos x="65" y="68"/>
                  </a:cxn>
                  <a:cxn ang="0">
                    <a:pos x="61" y="61"/>
                  </a:cxn>
                  <a:cxn ang="0">
                    <a:pos x="71" y="44"/>
                  </a:cxn>
                  <a:cxn ang="0">
                    <a:pos x="79" y="39"/>
                  </a:cxn>
                  <a:cxn ang="0">
                    <a:pos x="99" y="33"/>
                  </a:cxn>
                  <a:cxn ang="0">
                    <a:pos x="112" y="31"/>
                  </a:cxn>
                  <a:cxn ang="0">
                    <a:pos x="126" y="18"/>
                  </a:cxn>
                  <a:cxn ang="0">
                    <a:pos x="122" y="18"/>
                  </a:cxn>
                  <a:cxn ang="0">
                    <a:pos x="112" y="26"/>
                  </a:cxn>
                  <a:cxn ang="0">
                    <a:pos x="105" y="28"/>
                  </a:cxn>
                  <a:cxn ang="0">
                    <a:pos x="99" y="30"/>
                  </a:cxn>
                  <a:cxn ang="0">
                    <a:pos x="83" y="33"/>
                  </a:cxn>
                  <a:cxn ang="0">
                    <a:pos x="85" y="30"/>
                  </a:cxn>
                  <a:cxn ang="0">
                    <a:pos x="95" y="20"/>
                  </a:cxn>
                  <a:cxn ang="0">
                    <a:pos x="89" y="18"/>
                  </a:cxn>
                  <a:cxn ang="0">
                    <a:pos x="77" y="30"/>
                  </a:cxn>
                  <a:cxn ang="0">
                    <a:pos x="61" y="33"/>
                  </a:cxn>
                  <a:cxn ang="0">
                    <a:pos x="71" y="15"/>
                  </a:cxn>
                  <a:cxn ang="0">
                    <a:pos x="67" y="15"/>
                  </a:cxn>
                  <a:cxn ang="0">
                    <a:pos x="61" y="18"/>
                  </a:cxn>
                  <a:cxn ang="0">
                    <a:pos x="55" y="15"/>
                  </a:cxn>
                  <a:cxn ang="0">
                    <a:pos x="53" y="17"/>
                  </a:cxn>
                  <a:cxn ang="0">
                    <a:pos x="59" y="22"/>
                  </a:cxn>
                  <a:cxn ang="0">
                    <a:pos x="53" y="30"/>
                  </a:cxn>
                  <a:cxn ang="0">
                    <a:pos x="53" y="31"/>
                  </a:cxn>
                  <a:cxn ang="0">
                    <a:pos x="53" y="35"/>
                  </a:cxn>
                  <a:cxn ang="0">
                    <a:pos x="48" y="42"/>
                  </a:cxn>
                  <a:cxn ang="0">
                    <a:pos x="44" y="41"/>
                  </a:cxn>
                  <a:cxn ang="0">
                    <a:pos x="40" y="39"/>
                  </a:cxn>
                  <a:cxn ang="0">
                    <a:pos x="34" y="30"/>
                  </a:cxn>
                  <a:cxn ang="0">
                    <a:pos x="26" y="22"/>
                  </a:cxn>
                  <a:cxn ang="0">
                    <a:pos x="26" y="18"/>
                  </a:cxn>
                  <a:cxn ang="0">
                    <a:pos x="24" y="18"/>
                  </a:cxn>
                  <a:cxn ang="0">
                    <a:pos x="20" y="9"/>
                  </a:cxn>
                  <a:cxn ang="0">
                    <a:pos x="28" y="2"/>
                  </a:cxn>
                  <a:cxn ang="0">
                    <a:pos x="24" y="0"/>
                  </a:cxn>
                  <a:cxn ang="0">
                    <a:pos x="18" y="6"/>
                  </a:cxn>
                  <a:cxn ang="0">
                    <a:pos x="16" y="2"/>
                  </a:cxn>
                  <a:cxn ang="0">
                    <a:pos x="10" y="4"/>
                  </a:cxn>
                  <a:cxn ang="0">
                    <a:pos x="14" y="13"/>
                  </a:cxn>
                  <a:cxn ang="0">
                    <a:pos x="0" y="11"/>
                  </a:cxn>
                  <a:cxn ang="0">
                    <a:pos x="0" y="15"/>
                  </a:cxn>
                </a:cxnLst>
                <a:rect l="0" t="0" r="r" b="b"/>
                <a:pathLst>
                  <a:path w="128" h="131">
                    <a:moveTo>
                      <a:pt x="0" y="15"/>
                    </a:moveTo>
                    <a:lnTo>
                      <a:pt x="14" y="18"/>
                    </a:lnTo>
                    <a:lnTo>
                      <a:pt x="22" y="30"/>
                    </a:lnTo>
                    <a:lnTo>
                      <a:pt x="30" y="42"/>
                    </a:lnTo>
                    <a:lnTo>
                      <a:pt x="36" y="52"/>
                    </a:lnTo>
                    <a:lnTo>
                      <a:pt x="38" y="66"/>
                    </a:lnTo>
                    <a:lnTo>
                      <a:pt x="42" y="76"/>
                    </a:lnTo>
                    <a:lnTo>
                      <a:pt x="44" y="90"/>
                    </a:lnTo>
                    <a:lnTo>
                      <a:pt x="48" y="105"/>
                    </a:lnTo>
                    <a:lnTo>
                      <a:pt x="49" y="113"/>
                    </a:lnTo>
                    <a:lnTo>
                      <a:pt x="51" y="116"/>
                    </a:lnTo>
                    <a:lnTo>
                      <a:pt x="49" y="122"/>
                    </a:lnTo>
                    <a:lnTo>
                      <a:pt x="67" y="131"/>
                    </a:lnTo>
                    <a:lnTo>
                      <a:pt x="128" y="127"/>
                    </a:lnTo>
                    <a:lnTo>
                      <a:pt x="112" y="122"/>
                    </a:lnTo>
                    <a:lnTo>
                      <a:pt x="105" y="120"/>
                    </a:lnTo>
                    <a:lnTo>
                      <a:pt x="87" y="107"/>
                    </a:lnTo>
                    <a:lnTo>
                      <a:pt x="77" y="96"/>
                    </a:lnTo>
                    <a:lnTo>
                      <a:pt x="67" y="81"/>
                    </a:lnTo>
                    <a:lnTo>
                      <a:pt x="65" y="68"/>
                    </a:lnTo>
                    <a:lnTo>
                      <a:pt x="61" y="61"/>
                    </a:lnTo>
                    <a:lnTo>
                      <a:pt x="71" y="44"/>
                    </a:lnTo>
                    <a:lnTo>
                      <a:pt x="79" y="39"/>
                    </a:lnTo>
                    <a:lnTo>
                      <a:pt x="99" y="33"/>
                    </a:lnTo>
                    <a:lnTo>
                      <a:pt x="112" y="31"/>
                    </a:lnTo>
                    <a:lnTo>
                      <a:pt x="126" y="18"/>
                    </a:lnTo>
                    <a:lnTo>
                      <a:pt x="122" y="18"/>
                    </a:lnTo>
                    <a:lnTo>
                      <a:pt x="112" y="26"/>
                    </a:lnTo>
                    <a:lnTo>
                      <a:pt x="105" y="28"/>
                    </a:lnTo>
                    <a:lnTo>
                      <a:pt x="99" y="30"/>
                    </a:lnTo>
                    <a:lnTo>
                      <a:pt x="83" y="33"/>
                    </a:lnTo>
                    <a:lnTo>
                      <a:pt x="85" y="30"/>
                    </a:lnTo>
                    <a:lnTo>
                      <a:pt x="95" y="20"/>
                    </a:lnTo>
                    <a:lnTo>
                      <a:pt x="89" y="18"/>
                    </a:lnTo>
                    <a:lnTo>
                      <a:pt x="77" y="30"/>
                    </a:lnTo>
                    <a:lnTo>
                      <a:pt x="61" y="33"/>
                    </a:lnTo>
                    <a:lnTo>
                      <a:pt x="71" y="15"/>
                    </a:lnTo>
                    <a:lnTo>
                      <a:pt x="67" y="15"/>
                    </a:lnTo>
                    <a:lnTo>
                      <a:pt x="61" y="18"/>
                    </a:lnTo>
                    <a:lnTo>
                      <a:pt x="55" y="15"/>
                    </a:lnTo>
                    <a:lnTo>
                      <a:pt x="53" y="17"/>
                    </a:lnTo>
                    <a:lnTo>
                      <a:pt x="59" y="22"/>
                    </a:lnTo>
                    <a:lnTo>
                      <a:pt x="53" y="30"/>
                    </a:lnTo>
                    <a:lnTo>
                      <a:pt x="53" y="31"/>
                    </a:lnTo>
                    <a:lnTo>
                      <a:pt x="53" y="35"/>
                    </a:lnTo>
                    <a:lnTo>
                      <a:pt x="48" y="42"/>
                    </a:lnTo>
                    <a:lnTo>
                      <a:pt x="44" y="41"/>
                    </a:lnTo>
                    <a:lnTo>
                      <a:pt x="40" y="39"/>
                    </a:lnTo>
                    <a:lnTo>
                      <a:pt x="34" y="30"/>
                    </a:lnTo>
                    <a:lnTo>
                      <a:pt x="26" y="22"/>
                    </a:lnTo>
                    <a:lnTo>
                      <a:pt x="26" y="18"/>
                    </a:lnTo>
                    <a:lnTo>
                      <a:pt x="24" y="18"/>
                    </a:lnTo>
                    <a:lnTo>
                      <a:pt x="20" y="9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8" y="6"/>
                    </a:lnTo>
                    <a:lnTo>
                      <a:pt x="16" y="2"/>
                    </a:lnTo>
                    <a:lnTo>
                      <a:pt x="10" y="4"/>
                    </a:lnTo>
                    <a:lnTo>
                      <a:pt x="14" y="13"/>
                    </a:lnTo>
                    <a:lnTo>
                      <a:pt x="0" y="11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402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7" name="Freeform 811"/>
              <p:cNvSpPr>
                <a:spLocks/>
              </p:cNvSpPr>
              <p:nvPr/>
            </p:nvSpPr>
            <p:spPr bwMode="auto">
              <a:xfrm>
                <a:off x="3381" y="3464"/>
                <a:ext cx="53" cy="87"/>
              </a:xfrm>
              <a:custGeom>
                <a:avLst/>
                <a:gdLst/>
                <a:ahLst/>
                <a:cxnLst>
                  <a:cxn ang="0">
                    <a:pos x="43" y="87"/>
                  </a:cxn>
                  <a:cxn ang="0">
                    <a:pos x="53" y="74"/>
                  </a:cxn>
                  <a:cxn ang="0">
                    <a:pos x="51" y="71"/>
                  </a:cxn>
                  <a:cxn ang="0">
                    <a:pos x="33" y="45"/>
                  </a:cxn>
                  <a:cxn ang="0">
                    <a:pos x="31" y="45"/>
                  </a:cxn>
                  <a:cxn ang="0">
                    <a:pos x="27" y="47"/>
                  </a:cxn>
                  <a:cxn ang="0">
                    <a:pos x="25" y="30"/>
                  </a:cxn>
                  <a:cxn ang="0">
                    <a:pos x="23" y="30"/>
                  </a:cxn>
                  <a:cxn ang="0">
                    <a:pos x="21" y="28"/>
                  </a:cxn>
                  <a:cxn ang="0">
                    <a:pos x="19" y="28"/>
                  </a:cxn>
                  <a:cxn ang="0">
                    <a:pos x="19" y="21"/>
                  </a:cxn>
                  <a:cxn ang="0">
                    <a:pos x="10" y="21"/>
                  </a:cxn>
                  <a:cxn ang="0">
                    <a:pos x="8" y="19"/>
                  </a:cxn>
                  <a:cxn ang="0">
                    <a:pos x="13" y="13"/>
                  </a:cxn>
                  <a:cxn ang="0">
                    <a:pos x="10" y="13"/>
                  </a:cxn>
                  <a:cxn ang="0">
                    <a:pos x="12" y="12"/>
                  </a:cxn>
                  <a:cxn ang="0">
                    <a:pos x="13" y="2"/>
                  </a:cxn>
                  <a:cxn ang="0">
                    <a:pos x="6" y="4"/>
                  </a:cxn>
                  <a:cxn ang="0">
                    <a:pos x="6" y="0"/>
                  </a:cxn>
                  <a:cxn ang="0">
                    <a:pos x="2" y="0"/>
                  </a:cxn>
                  <a:cxn ang="0">
                    <a:pos x="0" y="4"/>
                  </a:cxn>
                  <a:cxn ang="0">
                    <a:pos x="4" y="8"/>
                  </a:cxn>
                  <a:cxn ang="0">
                    <a:pos x="10" y="10"/>
                  </a:cxn>
                  <a:cxn ang="0">
                    <a:pos x="0" y="10"/>
                  </a:cxn>
                  <a:cxn ang="0">
                    <a:pos x="0" y="12"/>
                  </a:cxn>
                  <a:cxn ang="0">
                    <a:pos x="8" y="13"/>
                  </a:cxn>
                  <a:cxn ang="0">
                    <a:pos x="0" y="17"/>
                  </a:cxn>
                  <a:cxn ang="0">
                    <a:pos x="4" y="19"/>
                  </a:cxn>
                  <a:cxn ang="0">
                    <a:pos x="2" y="21"/>
                  </a:cxn>
                  <a:cxn ang="0">
                    <a:pos x="6" y="28"/>
                  </a:cxn>
                  <a:cxn ang="0">
                    <a:pos x="12" y="35"/>
                  </a:cxn>
                  <a:cxn ang="0">
                    <a:pos x="8" y="37"/>
                  </a:cxn>
                  <a:cxn ang="0">
                    <a:pos x="10" y="43"/>
                  </a:cxn>
                  <a:cxn ang="0">
                    <a:pos x="12" y="48"/>
                  </a:cxn>
                  <a:cxn ang="0">
                    <a:pos x="10" y="54"/>
                  </a:cxn>
                  <a:cxn ang="0">
                    <a:pos x="13" y="69"/>
                  </a:cxn>
                  <a:cxn ang="0">
                    <a:pos x="13" y="76"/>
                  </a:cxn>
                  <a:cxn ang="0">
                    <a:pos x="13" y="82"/>
                  </a:cxn>
                  <a:cxn ang="0">
                    <a:pos x="43" y="87"/>
                  </a:cxn>
                </a:cxnLst>
                <a:rect l="0" t="0" r="r" b="b"/>
                <a:pathLst>
                  <a:path w="53" h="87">
                    <a:moveTo>
                      <a:pt x="43" y="87"/>
                    </a:moveTo>
                    <a:lnTo>
                      <a:pt x="53" y="74"/>
                    </a:lnTo>
                    <a:lnTo>
                      <a:pt x="51" y="71"/>
                    </a:lnTo>
                    <a:lnTo>
                      <a:pt x="33" y="45"/>
                    </a:lnTo>
                    <a:lnTo>
                      <a:pt x="31" y="45"/>
                    </a:lnTo>
                    <a:lnTo>
                      <a:pt x="27" y="47"/>
                    </a:lnTo>
                    <a:lnTo>
                      <a:pt x="25" y="30"/>
                    </a:lnTo>
                    <a:lnTo>
                      <a:pt x="23" y="30"/>
                    </a:lnTo>
                    <a:lnTo>
                      <a:pt x="21" y="28"/>
                    </a:lnTo>
                    <a:lnTo>
                      <a:pt x="19" y="28"/>
                    </a:lnTo>
                    <a:lnTo>
                      <a:pt x="19" y="21"/>
                    </a:lnTo>
                    <a:lnTo>
                      <a:pt x="10" y="21"/>
                    </a:lnTo>
                    <a:lnTo>
                      <a:pt x="8" y="19"/>
                    </a:lnTo>
                    <a:lnTo>
                      <a:pt x="13" y="13"/>
                    </a:lnTo>
                    <a:lnTo>
                      <a:pt x="10" y="13"/>
                    </a:lnTo>
                    <a:lnTo>
                      <a:pt x="12" y="12"/>
                    </a:lnTo>
                    <a:lnTo>
                      <a:pt x="13" y="2"/>
                    </a:lnTo>
                    <a:lnTo>
                      <a:pt x="6" y="4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4" y="8"/>
                    </a:lnTo>
                    <a:lnTo>
                      <a:pt x="1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8" y="13"/>
                    </a:lnTo>
                    <a:lnTo>
                      <a:pt x="0" y="17"/>
                    </a:lnTo>
                    <a:lnTo>
                      <a:pt x="4" y="19"/>
                    </a:lnTo>
                    <a:lnTo>
                      <a:pt x="2" y="21"/>
                    </a:lnTo>
                    <a:lnTo>
                      <a:pt x="6" y="28"/>
                    </a:lnTo>
                    <a:lnTo>
                      <a:pt x="12" y="35"/>
                    </a:lnTo>
                    <a:lnTo>
                      <a:pt x="8" y="37"/>
                    </a:lnTo>
                    <a:lnTo>
                      <a:pt x="10" y="43"/>
                    </a:lnTo>
                    <a:lnTo>
                      <a:pt x="12" y="48"/>
                    </a:lnTo>
                    <a:lnTo>
                      <a:pt x="10" y="54"/>
                    </a:lnTo>
                    <a:lnTo>
                      <a:pt x="13" y="69"/>
                    </a:lnTo>
                    <a:lnTo>
                      <a:pt x="13" y="76"/>
                    </a:lnTo>
                    <a:lnTo>
                      <a:pt x="13" y="82"/>
                    </a:lnTo>
                    <a:lnTo>
                      <a:pt x="43" y="87"/>
                    </a:lnTo>
                    <a:close/>
                  </a:path>
                </a:pathLst>
              </a:custGeom>
              <a:solidFill>
                <a:srgbClr val="603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8" name="Freeform 812"/>
              <p:cNvSpPr>
                <a:spLocks/>
              </p:cNvSpPr>
              <p:nvPr/>
            </p:nvSpPr>
            <p:spPr bwMode="auto">
              <a:xfrm>
                <a:off x="3296" y="3383"/>
                <a:ext cx="213" cy="78"/>
              </a:xfrm>
              <a:custGeom>
                <a:avLst/>
                <a:gdLst/>
                <a:ahLst/>
                <a:cxnLst>
                  <a:cxn ang="0">
                    <a:pos x="201" y="28"/>
                  </a:cxn>
                  <a:cxn ang="0">
                    <a:pos x="185" y="30"/>
                  </a:cxn>
                  <a:cxn ang="0">
                    <a:pos x="181" y="32"/>
                  </a:cxn>
                  <a:cxn ang="0">
                    <a:pos x="167" y="26"/>
                  </a:cxn>
                  <a:cxn ang="0">
                    <a:pos x="161" y="28"/>
                  </a:cxn>
                  <a:cxn ang="0">
                    <a:pos x="154" y="30"/>
                  </a:cxn>
                  <a:cxn ang="0">
                    <a:pos x="136" y="17"/>
                  </a:cxn>
                  <a:cxn ang="0">
                    <a:pos x="130" y="13"/>
                  </a:cxn>
                  <a:cxn ang="0">
                    <a:pos x="110" y="11"/>
                  </a:cxn>
                  <a:cxn ang="0">
                    <a:pos x="98" y="2"/>
                  </a:cxn>
                  <a:cxn ang="0">
                    <a:pos x="93" y="2"/>
                  </a:cxn>
                  <a:cxn ang="0">
                    <a:pos x="77" y="13"/>
                  </a:cxn>
                  <a:cxn ang="0">
                    <a:pos x="65" y="13"/>
                  </a:cxn>
                  <a:cxn ang="0">
                    <a:pos x="47" y="11"/>
                  </a:cxn>
                  <a:cxn ang="0">
                    <a:pos x="39" y="21"/>
                  </a:cxn>
                  <a:cxn ang="0">
                    <a:pos x="18" y="21"/>
                  </a:cxn>
                  <a:cxn ang="0">
                    <a:pos x="12" y="22"/>
                  </a:cxn>
                  <a:cxn ang="0">
                    <a:pos x="16" y="28"/>
                  </a:cxn>
                  <a:cxn ang="0">
                    <a:pos x="26" y="33"/>
                  </a:cxn>
                  <a:cxn ang="0">
                    <a:pos x="18" y="35"/>
                  </a:cxn>
                  <a:cxn ang="0">
                    <a:pos x="6" y="30"/>
                  </a:cxn>
                  <a:cxn ang="0">
                    <a:pos x="0" y="35"/>
                  </a:cxn>
                  <a:cxn ang="0">
                    <a:pos x="4" y="45"/>
                  </a:cxn>
                  <a:cxn ang="0">
                    <a:pos x="0" y="54"/>
                  </a:cxn>
                  <a:cxn ang="0">
                    <a:pos x="6" y="59"/>
                  </a:cxn>
                  <a:cxn ang="0">
                    <a:pos x="22" y="69"/>
                  </a:cxn>
                  <a:cxn ang="0">
                    <a:pos x="32" y="69"/>
                  </a:cxn>
                  <a:cxn ang="0">
                    <a:pos x="41" y="78"/>
                  </a:cxn>
                  <a:cxn ang="0">
                    <a:pos x="49" y="70"/>
                  </a:cxn>
                  <a:cxn ang="0">
                    <a:pos x="57" y="46"/>
                  </a:cxn>
                  <a:cxn ang="0">
                    <a:pos x="108" y="61"/>
                  </a:cxn>
                  <a:cxn ang="0">
                    <a:pos x="207" y="39"/>
                  </a:cxn>
                  <a:cxn ang="0">
                    <a:pos x="213" y="33"/>
                  </a:cxn>
                  <a:cxn ang="0">
                    <a:pos x="209" y="28"/>
                  </a:cxn>
                </a:cxnLst>
                <a:rect l="0" t="0" r="r" b="b"/>
                <a:pathLst>
                  <a:path w="213" h="78">
                    <a:moveTo>
                      <a:pt x="205" y="26"/>
                    </a:moveTo>
                    <a:lnTo>
                      <a:pt x="201" y="28"/>
                    </a:lnTo>
                    <a:lnTo>
                      <a:pt x="189" y="35"/>
                    </a:lnTo>
                    <a:lnTo>
                      <a:pt x="185" y="30"/>
                    </a:lnTo>
                    <a:lnTo>
                      <a:pt x="183" y="30"/>
                    </a:lnTo>
                    <a:lnTo>
                      <a:pt x="181" y="32"/>
                    </a:lnTo>
                    <a:lnTo>
                      <a:pt x="175" y="35"/>
                    </a:lnTo>
                    <a:lnTo>
                      <a:pt x="167" y="26"/>
                    </a:lnTo>
                    <a:lnTo>
                      <a:pt x="163" y="24"/>
                    </a:lnTo>
                    <a:lnTo>
                      <a:pt x="161" y="28"/>
                    </a:lnTo>
                    <a:lnTo>
                      <a:pt x="156" y="26"/>
                    </a:lnTo>
                    <a:lnTo>
                      <a:pt x="154" y="30"/>
                    </a:lnTo>
                    <a:lnTo>
                      <a:pt x="152" y="37"/>
                    </a:lnTo>
                    <a:lnTo>
                      <a:pt x="136" y="17"/>
                    </a:lnTo>
                    <a:lnTo>
                      <a:pt x="134" y="13"/>
                    </a:lnTo>
                    <a:lnTo>
                      <a:pt x="130" y="13"/>
                    </a:lnTo>
                    <a:lnTo>
                      <a:pt x="120" y="19"/>
                    </a:lnTo>
                    <a:lnTo>
                      <a:pt x="110" y="11"/>
                    </a:lnTo>
                    <a:lnTo>
                      <a:pt x="100" y="11"/>
                    </a:lnTo>
                    <a:lnTo>
                      <a:pt x="98" y="2"/>
                    </a:lnTo>
                    <a:lnTo>
                      <a:pt x="95" y="0"/>
                    </a:lnTo>
                    <a:lnTo>
                      <a:pt x="93" y="2"/>
                    </a:lnTo>
                    <a:lnTo>
                      <a:pt x="83" y="10"/>
                    </a:lnTo>
                    <a:lnTo>
                      <a:pt x="77" y="13"/>
                    </a:lnTo>
                    <a:lnTo>
                      <a:pt x="69" y="6"/>
                    </a:lnTo>
                    <a:lnTo>
                      <a:pt x="65" y="13"/>
                    </a:lnTo>
                    <a:lnTo>
                      <a:pt x="49" y="13"/>
                    </a:lnTo>
                    <a:lnTo>
                      <a:pt x="47" y="11"/>
                    </a:lnTo>
                    <a:lnTo>
                      <a:pt x="43" y="13"/>
                    </a:lnTo>
                    <a:lnTo>
                      <a:pt x="39" y="21"/>
                    </a:lnTo>
                    <a:lnTo>
                      <a:pt x="22" y="22"/>
                    </a:lnTo>
                    <a:lnTo>
                      <a:pt x="18" y="21"/>
                    </a:lnTo>
                    <a:lnTo>
                      <a:pt x="14" y="21"/>
                    </a:lnTo>
                    <a:lnTo>
                      <a:pt x="12" y="22"/>
                    </a:lnTo>
                    <a:lnTo>
                      <a:pt x="12" y="28"/>
                    </a:lnTo>
                    <a:lnTo>
                      <a:pt x="16" y="28"/>
                    </a:lnTo>
                    <a:lnTo>
                      <a:pt x="22" y="32"/>
                    </a:lnTo>
                    <a:lnTo>
                      <a:pt x="26" y="33"/>
                    </a:lnTo>
                    <a:lnTo>
                      <a:pt x="28" y="35"/>
                    </a:lnTo>
                    <a:lnTo>
                      <a:pt x="18" y="35"/>
                    </a:lnTo>
                    <a:lnTo>
                      <a:pt x="10" y="32"/>
                    </a:lnTo>
                    <a:lnTo>
                      <a:pt x="6" y="30"/>
                    </a:lnTo>
                    <a:lnTo>
                      <a:pt x="2" y="32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4" y="45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2" y="57"/>
                    </a:lnTo>
                    <a:lnTo>
                      <a:pt x="6" y="59"/>
                    </a:lnTo>
                    <a:lnTo>
                      <a:pt x="12" y="59"/>
                    </a:lnTo>
                    <a:lnTo>
                      <a:pt x="22" y="69"/>
                    </a:lnTo>
                    <a:lnTo>
                      <a:pt x="26" y="70"/>
                    </a:lnTo>
                    <a:lnTo>
                      <a:pt x="32" y="69"/>
                    </a:lnTo>
                    <a:lnTo>
                      <a:pt x="36" y="78"/>
                    </a:lnTo>
                    <a:lnTo>
                      <a:pt x="41" y="78"/>
                    </a:lnTo>
                    <a:lnTo>
                      <a:pt x="47" y="76"/>
                    </a:lnTo>
                    <a:lnTo>
                      <a:pt x="49" y="70"/>
                    </a:lnTo>
                    <a:lnTo>
                      <a:pt x="51" y="65"/>
                    </a:lnTo>
                    <a:lnTo>
                      <a:pt x="57" y="46"/>
                    </a:lnTo>
                    <a:lnTo>
                      <a:pt x="106" y="48"/>
                    </a:lnTo>
                    <a:lnTo>
                      <a:pt x="108" y="61"/>
                    </a:lnTo>
                    <a:lnTo>
                      <a:pt x="207" y="52"/>
                    </a:lnTo>
                    <a:lnTo>
                      <a:pt x="207" y="39"/>
                    </a:lnTo>
                    <a:lnTo>
                      <a:pt x="211" y="37"/>
                    </a:lnTo>
                    <a:lnTo>
                      <a:pt x="213" y="33"/>
                    </a:lnTo>
                    <a:lnTo>
                      <a:pt x="211" y="30"/>
                    </a:lnTo>
                    <a:lnTo>
                      <a:pt x="209" y="28"/>
                    </a:lnTo>
                    <a:lnTo>
                      <a:pt x="205" y="26"/>
                    </a:lnTo>
                    <a:close/>
                  </a:path>
                </a:pathLst>
              </a:custGeom>
              <a:solidFill>
                <a:srgbClr val="00A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09" name="Freeform 813"/>
              <p:cNvSpPr>
                <a:spLocks/>
              </p:cNvSpPr>
              <p:nvPr/>
            </p:nvSpPr>
            <p:spPr bwMode="auto">
              <a:xfrm>
                <a:off x="3312" y="3398"/>
                <a:ext cx="199" cy="63"/>
              </a:xfrm>
              <a:custGeom>
                <a:avLst/>
                <a:gdLst/>
                <a:ahLst/>
                <a:cxnLst>
                  <a:cxn ang="0">
                    <a:pos x="199" y="26"/>
                  </a:cxn>
                  <a:cxn ang="0">
                    <a:pos x="199" y="37"/>
                  </a:cxn>
                  <a:cxn ang="0">
                    <a:pos x="189" y="41"/>
                  </a:cxn>
                  <a:cxn ang="0">
                    <a:pos x="185" y="48"/>
                  </a:cxn>
                  <a:cxn ang="0">
                    <a:pos x="175" y="44"/>
                  </a:cxn>
                  <a:cxn ang="0">
                    <a:pos x="163" y="46"/>
                  </a:cxn>
                  <a:cxn ang="0">
                    <a:pos x="149" y="54"/>
                  </a:cxn>
                  <a:cxn ang="0">
                    <a:pos x="138" y="59"/>
                  </a:cxn>
                  <a:cxn ang="0">
                    <a:pos x="126" y="57"/>
                  </a:cxn>
                  <a:cxn ang="0">
                    <a:pos x="100" y="50"/>
                  </a:cxn>
                  <a:cxn ang="0">
                    <a:pos x="82" y="54"/>
                  </a:cxn>
                  <a:cxn ang="0">
                    <a:pos x="75" y="55"/>
                  </a:cxn>
                  <a:cxn ang="0">
                    <a:pos x="69" y="54"/>
                  </a:cxn>
                  <a:cxn ang="0">
                    <a:pos x="61" y="37"/>
                  </a:cxn>
                  <a:cxn ang="0">
                    <a:pos x="39" y="41"/>
                  </a:cxn>
                  <a:cxn ang="0">
                    <a:pos x="31" y="52"/>
                  </a:cxn>
                  <a:cxn ang="0">
                    <a:pos x="22" y="63"/>
                  </a:cxn>
                  <a:cxn ang="0">
                    <a:pos x="16" y="59"/>
                  </a:cxn>
                  <a:cxn ang="0">
                    <a:pos x="18" y="46"/>
                  </a:cxn>
                  <a:cxn ang="0">
                    <a:pos x="25" y="46"/>
                  </a:cxn>
                  <a:cxn ang="0">
                    <a:pos x="25" y="39"/>
                  </a:cxn>
                  <a:cxn ang="0">
                    <a:pos x="35" y="33"/>
                  </a:cxn>
                  <a:cxn ang="0">
                    <a:pos x="33" y="28"/>
                  </a:cxn>
                  <a:cxn ang="0">
                    <a:pos x="18" y="28"/>
                  </a:cxn>
                  <a:cxn ang="0">
                    <a:pos x="12" y="31"/>
                  </a:cxn>
                  <a:cxn ang="0">
                    <a:pos x="0" y="28"/>
                  </a:cxn>
                  <a:cxn ang="0">
                    <a:pos x="0" y="18"/>
                  </a:cxn>
                  <a:cxn ang="0">
                    <a:pos x="10" y="18"/>
                  </a:cxn>
                  <a:cxn ang="0">
                    <a:pos x="14" y="11"/>
                  </a:cxn>
                  <a:cxn ang="0">
                    <a:pos x="23" y="17"/>
                  </a:cxn>
                  <a:cxn ang="0">
                    <a:pos x="37" y="15"/>
                  </a:cxn>
                  <a:cxn ang="0">
                    <a:pos x="49" y="13"/>
                  </a:cxn>
                  <a:cxn ang="0">
                    <a:pos x="49" y="4"/>
                  </a:cxn>
                  <a:cxn ang="0">
                    <a:pos x="57" y="6"/>
                  </a:cxn>
                  <a:cxn ang="0">
                    <a:pos x="57" y="15"/>
                  </a:cxn>
                  <a:cxn ang="0">
                    <a:pos x="53" y="24"/>
                  </a:cxn>
                  <a:cxn ang="0">
                    <a:pos x="61" y="26"/>
                  </a:cxn>
                  <a:cxn ang="0">
                    <a:pos x="73" y="33"/>
                  </a:cxn>
                  <a:cxn ang="0">
                    <a:pos x="92" y="31"/>
                  </a:cxn>
                  <a:cxn ang="0">
                    <a:pos x="92" y="22"/>
                  </a:cxn>
                  <a:cxn ang="0">
                    <a:pos x="96" y="11"/>
                  </a:cxn>
                  <a:cxn ang="0">
                    <a:pos x="84" y="9"/>
                  </a:cxn>
                  <a:cxn ang="0">
                    <a:pos x="79" y="2"/>
                  </a:cxn>
                  <a:cxn ang="0">
                    <a:pos x="82" y="0"/>
                  </a:cxn>
                  <a:cxn ang="0">
                    <a:pos x="90" y="7"/>
                  </a:cxn>
                  <a:cxn ang="0">
                    <a:pos x="104" y="15"/>
                  </a:cxn>
                  <a:cxn ang="0">
                    <a:pos x="114" y="9"/>
                  </a:cxn>
                  <a:cxn ang="0">
                    <a:pos x="118" y="17"/>
                  </a:cxn>
                  <a:cxn ang="0">
                    <a:pos x="112" y="18"/>
                  </a:cxn>
                  <a:cxn ang="0">
                    <a:pos x="96" y="33"/>
                  </a:cxn>
                  <a:cxn ang="0">
                    <a:pos x="100" y="42"/>
                  </a:cxn>
                  <a:cxn ang="0">
                    <a:pos x="118" y="35"/>
                  </a:cxn>
                  <a:cxn ang="0">
                    <a:pos x="124" y="33"/>
                  </a:cxn>
                  <a:cxn ang="0">
                    <a:pos x="132" y="42"/>
                  </a:cxn>
                  <a:cxn ang="0">
                    <a:pos x="136" y="30"/>
                  </a:cxn>
                  <a:cxn ang="0">
                    <a:pos x="138" y="22"/>
                  </a:cxn>
                  <a:cxn ang="0">
                    <a:pos x="145" y="24"/>
                  </a:cxn>
                  <a:cxn ang="0">
                    <a:pos x="165" y="33"/>
                  </a:cxn>
                  <a:cxn ang="0">
                    <a:pos x="171" y="30"/>
                  </a:cxn>
                  <a:cxn ang="0">
                    <a:pos x="181" y="33"/>
                  </a:cxn>
                  <a:cxn ang="0">
                    <a:pos x="187" y="28"/>
                  </a:cxn>
                  <a:cxn ang="0">
                    <a:pos x="195" y="22"/>
                  </a:cxn>
                </a:cxnLst>
                <a:rect l="0" t="0" r="r" b="b"/>
                <a:pathLst>
                  <a:path w="199" h="63">
                    <a:moveTo>
                      <a:pt x="195" y="22"/>
                    </a:moveTo>
                    <a:lnTo>
                      <a:pt x="199" y="26"/>
                    </a:lnTo>
                    <a:lnTo>
                      <a:pt x="199" y="31"/>
                    </a:lnTo>
                    <a:lnTo>
                      <a:pt x="199" y="37"/>
                    </a:lnTo>
                    <a:lnTo>
                      <a:pt x="191" y="42"/>
                    </a:lnTo>
                    <a:lnTo>
                      <a:pt x="189" y="41"/>
                    </a:lnTo>
                    <a:lnTo>
                      <a:pt x="189" y="46"/>
                    </a:lnTo>
                    <a:lnTo>
                      <a:pt x="185" y="48"/>
                    </a:lnTo>
                    <a:lnTo>
                      <a:pt x="181" y="46"/>
                    </a:lnTo>
                    <a:lnTo>
                      <a:pt x="175" y="44"/>
                    </a:lnTo>
                    <a:lnTo>
                      <a:pt x="169" y="46"/>
                    </a:lnTo>
                    <a:lnTo>
                      <a:pt x="163" y="46"/>
                    </a:lnTo>
                    <a:lnTo>
                      <a:pt x="159" y="55"/>
                    </a:lnTo>
                    <a:lnTo>
                      <a:pt x="149" y="54"/>
                    </a:lnTo>
                    <a:lnTo>
                      <a:pt x="141" y="59"/>
                    </a:lnTo>
                    <a:lnTo>
                      <a:pt x="138" y="59"/>
                    </a:lnTo>
                    <a:lnTo>
                      <a:pt x="130" y="59"/>
                    </a:lnTo>
                    <a:lnTo>
                      <a:pt x="126" y="57"/>
                    </a:lnTo>
                    <a:lnTo>
                      <a:pt x="108" y="48"/>
                    </a:lnTo>
                    <a:lnTo>
                      <a:pt x="100" y="50"/>
                    </a:lnTo>
                    <a:lnTo>
                      <a:pt x="88" y="50"/>
                    </a:lnTo>
                    <a:lnTo>
                      <a:pt x="82" y="54"/>
                    </a:lnTo>
                    <a:lnTo>
                      <a:pt x="79" y="55"/>
                    </a:lnTo>
                    <a:lnTo>
                      <a:pt x="75" y="55"/>
                    </a:lnTo>
                    <a:lnTo>
                      <a:pt x="71" y="55"/>
                    </a:lnTo>
                    <a:lnTo>
                      <a:pt x="69" y="54"/>
                    </a:lnTo>
                    <a:lnTo>
                      <a:pt x="67" y="48"/>
                    </a:lnTo>
                    <a:lnTo>
                      <a:pt x="61" y="37"/>
                    </a:lnTo>
                    <a:lnTo>
                      <a:pt x="49" y="35"/>
                    </a:lnTo>
                    <a:lnTo>
                      <a:pt x="39" y="41"/>
                    </a:lnTo>
                    <a:lnTo>
                      <a:pt x="35" y="52"/>
                    </a:lnTo>
                    <a:lnTo>
                      <a:pt x="31" y="52"/>
                    </a:lnTo>
                    <a:lnTo>
                      <a:pt x="27" y="59"/>
                    </a:lnTo>
                    <a:lnTo>
                      <a:pt x="22" y="63"/>
                    </a:lnTo>
                    <a:lnTo>
                      <a:pt x="18" y="61"/>
                    </a:lnTo>
                    <a:lnTo>
                      <a:pt x="16" y="59"/>
                    </a:lnTo>
                    <a:lnTo>
                      <a:pt x="14" y="50"/>
                    </a:lnTo>
                    <a:lnTo>
                      <a:pt x="18" y="46"/>
                    </a:lnTo>
                    <a:lnTo>
                      <a:pt x="22" y="46"/>
                    </a:lnTo>
                    <a:lnTo>
                      <a:pt x="25" y="46"/>
                    </a:lnTo>
                    <a:lnTo>
                      <a:pt x="25" y="44"/>
                    </a:lnTo>
                    <a:lnTo>
                      <a:pt x="25" y="39"/>
                    </a:lnTo>
                    <a:lnTo>
                      <a:pt x="33" y="37"/>
                    </a:lnTo>
                    <a:lnTo>
                      <a:pt x="35" y="33"/>
                    </a:lnTo>
                    <a:lnTo>
                      <a:pt x="39" y="24"/>
                    </a:lnTo>
                    <a:lnTo>
                      <a:pt x="33" y="28"/>
                    </a:lnTo>
                    <a:lnTo>
                      <a:pt x="25" y="26"/>
                    </a:lnTo>
                    <a:lnTo>
                      <a:pt x="18" y="28"/>
                    </a:lnTo>
                    <a:lnTo>
                      <a:pt x="14" y="28"/>
                    </a:lnTo>
                    <a:lnTo>
                      <a:pt x="12" y="31"/>
                    </a:lnTo>
                    <a:lnTo>
                      <a:pt x="6" y="31"/>
                    </a:lnTo>
                    <a:lnTo>
                      <a:pt x="0" y="28"/>
                    </a:lnTo>
                    <a:lnTo>
                      <a:pt x="0" y="22"/>
                    </a:lnTo>
                    <a:lnTo>
                      <a:pt x="0" y="18"/>
                    </a:lnTo>
                    <a:lnTo>
                      <a:pt x="4" y="18"/>
                    </a:lnTo>
                    <a:lnTo>
                      <a:pt x="10" y="18"/>
                    </a:lnTo>
                    <a:lnTo>
                      <a:pt x="10" y="15"/>
                    </a:lnTo>
                    <a:lnTo>
                      <a:pt x="14" y="11"/>
                    </a:lnTo>
                    <a:lnTo>
                      <a:pt x="16" y="11"/>
                    </a:lnTo>
                    <a:lnTo>
                      <a:pt x="23" y="17"/>
                    </a:lnTo>
                    <a:lnTo>
                      <a:pt x="33" y="22"/>
                    </a:lnTo>
                    <a:lnTo>
                      <a:pt x="37" y="15"/>
                    </a:lnTo>
                    <a:lnTo>
                      <a:pt x="41" y="13"/>
                    </a:lnTo>
                    <a:lnTo>
                      <a:pt x="49" y="13"/>
                    </a:lnTo>
                    <a:lnTo>
                      <a:pt x="47" y="6"/>
                    </a:lnTo>
                    <a:lnTo>
                      <a:pt x="49" y="4"/>
                    </a:lnTo>
                    <a:lnTo>
                      <a:pt x="53" y="2"/>
                    </a:lnTo>
                    <a:lnTo>
                      <a:pt x="57" y="6"/>
                    </a:lnTo>
                    <a:lnTo>
                      <a:pt x="61" y="7"/>
                    </a:lnTo>
                    <a:lnTo>
                      <a:pt x="57" y="15"/>
                    </a:lnTo>
                    <a:lnTo>
                      <a:pt x="57" y="20"/>
                    </a:lnTo>
                    <a:lnTo>
                      <a:pt x="53" y="24"/>
                    </a:lnTo>
                    <a:lnTo>
                      <a:pt x="57" y="24"/>
                    </a:lnTo>
                    <a:lnTo>
                      <a:pt x="61" y="26"/>
                    </a:lnTo>
                    <a:lnTo>
                      <a:pt x="63" y="31"/>
                    </a:lnTo>
                    <a:lnTo>
                      <a:pt x="73" y="33"/>
                    </a:lnTo>
                    <a:lnTo>
                      <a:pt x="84" y="33"/>
                    </a:lnTo>
                    <a:lnTo>
                      <a:pt x="92" y="31"/>
                    </a:lnTo>
                    <a:lnTo>
                      <a:pt x="92" y="26"/>
                    </a:lnTo>
                    <a:lnTo>
                      <a:pt x="92" y="22"/>
                    </a:lnTo>
                    <a:lnTo>
                      <a:pt x="94" y="18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84" y="9"/>
                    </a:lnTo>
                    <a:lnTo>
                      <a:pt x="81" y="7"/>
                    </a:lnTo>
                    <a:lnTo>
                      <a:pt x="79" y="2"/>
                    </a:lnTo>
                    <a:lnTo>
                      <a:pt x="79" y="0"/>
                    </a:lnTo>
                    <a:lnTo>
                      <a:pt x="82" y="0"/>
                    </a:lnTo>
                    <a:lnTo>
                      <a:pt x="86" y="2"/>
                    </a:lnTo>
                    <a:lnTo>
                      <a:pt x="90" y="7"/>
                    </a:lnTo>
                    <a:lnTo>
                      <a:pt x="98" y="6"/>
                    </a:lnTo>
                    <a:lnTo>
                      <a:pt x="104" y="15"/>
                    </a:lnTo>
                    <a:lnTo>
                      <a:pt x="112" y="9"/>
                    </a:lnTo>
                    <a:lnTo>
                      <a:pt x="114" y="9"/>
                    </a:lnTo>
                    <a:lnTo>
                      <a:pt x="118" y="11"/>
                    </a:lnTo>
                    <a:lnTo>
                      <a:pt x="118" y="17"/>
                    </a:lnTo>
                    <a:lnTo>
                      <a:pt x="116" y="18"/>
                    </a:lnTo>
                    <a:lnTo>
                      <a:pt x="112" y="18"/>
                    </a:lnTo>
                    <a:lnTo>
                      <a:pt x="104" y="20"/>
                    </a:lnTo>
                    <a:lnTo>
                      <a:pt x="96" y="33"/>
                    </a:lnTo>
                    <a:lnTo>
                      <a:pt x="98" y="42"/>
                    </a:lnTo>
                    <a:lnTo>
                      <a:pt x="100" y="42"/>
                    </a:lnTo>
                    <a:lnTo>
                      <a:pt x="110" y="44"/>
                    </a:lnTo>
                    <a:lnTo>
                      <a:pt x="118" y="35"/>
                    </a:lnTo>
                    <a:lnTo>
                      <a:pt x="120" y="33"/>
                    </a:lnTo>
                    <a:lnTo>
                      <a:pt x="124" y="33"/>
                    </a:lnTo>
                    <a:lnTo>
                      <a:pt x="128" y="35"/>
                    </a:lnTo>
                    <a:lnTo>
                      <a:pt x="132" y="42"/>
                    </a:lnTo>
                    <a:lnTo>
                      <a:pt x="141" y="37"/>
                    </a:lnTo>
                    <a:lnTo>
                      <a:pt x="136" y="30"/>
                    </a:lnTo>
                    <a:lnTo>
                      <a:pt x="138" y="26"/>
                    </a:lnTo>
                    <a:lnTo>
                      <a:pt x="138" y="22"/>
                    </a:lnTo>
                    <a:lnTo>
                      <a:pt x="141" y="22"/>
                    </a:lnTo>
                    <a:lnTo>
                      <a:pt x="145" y="24"/>
                    </a:lnTo>
                    <a:lnTo>
                      <a:pt x="153" y="33"/>
                    </a:lnTo>
                    <a:lnTo>
                      <a:pt x="165" y="33"/>
                    </a:lnTo>
                    <a:lnTo>
                      <a:pt x="167" y="30"/>
                    </a:lnTo>
                    <a:lnTo>
                      <a:pt x="171" y="30"/>
                    </a:lnTo>
                    <a:lnTo>
                      <a:pt x="169" y="28"/>
                    </a:lnTo>
                    <a:lnTo>
                      <a:pt x="181" y="33"/>
                    </a:lnTo>
                    <a:lnTo>
                      <a:pt x="183" y="30"/>
                    </a:lnTo>
                    <a:lnTo>
                      <a:pt x="187" y="28"/>
                    </a:lnTo>
                    <a:lnTo>
                      <a:pt x="193" y="20"/>
                    </a:lnTo>
                    <a:lnTo>
                      <a:pt x="195" y="22"/>
                    </a:lnTo>
                    <a:close/>
                  </a:path>
                </a:pathLst>
              </a:custGeom>
              <a:solidFill>
                <a:srgbClr val="006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10" name="Freeform 814"/>
              <p:cNvSpPr>
                <a:spLocks/>
              </p:cNvSpPr>
              <p:nvPr/>
            </p:nvSpPr>
            <p:spPr bwMode="auto">
              <a:xfrm>
                <a:off x="3365" y="3409"/>
                <a:ext cx="37" cy="30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16" y="2"/>
                  </a:cxn>
                  <a:cxn ang="0">
                    <a:pos x="12" y="6"/>
                  </a:cxn>
                  <a:cxn ang="0">
                    <a:pos x="6" y="6"/>
                  </a:cxn>
                  <a:cxn ang="0">
                    <a:pos x="0" y="13"/>
                  </a:cxn>
                  <a:cxn ang="0">
                    <a:pos x="0" y="20"/>
                  </a:cxn>
                  <a:cxn ang="0">
                    <a:pos x="2" y="24"/>
                  </a:cxn>
                  <a:cxn ang="0">
                    <a:pos x="8" y="26"/>
                  </a:cxn>
                  <a:cxn ang="0">
                    <a:pos x="14" y="24"/>
                  </a:cxn>
                  <a:cxn ang="0">
                    <a:pos x="18" y="22"/>
                  </a:cxn>
                  <a:cxn ang="0">
                    <a:pos x="22" y="24"/>
                  </a:cxn>
                  <a:cxn ang="0">
                    <a:pos x="24" y="30"/>
                  </a:cxn>
                  <a:cxn ang="0">
                    <a:pos x="29" y="30"/>
                  </a:cxn>
                  <a:cxn ang="0">
                    <a:pos x="33" y="28"/>
                  </a:cxn>
                  <a:cxn ang="0">
                    <a:pos x="37" y="24"/>
                  </a:cxn>
                  <a:cxn ang="0">
                    <a:pos x="37" y="17"/>
                  </a:cxn>
                  <a:cxn ang="0">
                    <a:pos x="31" y="0"/>
                  </a:cxn>
                </a:cxnLst>
                <a:rect l="0" t="0" r="r" b="b"/>
                <a:pathLst>
                  <a:path w="37" h="30">
                    <a:moveTo>
                      <a:pt x="31" y="0"/>
                    </a:moveTo>
                    <a:lnTo>
                      <a:pt x="16" y="2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13"/>
                    </a:lnTo>
                    <a:lnTo>
                      <a:pt x="0" y="20"/>
                    </a:lnTo>
                    <a:lnTo>
                      <a:pt x="2" y="24"/>
                    </a:lnTo>
                    <a:lnTo>
                      <a:pt x="8" y="26"/>
                    </a:lnTo>
                    <a:lnTo>
                      <a:pt x="14" y="24"/>
                    </a:lnTo>
                    <a:lnTo>
                      <a:pt x="18" y="22"/>
                    </a:lnTo>
                    <a:lnTo>
                      <a:pt x="22" y="24"/>
                    </a:lnTo>
                    <a:lnTo>
                      <a:pt x="24" y="30"/>
                    </a:lnTo>
                    <a:lnTo>
                      <a:pt x="29" y="30"/>
                    </a:lnTo>
                    <a:lnTo>
                      <a:pt x="33" y="28"/>
                    </a:lnTo>
                    <a:lnTo>
                      <a:pt x="37" y="24"/>
                    </a:lnTo>
                    <a:lnTo>
                      <a:pt x="37" y="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8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716" y="228600"/>
            <a:ext cx="7772400" cy="762000"/>
          </a:xfrm>
          <a:noFill/>
          <a:ln/>
        </p:spPr>
        <p:txBody>
          <a:bodyPr/>
          <a:lstStyle/>
          <a:p>
            <a:r>
              <a:rPr lang="en-US" sz="3600" b="1" dirty="0"/>
              <a:t>Data collection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752600"/>
            <a:ext cx="8229600" cy="4525963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Geology, Groundwater</a:t>
            </a:r>
          </a:p>
          <a:p>
            <a:pPr>
              <a:lnSpc>
                <a:spcPct val="150000"/>
              </a:lnSpc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Rivers, Coastal line	</a:t>
            </a:r>
          </a:p>
          <a:p>
            <a:pPr>
              <a:lnSpc>
                <a:spcPct val="150000"/>
              </a:lnSpc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Soil, </a:t>
            </a:r>
            <a:r>
              <a:rPr lang="en-US" dirty="0" smtClean="0">
                <a:latin typeface="Tahoma" pitchFamily="34" charset="0"/>
              </a:rPr>
              <a:t>Land use</a:t>
            </a:r>
            <a:endParaRPr lang="en-US" dirty="0">
              <a:latin typeface="Tahoma" pitchFamily="34" charset="0"/>
            </a:endParaRPr>
          </a:p>
          <a:p>
            <a:pPr>
              <a:lnSpc>
                <a:spcPct val="150000"/>
              </a:lnSpc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Airport, Roads</a:t>
            </a:r>
          </a:p>
          <a:p>
            <a:pPr>
              <a:lnSpc>
                <a:spcPct val="150000"/>
              </a:lnSpc>
              <a:spcAft>
                <a:spcPct val="64000"/>
              </a:spcAft>
            </a:pPr>
            <a:r>
              <a:rPr lang="en-US" dirty="0">
                <a:latin typeface="Tahoma" pitchFamily="34" charset="0"/>
              </a:rPr>
              <a:t>Settlements, Hotels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5800" y="1219200"/>
            <a:ext cx="3825875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64000"/>
              </a:spcBef>
              <a:spcAft>
                <a:spcPct val="48000"/>
              </a:spcAft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itchFamily="34" charset="0"/>
              </a:rPr>
              <a:t>Spatial + Attribute data </a:t>
            </a:r>
          </a:p>
        </p:txBody>
      </p:sp>
      <p:pic>
        <p:nvPicPr>
          <p:cNvPr id="2050" name="Picture 2" descr="http://www.colocarto.com/graphics/gps_5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974" y="3657600"/>
            <a:ext cx="45720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ookbook.hlurb.gov.ph/files/images/RasterVector.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974" y="1387197"/>
            <a:ext cx="4572000" cy="227040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211263" y="4183063"/>
            <a:ext cx="3971925" cy="577850"/>
            <a:chOff x="763" y="2635"/>
            <a:chExt cx="2502" cy="364"/>
          </a:xfrm>
        </p:grpSpPr>
        <p:sp>
          <p:nvSpPr>
            <p:cNvPr id="11266" name="AutoShape 2"/>
            <p:cNvSpPr>
              <a:spLocks noChangeArrowheads="1"/>
            </p:cNvSpPr>
            <p:nvPr/>
          </p:nvSpPr>
          <p:spPr bwMode="auto">
            <a:xfrm>
              <a:off x="807" y="2635"/>
              <a:ext cx="1255" cy="364"/>
            </a:xfrm>
            <a:prstGeom prst="roundRect">
              <a:avLst>
                <a:gd name="adj" fmla="val 12495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763" y="2640"/>
              <a:ext cx="1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</a:rPr>
                <a:t>Add attribute data</a:t>
              </a:r>
            </a:p>
          </p:txBody>
        </p:sp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2064" y="2777"/>
              <a:ext cx="11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auto">
            <a:xfrm>
              <a:off x="3225" y="2745"/>
              <a:ext cx="40" cy="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"/>
                </a:cxn>
                <a:cxn ang="0">
                  <a:pos x="39" y="32"/>
                </a:cxn>
                <a:cxn ang="0">
                  <a:pos x="0" y="0"/>
                </a:cxn>
              </a:cxnLst>
              <a:rect l="0" t="0" r="r" b="b"/>
              <a:pathLst>
                <a:path w="40" h="64">
                  <a:moveTo>
                    <a:pt x="0" y="0"/>
                  </a:moveTo>
                  <a:lnTo>
                    <a:pt x="0" y="63"/>
                  </a:lnTo>
                  <a:lnTo>
                    <a:pt x="39" y="3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996950" y="914400"/>
            <a:ext cx="7378700" cy="5543550"/>
            <a:chOff x="628" y="576"/>
            <a:chExt cx="4648" cy="3492"/>
          </a:xfrm>
        </p:grpSpPr>
        <p:grpSp>
          <p:nvGrpSpPr>
            <p:cNvPr id="4" name="Group 36"/>
            <p:cNvGrpSpPr>
              <a:grpSpLocks/>
            </p:cNvGrpSpPr>
            <p:nvPr/>
          </p:nvGrpSpPr>
          <p:grpSpPr bwMode="auto">
            <a:xfrm>
              <a:off x="628" y="576"/>
              <a:ext cx="4648" cy="2819"/>
              <a:chOff x="628" y="576"/>
              <a:chExt cx="4648" cy="2819"/>
            </a:xfrm>
          </p:grpSpPr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628" y="576"/>
                <a:ext cx="3344" cy="2365"/>
                <a:chOff x="628" y="576"/>
                <a:chExt cx="3344" cy="2365"/>
              </a:xfrm>
            </p:grpSpPr>
            <p:grpSp>
              <p:nvGrpSpPr>
                <p:cNvPr id="6" name="Group 12"/>
                <p:cNvGrpSpPr>
                  <a:grpSpLocks/>
                </p:cNvGrpSpPr>
                <p:nvPr/>
              </p:nvGrpSpPr>
              <p:grpSpPr bwMode="auto">
                <a:xfrm>
                  <a:off x="628" y="576"/>
                  <a:ext cx="2035" cy="420"/>
                  <a:chOff x="628" y="576"/>
                  <a:chExt cx="2035" cy="420"/>
                </a:xfrm>
              </p:grpSpPr>
              <p:sp>
                <p:nvSpPr>
                  <p:cNvPr id="11271" name="AutoShape 7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582"/>
                    <a:ext cx="1260" cy="414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576"/>
                    <a:ext cx="1245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accent2"/>
                        </a:solidFill>
                        <a:latin typeface="Cambria" pitchFamily="18" charset="0"/>
                      </a:rPr>
                      <a:t>Digitization under</a:t>
                    </a:r>
                  </a:p>
                </p:txBody>
              </p:sp>
              <p:sp>
                <p:nvSpPr>
                  <p:cNvPr id="1127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758"/>
                    <a:ext cx="63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 err="1">
                        <a:solidFill>
                          <a:schemeClr val="accent2"/>
                        </a:solidFill>
                      </a:rPr>
                      <a:t>AutoCad</a:t>
                    </a:r>
                    <a:endParaRPr lang="en-US" sz="180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11274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947" y="812"/>
                    <a:ext cx="68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5" name="Freeform 11"/>
                  <p:cNvSpPr>
                    <a:spLocks/>
                  </p:cNvSpPr>
                  <p:nvPr/>
                </p:nvSpPr>
                <p:spPr bwMode="auto">
                  <a:xfrm>
                    <a:off x="2621" y="780"/>
                    <a:ext cx="42" cy="6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61"/>
                      </a:cxn>
                      <a:cxn ang="0">
                        <a:pos x="41" y="31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2" h="62">
                        <a:moveTo>
                          <a:pt x="0" y="0"/>
                        </a:moveTo>
                        <a:lnTo>
                          <a:pt x="0" y="61"/>
                        </a:lnTo>
                        <a:lnTo>
                          <a:pt x="41" y="31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26"/>
                <p:cNvGrpSpPr>
                  <a:grpSpLocks/>
                </p:cNvGrpSpPr>
                <p:nvPr/>
              </p:nvGrpSpPr>
              <p:grpSpPr bwMode="auto">
                <a:xfrm>
                  <a:off x="2566" y="641"/>
                  <a:ext cx="1406" cy="2300"/>
                  <a:chOff x="2566" y="641"/>
                  <a:chExt cx="1406" cy="2300"/>
                </a:xfrm>
              </p:grpSpPr>
              <p:sp>
                <p:nvSpPr>
                  <p:cNvPr id="1127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367" y="1016"/>
                    <a:ext cx="0" cy="189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8" name="Freeform 14"/>
                  <p:cNvSpPr>
                    <a:spLocks/>
                  </p:cNvSpPr>
                  <p:nvPr/>
                </p:nvSpPr>
                <p:spPr bwMode="auto">
                  <a:xfrm>
                    <a:off x="3339" y="2895"/>
                    <a:ext cx="58" cy="46"/>
                  </a:xfrm>
                  <a:custGeom>
                    <a:avLst/>
                    <a:gdLst/>
                    <a:ahLst/>
                    <a:cxnLst>
                      <a:cxn ang="0">
                        <a:pos x="57" y="0"/>
                      </a:cxn>
                      <a:cxn ang="0">
                        <a:pos x="0" y="0"/>
                      </a:cxn>
                      <a:cxn ang="0">
                        <a:pos x="28" y="45"/>
                      </a:cxn>
                      <a:cxn ang="0">
                        <a:pos x="57" y="0"/>
                      </a:cxn>
                    </a:cxnLst>
                    <a:rect l="0" t="0" r="r" b="b"/>
                    <a:pathLst>
                      <a:path w="58" h="46">
                        <a:moveTo>
                          <a:pt x="57" y="0"/>
                        </a:moveTo>
                        <a:lnTo>
                          <a:pt x="0" y="0"/>
                        </a:lnTo>
                        <a:lnTo>
                          <a:pt x="28" y="45"/>
                        </a:lnTo>
                        <a:lnTo>
                          <a:pt x="57" y="0"/>
                        </a:lnTo>
                      </a:path>
                    </a:pathLst>
                  </a:custGeom>
                  <a:solidFill>
                    <a:srgbClr val="00000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79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2330"/>
                    <a:ext cx="1323" cy="378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0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2327"/>
                    <a:ext cx="1124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accent2"/>
                        </a:solidFill>
                      </a:rPr>
                      <a:t>Transform to real</a:t>
                    </a:r>
                  </a:p>
                </p:txBody>
              </p:sp>
              <p:sp>
                <p:nvSpPr>
                  <p:cNvPr id="11281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2508"/>
                    <a:ext cx="724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accent2"/>
                        </a:solidFill>
                      </a:rPr>
                      <a:t>coordinate</a:t>
                    </a:r>
                  </a:p>
                </p:txBody>
              </p:sp>
              <p:sp>
                <p:nvSpPr>
                  <p:cNvPr id="11282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2648" y="641"/>
                    <a:ext cx="1324" cy="376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3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599" y="643"/>
                    <a:ext cx="1212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 dirty="0">
                        <a:solidFill>
                          <a:schemeClr val="accent2"/>
                        </a:solidFill>
                      </a:rPr>
                      <a:t> Import to </a:t>
                    </a:r>
                    <a:r>
                      <a:rPr lang="en-US" sz="1800" dirty="0" err="1" smtClean="0">
                        <a:solidFill>
                          <a:schemeClr val="accent2"/>
                        </a:solidFill>
                      </a:rPr>
                      <a:t>ArcMap</a:t>
                    </a:r>
                    <a:endParaRPr lang="en-US" sz="1800" dirty="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11284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1218"/>
                    <a:ext cx="1323" cy="375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5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1212"/>
                    <a:ext cx="111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accent2"/>
                        </a:solidFill>
                      </a:rPr>
                      <a:t>  Create topology</a:t>
                    </a:r>
                  </a:p>
                </p:txBody>
              </p:sp>
              <p:sp>
                <p:nvSpPr>
                  <p:cNvPr id="1128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66" y="1394"/>
                    <a:ext cx="1124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accent2"/>
                        </a:solidFill>
                      </a:rPr>
                      <a:t>  Build and Clean</a:t>
                    </a:r>
                  </a:p>
                </p:txBody>
              </p:sp>
              <p:sp>
                <p:nvSpPr>
                  <p:cNvPr id="11287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639" y="1742"/>
                    <a:ext cx="1322" cy="376"/>
                  </a:xfrm>
                  <a:prstGeom prst="roundRect">
                    <a:avLst>
                      <a:gd name="adj" fmla="val 12495"/>
                    </a:avLst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83" y="1737"/>
                    <a:ext cx="92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accent2"/>
                        </a:solidFill>
                      </a:rPr>
                      <a:t>Check feature</a:t>
                    </a:r>
                  </a:p>
                </p:txBody>
              </p:sp>
              <p:sp>
                <p:nvSpPr>
                  <p:cNvPr id="11289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583" y="1919"/>
                    <a:ext cx="628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accent2"/>
                        </a:solidFill>
                      </a:rPr>
                      <a:t>accuracy</a:t>
                    </a:r>
                  </a:p>
                </p:txBody>
              </p:sp>
            </p:grpSp>
          </p:grpSp>
          <p:sp>
            <p:nvSpPr>
              <p:cNvPr id="11292" name="AutoShape 28"/>
              <p:cNvSpPr>
                <a:spLocks noChangeArrowheads="1"/>
              </p:cNvSpPr>
              <p:nvPr/>
            </p:nvSpPr>
            <p:spPr bwMode="auto">
              <a:xfrm>
                <a:off x="2656" y="2975"/>
                <a:ext cx="1323" cy="379"/>
              </a:xfrm>
              <a:prstGeom prst="roundRect">
                <a:avLst>
                  <a:gd name="adj" fmla="val 124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3" name="AutoShape 29"/>
              <p:cNvSpPr>
                <a:spLocks noChangeArrowheads="1"/>
              </p:cNvSpPr>
              <p:nvPr/>
            </p:nvSpPr>
            <p:spPr bwMode="auto">
              <a:xfrm>
                <a:off x="2611" y="2944"/>
                <a:ext cx="1324" cy="377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4" name="Rectangle 30"/>
              <p:cNvSpPr>
                <a:spLocks noChangeArrowheads="1"/>
              </p:cNvSpPr>
              <p:nvPr/>
            </p:nvSpPr>
            <p:spPr bwMode="auto">
              <a:xfrm>
                <a:off x="2556" y="2938"/>
                <a:ext cx="131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accent2"/>
                    </a:solidFill>
                  </a:rPr>
                  <a:t>Geographic database</a:t>
                </a:r>
              </a:p>
            </p:txBody>
          </p:sp>
          <p:sp>
            <p:nvSpPr>
              <p:cNvPr id="11295" name="AutoShape 31"/>
              <p:cNvSpPr>
                <a:spLocks noChangeArrowheads="1"/>
              </p:cNvSpPr>
              <p:nvPr/>
            </p:nvSpPr>
            <p:spPr bwMode="auto">
              <a:xfrm>
                <a:off x="4372" y="2912"/>
                <a:ext cx="904" cy="483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6" name="Rectangle 32"/>
              <p:cNvSpPr>
                <a:spLocks noChangeArrowheads="1"/>
              </p:cNvSpPr>
              <p:nvPr/>
            </p:nvSpPr>
            <p:spPr bwMode="auto">
              <a:xfrm>
                <a:off x="4313" y="2906"/>
                <a:ext cx="65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 dirty="0" err="1" smtClean="0">
                    <a:solidFill>
                      <a:schemeClr val="accent2"/>
                    </a:solidFill>
                  </a:rPr>
                  <a:t>ArcMap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-</a:t>
                </a:r>
                <a:endParaRPr lang="en-US" sz="18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97" name="Rectangle 33"/>
              <p:cNvSpPr>
                <a:spLocks noChangeArrowheads="1"/>
              </p:cNvSpPr>
              <p:nvPr/>
            </p:nvSpPr>
            <p:spPr bwMode="auto">
              <a:xfrm>
                <a:off x="4313" y="3088"/>
                <a:ext cx="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accent2"/>
                    </a:solidFill>
                  </a:rPr>
                  <a:t>shape files</a:t>
                </a:r>
              </a:p>
            </p:txBody>
          </p:sp>
          <p:sp>
            <p:nvSpPr>
              <p:cNvPr id="11298" name="Line 34"/>
              <p:cNvSpPr>
                <a:spLocks noChangeShapeType="1"/>
              </p:cNvSpPr>
              <p:nvPr/>
            </p:nvSpPr>
            <p:spPr bwMode="auto">
              <a:xfrm>
                <a:off x="3974" y="3147"/>
                <a:ext cx="35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9" name="Freeform 35"/>
              <p:cNvSpPr>
                <a:spLocks/>
              </p:cNvSpPr>
              <p:nvPr/>
            </p:nvSpPr>
            <p:spPr bwMode="auto">
              <a:xfrm>
                <a:off x="4316" y="3117"/>
                <a:ext cx="41" cy="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1"/>
                  </a:cxn>
                  <a:cxn ang="0">
                    <a:pos x="40" y="30"/>
                  </a:cxn>
                  <a:cxn ang="0">
                    <a:pos x="0" y="0"/>
                  </a:cxn>
                </a:cxnLst>
                <a:rect l="0" t="0" r="r" b="b"/>
                <a:pathLst>
                  <a:path w="41" h="62">
                    <a:moveTo>
                      <a:pt x="0" y="0"/>
                    </a:moveTo>
                    <a:lnTo>
                      <a:pt x="0" y="61"/>
                    </a:lnTo>
                    <a:lnTo>
                      <a:pt x="40" y="3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2556" y="3323"/>
              <a:ext cx="1379" cy="745"/>
              <a:chOff x="2556" y="3323"/>
              <a:chExt cx="1379" cy="745"/>
            </a:xfrm>
          </p:grpSpPr>
          <p:sp>
            <p:nvSpPr>
              <p:cNvPr id="11301" name="AutoShape 37"/>
              <p:cNvSpPr>
                <a:spLocks noChangeArrowheads="1"/>
              </p:cNvSpPr>
              <p:nvPr/>
            </p:nvSpPr>
            <p:spPr bwMode="auto">
              <a:xfrm>
                <a:off x="2611" y="3692"/>
                <a:ext cx="1324" cy="376"/>
              </a:xfrm>
              <a:prstGeom prst="roundRect">
                <a:avLst>
                  <a:gd name="adj" fmla="val 12495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2" name="Rectangle 38"/>
              <p:cNvSpPr>
                <a:spLocks noChangeArrowheads="1"/>
              </p:cNvSpPr>
              <p:nvPr/>
            </p:nvSpPr>
            <p:spPr bwMode="auto">
              <a:xfrm>
                <a:off x="2556" y="3687"/>
                <a:ext cx="1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800">
                    <a:solidFill>
                      <a:schemeClr val="accent2"/>
                    </a:solidFill>
                  </a:rPr>
                  <a:t>Geographic analysis</a:t>
                </a:r>
              </a:p>
            </p:txBody>
          </p:sp>
          <p:sp>
            <p:nvSpPr>
              <p:cNvPr id="11303" name="Line 39"/>
              <p:cNvSpPr>
                <a:spLocks noChangeShapeType="1"/>
              </p:cNvSpPr>
              <p:nvPr/>
            </p:nvSpPr>
            <p:spPr bwMode="auto">
              <a:xfrm>
                <a:off x="3365" y="3323"/>
                <a:ext cx="0" cy="3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auto">
              <a:xfrm>
                <a:off x="3337" y="3638"/>
                <a:ext cx="58" cy="46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0" y="0"/>
                  </a:cxn>
                  <a:cxn ang="0">
                    <a:pos x="28" y="45"/>
                  </a:cxn>
                  <a:cxn ang="0">
                    <a:pos x="57" y="0"/>
                  </a:cxn>
                </a:cxnLst>
                <a:rect l="0" t="0" r="r" b="b"/>
                <a:pathLst>
                  <a:path w="58" h="46">
                    <a:moveTo>
                      <a:pt x="57" y="0"/>
                    </a:moveTo>
                    <a:lnTo>
                      <a:pt x="0" y="0"/>
                    </a:lnTo>
                    <a:lnTo>
                      <a:pt x="28" y="45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0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07" name="Rectangle 43"/>
          <p:cNvSpPr>
            <a:spLocks noChangeArrowheads="1"/>
          </p:cNvSpPr>
          <p:nvPr/>
        </p:nvSpPr>
        <p:spPr bwMode="auto">
          <a:xfrm>
            <a:off x="1999860" y="44245"/>
            <a:ext cx="5661806" cy="773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1" hangingPunct="1">
              <a:lnSpc>
                <a:spcPts val="5800"/>
              </a:lnSpc>
            </a:pPr>
            <a:r>
              <a:rPr lang="en-US" sz="36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Steps for data preparation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noFill/>
          <a:ln/>
        </p:spPr>
        <p:txBody>
          <a:bodyPr/>
          <a:lstStyle/>
          <a:p>
            <a:r>
              <a:rPr lang="en-US" sz="3600" b="1" dirty="0"/>
              <a:t>Perform spatial operations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153400" cy="4114800"/>
          </a:xfrm>
          <a:noFill/>
          <a:ln/>
        </p:spPr>
        <p:txBody>
          <a:bodyPr/>
          <a:lstStyle/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Feature extraction from a GIS database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ahoma" pitchFamily="34" charset="0"/>
              </a:rPr>
              <a:t>Reselect</a:t>
            </a:r>
            <a:r>
              <a:rPr lang="en-US" sz="2000" b="1" dirty="0">
                <a:latin typeface="Tahoma" pitchFamily="34" charset="0"/>
              </a:rPr>
              <a:t>)</a:t>
            </a:r>
          </a:p>
          <a:p>
            <a:pPr>
              <a:lnSpc>
                <a:spcPct val="145000"/>
              </a:lnSpc>
              <a:spcBef>
                <a:spcPct val="0"/>
              </a:spcBef>
            </a:pPr>
            <a:endParaRPr lang="en-US" sz="2000" b="1" dirty="0">
              <a:latin typeface="Tahoma" pitchFamily="34" charset="0"/>
            </a:endParaRP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sz="2000" b="1" dirty="0" smtClean="0">
                <a:latin typeface="Tahoma" pitchFamily="34" charset="0"/>
              </a:rPr>
              <a:t>Map </a:t>
            </a:r>
            <a:r>
              <a:rPr lang="en-US" sz="2000" b="1" dirty="0">
                <a:latin typeface="Tahoma" pitchFamily="34" charset="0"/>
              </a:rPr>
              <a:t>overlay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ahoma" pitchFamily="34" charset="0"/>
              </a:rPr>
              <a:t>Intersect, Union,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Tahoma" pitchFamily="34" charset="0"/>
              </a:rPr>
              <a:t>Mapjoin</a:t>
            </a:r>
            <a:r>
              <a:rPr lang="en-US" sz="2000" b="1" dirty="0">
                <a:latin typeface="Tahoma" pitchFamily="34" charset="0"/>
              </a:rPr>
              <a:t>)</a:t>
            </a:r>
          </a:p>
          <a:p>
            <a:pPr>
              <a:lnSpc>
                <a:spcPct val="145000"/>
              </a:lnSpc>
              <a:spcBef>
                <a:spcPct val="0"/>
              </a:spcBef>
              <a:buNone/>
            </a:pPr>
            <a:endParaRPr lang="en-US" sz="2400" b="1" dirty="0">
              <a:solidFill>
                <a:schemeClr val="accent2">
                  <a:lumMod val="75000"/>
                </a:schemeClr>
              </a:solidFill>
              <a:latin typeface="Tahoma" pitchFamily="34" charset="0"/>
            </a:endParaRPr>
          </a:p>
          <a:p>
            <a:pPr>
              <a:lnSpc>
                <a:spcPct val="145000"/>
              </a:lnSpc>
              <a:spcBef>
                <a:spcPct val="0"/>
              </a:spcBef>
            </a:pPr>
            <a:r>
              <a:rPr lang="en-US" sz="2000" b="1" dirty="0">
                <a:latin typeface="Tahoma" pitchFamily="34" charset="0"/>
              </a:rPr>
              <a:t>Proximity searches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Tahoma" pitchFamily="34" charset="0"/>
              </a:rPr>
              <a:t>Buffering</a:t>
            </a:r>
            <a:r>
              <a:rPr lang="en-US" sz="2000" b="1" dirty="0">
                <a:latin typeface="Tahoma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471</TotalTime>
  <Words>718</Words>
  <Application>Microsoft Office PowerPoint</Application>
  <PresentationFormat>On-screen Show (4:3)</PresentationFormat>
  <Paragraphs>157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Executive</vt:lpstr>
      <vt:lpstr>Chapter 3. GIS Decision Support Methods and Workflow  </vt:lpstr>
      <vt:lpstr>Overview Chapter. 3</vt:lpstr>
      <vt:lpstr>GIS Capabilities</vt:lpstr>
      <vt:lpstr>PowerPoint Presentation</vt:lpstr>
      <vt:lpstr>GIS Capabilities </vt:lpstr>
      <vt:lpstr>Geographical objects</vt:lpstr>
      <vt:lpstr>Data collection </vt:lpstr>
      <vt:lpstr>PowerPoint Presentation</vt:lpstr>
      <vt:lpstr>Perform spatial operations</vt:lpstr>
      <vt:lpstr>Workflow </vt:lpstr>
      <vt:lpstr>Basic Workflow for a GIS Project</vt:lpstr>
      <vt:lpstr>The flow chart outlines the solar energy station siting model that would be performed in this research project:</vt:lpstr>
      <vt:lpstr>Example Project Steps</vt:lpstr>
      <vt:lpstr>3.2 Workflow in GI S Projects</vt:lpstr>
      <vt:lpstr>Chapter. 3 Summary</vt:lpstr>
    </vt:vector>
  </TitlesOfParts>
  <Company>IIUM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Cartographic and GIS Data Structures  DeMers, Chapter 4 -</dc:title>
  <dc:creator>KAED</dc:creator>
  <cp:lastModifiedBy>a.almarbooei</cp:lastModifiedBy>
  <cp:revision>94</cp:revision>
  <dcterms:created xsi:type="dcterms:W3CDTF">2000-04-03T08:53:48Z</dcterms:created>
  <dcterms:modified xsi:type="dcterms:W3CDTF">2012-10-21T08:12:36Z</dcterms:modified>
</cp:coreProperties>
</file>