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4" r:id="rId4"/>
    <p:sldId id="258" r:id="rId5"/>
    <p:sldId id="265" r:id="rId6"/>
    <p:sldId id="260" r:id="rId7"/>
    <p:sldId id="268" r:id="rId8"/>
    <p:sldId id="261" r:id="rId9"/>
    <p:sldId id="269" r:id="rId10"/>
    <p:sldId id="267" r:id="rId11"/>
    <p:sldId id="270" r:id="rId12"/>
    <p:sldId id="266" r:id="rId13"/>
    <p:sldId id="262" r:id="rId14"/>
    <p:sldId id="263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64" autoAdjust="0"/>
  </p:normalViewPr>
  <p:slideViewPr>
    <p:cSldViewPr>
      <p:cViewPr varScale="1">
        <p:scale>
          <a:sx n="94" d="100"/>
          <a:sy n="94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Times New Roman" pitchFamily="18" charset="0"/>
              </a:defRPr>
            </a:lvl1pPr>
          </a:lstStyle>
          <a:p>
            <a:fld id="{84097AC2-C64E-4AF1-84EF-2F711196A626}" type="slidenum">
              <a:rPr lang="ar-SA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959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fld id="{27F85805-725B-45BE-AABE-CFF1D21825DF}" type="slidenum">
              <a:rPr lang="ar-SA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7690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5DEC52-1375-49B7-9818-BD13BA5099E6}" type="slidenum">
              <a:rPr lang="ar-SA"/>
              <a:pPr/>
              <a:t>1</a:t>
            </a:fld>
            <a:endParaRPr lang="en-US" dirty="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177276-915C-41D0-9371-50887B7626CB}" type="slidenum">
              <a:rPr lang="ar-SA"/>
              <a:pPr/>
              <a:t>2</a:t>
            </a:fld>
            <a:endParaRPr lang="en-US" dirty="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85D7-2F56-4B0F-95AD-586695B6C2C8}" type="slidenum">
              <a:rPr lang="ar-SA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8AA6-67A1-467B-AA75-4CD5EB4C73A2}" type="slidenum">
              <a:rPr lang="ar-SA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B694-C4A5-4BB5-8493-526DA50BD9A8}" type="slidenum">
              <a:rPr lang="ar-SA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DACD-9BA8-44A2-ACC6-267DFFEAA6C0}" type="slidenum">
              <a:rPr lang="ar-SA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CAA-DBF7-4224-B4D1-1F0D6B7BFBF3}" type="slidenum">
              <a:rPr lang="ar-SA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5E52-9F0A-4385-9688-BC37FF90D15A}" type="slidenum">
              <a:rPr lang="ar-SA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2550-FD06-4DB2-9724-E8E921B55FA2}" type="slidenum">
              <a:rPr lang="ar-SA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D2F6C-8F5D-4D2E-A9F3-E647CD58A1DB}" type="slidenum">
              <a:rPr lang="ar-SA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5435-C17F-406B-A07F-BB0D384BAEC7}" type="slidenum">
              <a:rPr lang="ar-SA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78D2A-E86D-4F84-B07B-82747AE38C1D}" type="slidenum">
              <a:rPr lang="ar-SA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2B743A-00DE-492C-8B12-7ECD171B64E2}" type="slidenum">
              <a:rPr lang="ar-SA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CEBF7EE-932C-41CB-B93D-F5225F4D4656}" type="slidenum">
              <a:rPr lang="ar-SA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905000"/>
            <a:ext cx="8077200" cy="1092200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chemeClr val="accent2"/>
                </a:solidFill>
              </a:rPr>
              <a:t/>
            </a:r>
            <a:br>
              <a:rPr lang="en-US" sz="3600" b="1" dirty="0" smtClean="0">
                <a:solidFill>
                  <a:schemeClr val="accent2"/>
                </a:solidFill>
              </a:rPr>
            </a:br>
            <a:r>
              <a:rPr lang="en-US" sz="3600" b="1" dirty="0" smtClean="0">
                <a:solidFill>
                  <a:schemeClr val="accent2"/>
                </a:solidFill>
              </a:rPr>
              <a:t/>
            </a:r>
            <a:br>
              <a:rPr lang="en-US" sz="3600" b="1" dirty="0" smtClean="0">
                <a:solidFill>
                  <a:schemeClr val="accent2"/>
                </a:solidFill>
              </a:rPr>
            </a:b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Chapter2: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GIS 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in Decision Support 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Situations</a:t>
            </a:r>
            <a:endParaRPr lang="en-US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914400" y="4648200"/>
            <a:ext cx="68580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Dr</a:t>
            </a:r>
            <a:r>
              <a:rPr lang="en-US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. Ahmad BinTouq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E-mail: abintouq@uaeu.ac.ae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URL: http://faculty.uaeu.ac.ae/~abintouq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solidFill>
                  <a:schemeClr val="accent2"/>
                </a:solidFill>
                <a:latin typeface="+mj-lt"/>
              </a:rPr>
              <a:t>GEOG440: GIS and Urban Planning</a:t>
            </a:r>
            <a:endParaRPr lang="en-US" b="1" dirty="0">
              <a:solidFill>
                <a:srgbClr val="000000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1029" name="Picture 5" descr="C:\Users\a.almarbooei\Desktop\fhss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2362200" cy="425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4. Implementation-Focused Decision Situations?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8158162" cy="394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9736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99" y="914400"/>
            <a:ext cx="7216693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7161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4. </a:t>
            </a:r>
            <a:r>
              <a:rPr lang="en-US" sz="3200" b="1" dirty="0" smtClean="0"/>
              <a:t>Implementation-Focused Decision Situations</a:t>
            </a:r>
            <a:r>
              <a:rPr lang="en-US" sz="3200" b="1" dirty="0"/>
              <a:t>?</a:t>
            </a:r>
            <a:endParaRPr lang="ar-A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Monotype Sorts" pitchFamily="2" charset="2"/>
              <a:buNone/>
            </a:pPr>
            <a:r>
              <a:rPr lang="en-US" sz="2000" b="1" dirty="0" smtClean="0">
                <a:solidFill>
                  <a:schemeClr val="accent2"/>
                </a:solidFill>
                <a:latin typeface="Tahoma" pitchFamily="34" charset="0"/>
              </a:rPr>
              <a:t>Hopkins (2001) suggests five benefits of participation:</a:t>
            </a:r>
          </a:p>
          <a:p>
            <a:r>
              <a:rPr lang="en-US" sz="2000" dirty="0" smtClean="0"/>
              <a:t>Participation of more persons and more diverse persons increases •• group capabilities to make plans.</a:t>
            </a:r>
          </a:p>
          <a:p>
            <a:r>
              <a:rPr lang="en-US" sz="2000" dirty="0" smtClean="0"/>
              <a:t>Participation of decision makers increases the likelihood that they will use the plan.</a:t>
            </a:r>
          </a:p>
          <a:p>
            <a:r>
              <a:rPr lang="en-US" sz="2000" dirty="0" smtClean="0"/>
              <a:t>Participation of all constituencies avoids later resistance to chosen actions.</a:t>
            </a:r>
          </a:p>
          <a:p>
            <a:r>
              <a:rPr lang="en-US" sz="2000" dirty="0" smtClean="0"/>
              <a:t>Participation outside of formal democratic processes complements these processes by giving different people access and, consequently, representation.</a:t>
            </a:r>
          </a:p>
          <a:p>
            <a:r>
              <a:rPr lang="en-US" sz="2000" dirty="0" smtClean="0"/>
              <a:t>The experience of participating helps to foster the kinds of individuals necessary to operate a democracy.</a:t>
            </a:r>
            <a:endParaRPr lang="ar-A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238760" y="228600"/>
            <a:ext cx="8640763" cy="1143000"/>
          </a:xfrm>
        </p:spPr>
        <p:txBody>
          <a:bodyPr/>
          <a:lstStyle/>
          <a:p>
            <a:r>
              <a:rPr lang="en-US" sz="2800" b="1" dirty="0"/>
              <a:t>5. </a:t>
            </a:r>
            <a:r>
              <a:rPr lang="en-US" sz="2800" b="1" dirty="0"/>
              <a:t>Comparing Growth </a:t>
            </a:r>
            <a:r>
              <a:rPr lang="en-US" sz="2800" b="1" dirty="0" smtClean="0"/>
              <a:t>Management and </a:t>
            </a:r>
            <a:r>
              <a:rPr lang="en-US" sz="2800" b="1" dirty="0"/>
              <a:t>Sustainability Management</a:t>
            </a:r>
            <a:endParaRPr lang="en-US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54" t="3010" r="4319" b="2303"/>
          <a:stretch/>
        </p:blipFill>
        <p:spPr bwMode="auto">
          <a:xfrm>
            <a:off x="228600" y="1524000"/>
            <a:ext cx="8006080" cy="417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791200"/>
            <a:ext cx="838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050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52400"/>
            <a:ext cx="10820400" cy="1143000"/>
          </a:xfrm>
        </p:spPr>
        <p:txBody>
          <a:bodyPr/>
          <a:lstStyle/>
          <a:p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u="sng" dirty="0">
                <a:solidFill>
                  <a:srgbClr val="C00000"/>
                </a:solidFill>
              </a:rPr>
              <a:t>Summary</a:t>
            </a:r>
            <a:endParaRPr lang="en-US" sz="3200" b="1" u="sng" dirty="0">
              <a:solidFill>
                <a:srgbClr val="C00000"/>
              </a:solidFill>
            </a:endParaRPr>
          </a:p>
        </p:txBody>
      </p:sp>
      <p:sp>
        <p:nvSpPr>
          <p:cNvPr id="50179" name="Rectangle 2051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371600"/>
            <a:ext cx="80010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In Chapter 2 outlines the </a:t>
            </a:r>
            <a:r>
              <a:rPr lang="en-US" sz="2400" dirty="0" smtClean="0">
                <a:solidFill>
                  <a:srgbClr val="FF0000"/>
                </a:solidFill>
              </a:rPr>
              <a:t>planning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programming</a:t>
            </a:r>
            <a:r>
              <a:rPr lang="en-US" sz="2400" dirty="0" smtClean="0"/>
              <a:t>, and </a:t>
            </a:r>
            <a:r>
              <a:rPr lang="en-US" sz="2400" dirty="0" smtClean="0">
                <a:solidFill>
                  <a:srgbClr val="FF0000"/>
                </a:solidFill>
              </a:rPr>
              <a:t>project implementation</a:t>
            </a:r>
            <a:r>
              <a:rPr lang="en-US" sz="2400" dirty="0" smtClean="0"/>
              <a:t> decision situations that frame the substantive issues in this book. </a:t>
            </a:r>
            <a:endParaRPr lang="en-US" sz="2400" dirty="0" smtClean="0"/>
          </a:p>
          <a:p>
            <a:pPr marL="114300" indent="0">
              <a:buNone/>
            </a:pPr>
            <a:endParaRPr lang="en-US" sz="2400" dirty="0" smtClean="0"/>
          </a:p>
          <a:p>
            <a:r>
              <a:rPr lang="en-US" sz="2400" dirty="0" smtClean="0"/>
              <a:t>Public and private organizations participate in such situations around the world, with some situations more prevalent in some countries than in others. </a:t>
            </a:r>
            <a:endParaRPr lang="en-US" sz="2400" dirty="0" smtClean="0"/>
          </a:p>
          <a:p>
            <a:pPr marL="114300" indent="0">
              <a:buNone/>
            </a:pPr>
            <a:endParaRPr lang="en-US" sz="2400" dirty="0" smtClean="0"/>
          </a:p>
          <a:p>
            <a:r>
              <a:rPr lang="en-US" sz="2400" dirty="0" smtClean="0"/>
              <a:t>Also, contextualize the types of decision situations using three topical themes: </a:t>
            </a:r>
            <a:r>
              <a:rPr lang="en-US" sz="2400" dirty="0" smtClean="0">
                <a:solidFill>
                  <a:srgbClr val="FF0000"/>
                </a:solidFill>
              </a:rPr>
              <a:t>land (use) development, transportation, and water resources.</a:t>
            </a:r>
            <a:r>
              <a:rPr lang="en-US" sz="2400" b="1" dirty="0" smtClean="0">
                <a:latin typeface="Tahoma" pitchFamily="34" charset="0"/>
              </a:rPr>
              <a:t/>
            </a:r>
            <a:br>
              <a:rPr lang="en-US" sz="2400" b="1" dirty="0" smtClean="0">
                <a:latin typeface="Tahoma" pitchFamily="34" charset="0"/>
              </a:rPr>
            </a:br>
            <a:endParaRPr lang="en-US" sz="2400" b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7772400" cy="533400"/>
          </a:xfrm>
        </p:spPr>
        <p:txBody>
          <a:bodyPr/>
          <a:lstStyle/>
          <a:p>
            <a:r>
              <a:rPr lang="en-US" sz="3200" b="1" dirty="0"/>
              <a:t>Overview</a:t>
            </a:r>
            <a:endParaRPr lang="en-US" sz="3200" dirty="0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772400" cy="3657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What is Decision Support DS?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Planning-Focused Decision Situations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Improvement Programming-Focused Decision Situations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Overview </a:t>
            </a:r>
            <a:endParaRPr lang="ar-A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Comparing Growth Management and Sustainability Management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(5)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Five techniques for DS?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(5)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major dimensions for PPI decision?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Conventional Approaches to Decision Support Situations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Review Questions</a:t>
            </a:r>
            <a:endParaRPr lang="ar-AE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1. </a:t>
            </a:r>
            <a:r>
              <a:rPr lang="en-US" sz="3200" b="1" dirty="0"/>
              <a:t>what’s DS?</a:t>
            </a:r>
            <a:endParaRPr lang="en-US" sz="3200" b="1" dirty="0"/>
          </a:p>
        </p:txBody>
      </p:sp>
      <p:sp>
        <p:nvSpPr>
          <p:cNvPr id="4505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u="sng" dirty="0" smtClean="0"/>
              <a:t>Conventional Approaches to Decision Support Situations:</a:t>
            </a:r>
          </a:p>
          <a:p>
            <a:pPr>
              <a:buNone/>
            </a:pPr>
            <a:endParaRPr lang="en-US" sz="2400" b="1" dirty="0" smtClean="0"/>
          </a:p>
          <a:p>
            <a:pPr marL="571500" indent="-457200">
              <a:buFont typeface="+mj-lt"/>
              <a:buAutoNum type="arabicPeriod"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Community 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plans: 10- to 20-year horizon, multiple scales and focus.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Subdivision 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regulations and plans: developer plans required when land is subdivided.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Capital 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improvement programs: infrastructures to serve the public (e.g.,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streets,parks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waterways, public buildings).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Zoning 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ordinances: the most common regulatory instrument.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Public 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participation: collecting feedback from people about their concerns.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2. Planning-Focused DS? </a:t>
            </a:r>
            <a:endParaRPr lang="ar-A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use of GIS is so pervasive across cities, counties, and regions, the result is often a “map-based vision” of what a future could be in regard to land use, transportation, and/or water resource functionality for those jurisdictions</a:t>
            </a:r>
            <a:r>
              <a:rPr lang="en-US" dirty="0" smtClean="0"/>
              <a:t>.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This map-based plan tends to be </a:t>
            </a:r>
            <a:r>
              <a:rPr lang="en-US" dirty="0" smtClean="0"/>
              <a:t>jurisdiction-wide.</a:t>
            </a:r>
          </a:p>
          <a:p>
            <a:endParaRPr lang="ar-A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3. </a:t>
            </a:r>
            <a:r>
              <a:rPr lang="en-US" sz="3200" b="1" dirty="0"/>
              <a:t>Improvement Programming-Focused DS?</a:t>
            </a:r>
            <a:endParaRPr lang="en-US" sz="3200" b="1" dirty="0"/>
          </a:p>
        </p:txBody>
      </p:sp>
      <p:sp>
        <p:nvSpPr>
          <p:cNvPr id="47107" name="Rectangle 1027"/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8716963" cy="44196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The five major dimensions for integrating </a:t>
            </a:r>
            <a:r>
              <a:rPr lang="en-US" sz="2000" dirty="0" smtClean="0">
                <a:solidFill>
                  <a:srgbClr val="FF0000"/>
                </a:solidFill>
              </a:rPr>
              <a:t>planning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FF0000"/>
                </a:solidFill>
              </a:rPr>
              <a:t>programming</a:t>
            </a:r>
            <a:r>
              <a:rPr lang="en-US" sz="2000" dirty="0" smtClean="0"/>
              <a:t>, and </a:t>
            </a:r>
            <a:r>
              <a:rPr lang="en-US" sz="2000" dirty="0" smtClean="0">
                <a:solidFill>
                  <a:srgbClr val="FF0000"/>
                </a:solidFill>
              </a:rPr>
              <a:t>implementation</a:t>
            </a:r>
            <a:r>
              <a:rPr lang="en-US" sz="2000" dirty="0" smtClean="0"/>
              <a:t> decision situations include</a:t>
            </a:r>
            <a:r>
              <a:rPr lang="en-US" sz="2000" dirty="0" smtClean="0"/>
              <a:t>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1. Functional activities.</a:t>
            </a:r>
          </a:p>
          <a:p>
            <a:pPr>
              <a:buNone/>
            </a:pPr>
            <a:r>
              <a:rPr lang="en-US" sz="2400" dirty="0" smtClean="0"/>
              <a:t>2. Community conditions.</a:t>
            </a:r>
          </a:p>
          <a:p>
            <a:pPr>
              <a:buNone/>
            </a:pPr>
            <a:r>
              <a:rPr lang="en-US" sz="2400" dirty="0" smtClean="0"/>
              <a:t>3. Decision process scales.</a:t>
            </a:r>
          </a:p>
          <a:p>
            <a:pPr>
              <a:buNone/>
            </a:pPr>
            <a:r>
              <a:rPr lang="en-US" sz="2400" dirty="0" smtClean="0"/>
              <a:t>4. A spatial scale.</a:t>
            </a:r>
          </a:p>
          <a:p>
            <a:pPr>
              <a:buNone/>
            </a:pPr>
            <a:r>
              <a:rPr lang="en-US" sz="2400" dirty="0" smtClean="0"/>
              <a:t>5. A temporal scale.</a:t>
            </a:r>
          </a:p>
          <a:p>
            <a:endParaRPr lang="en-US" sz="2400" b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65647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8199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4. </a:t>
            </a:r>
            <a:r>
              <a:rPr lang="en-US" sz="3200" b="1" dirty="0" smtClean="0"/>
              <a:t>Implementation-Focused Decision </a:t>
            </a:r>
            <a:r>
              <a:rPr lang="en-US" sz="3200" b="1" dirty="0"/>
              <a:t>Situations?</a:t>
            </a:r>
            <a:endParaRPr lang="en-US" sz="3200" b="1" dirty="0"/>
          </a:p>
        </p:txBody>
      </p:sp>
      <p:sp>
        <p:nvSpPr>
          <p:cNvPr id="48131" name="Rectangle 1027"/>
          <p:cNvSpPr>
            <a:spLocks noGrp="1" noChangeArrowheads="1"/>
          </p:cNvSpPr>
          <p:nvPr>
            <p:ph idx="1"/>
          </p:nvPr>
        </p:nvSpPr>
        <p:spPr>
          <a:xfrm>
            <a:off x="76200" y="1524000"/>
            <a:ext cx="8335963" cy="4419600"/>
          </a:xfrm>
        </p:spPr>
        <p:txBody>
          <a:bodyPr/>
          <a:lstStyle/>
          <a:p>
            <a:r>
              <a:rPr lang="en-US" sz="2000" dirty="0" smtClean="0"/>
              <a:t>A project implementation decision situation is one in which a detailed economic and/or social, and/or environmental assessment is performed. </a:t>
            </a:r>
            <a:endParaRPr lang="en-US" sz="2000" dirty="0"/>
          </a:p>
          <a:p>
            <a:pPr marL="114300" indent="0">
              <a:buNone/>
            </a:pPr>
            <a:endParaRPr lang="en-US" sz="2000" dirty="0" smtClean="0"/>
          </a:p>
          <a:p>
            <a:r>
              <a:rPr lang="en-US" sz="2000" dirty="0" smtClean="0"/>
              <a:t>At this level of decision situation, individuals (planners or consultants, etc.) who are responsible for the detailed analysis only have to consider the impacts related to a specific project. </a:t>
            </a:r>
            <a:endParaRPr lang="en-US" sz="2000" dirty="0" smtClean="0"/>
          </a:p>
          <a:p>
            <a:pPr marL="114300" indent="0">
              <a:buNone/>
            </a:pPr>
            <a:endParaRPr lang="en-US" sz="2000" dirty="0" smtClean="0"/>
          </a:p>
          <a:p>
            <a:r>
              <a:rPr lang="en-US" sz="2000" dirty="0" smtClean="0"/>
              <a:t>Given that the focus is narrow (in space and time), much more energy can be spent examining details of how a particular project might impact a community</a:t>
            </a:r>
            <a:r>
              <a:rPr lang="en-US" sz="2000" dirty="0" smtClean="0"/>
              <a:t>.</a:t>
            </a:r>
          </a:p>
          <a:p>
            <a:pPr marL="114300" indent="0">
              <a:buNone/>
            </a:pPr>
            <a:endParaRPr lang="en-US" sz="2000" b="1" dirty="0">
              <a:solidFill>
                <a:schemeClr val="accent2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838200"/>
            <a:ext cx="6201028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80865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433</TotalTime>
  <Words>501</Words>
  <Application>Microsoft Office PowerPoint</Application>
  <PresentationFormat>On-screen Show (4:3)</PresentationFormat>
  <Paragraphs>58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  Chapter2: GIS in Decision Support Situations</vt:lpstr>
      <vt:lpstr>Overview</vt:lpstr>
      <vt:lpstr>Overview </vt:lpstr>
      <vt:lpstr>1. what’s DS?</vt:lpstr>
      <vt:lpstr>2. Planning-Focused DS? </vt:lpstr>
      <vt:lpstr>3. Improvement Programming-Focused DS?</vt:lpstr>
      <vt:lpstr>PowerPoint Presentation</vt:lpstr>
      <vt:lpstr>4. Implementation-Focused Decision Situations?</vt:lpstr>
      <vt:lpstr>PowerPoint Presentation</vt:lpstr>
      <vt:lpstr>4. Implementation-Focused Decision Situations?</vt:lpstr>
      <vt:lpstr>PowerPoint Presentation</vt:lpstr>
      <vt:lpstr>4. Implementation-Focused Decision Situations?</vt:lpstr>
      <vt:lpstr>5. Comparing Growth Management and Sustainability Management</vt:lpstr>
      <vt:lpstr> Summary</vt:lpstr>
    </vt:vector>
  </TitlesOfParts>
  <Company>IIUM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Cartographic and GIS Data Structures  DeMers, Chapter 4 -</dc:title>
  <dc:creator>KAED</dc:creator>
  <cp:lastModifiedBy>a.almarbooei</cp:lastModifiedBy>
  <cp:revision>87</cp:revision>
  <dcterms:created xsi:type="dcterms:W3CDTF">2000-04-03T08:53:48Z</dcterms:created>
  <dcterms:modified xsi:type="dcterms:W3CDTF">2012-04-08T07:51:41Z</dcterms:modified>
</cp:coreProperties>
</file>