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4" r:id="rId2"/>
    <p:sldId id="283" r:id="rId3"/>
    <p:sldId id="282" r:id="rId4"/>
    <p:sldId id="285" r:id="rId5"/>
    <p:sldId id="257" r:id="rId6"/>
    <p:sldId id="288" r:id="rId7"/>
    <p:sldId id="294" r:id="rId8"/>
    <p:sldId id="271" r:id="rId9"/>
    <p:sldId id="325" r:id="rId10"/>
    <p:sldId id="310" r:id="rId11"/>
    <p:sldId id="339" r:id="rId12"/>
    <p:sldId id="296" r:id="rId13"/>
    <p:sldId id="297" r:id="rId14"/>
    <p:sldId id="317" r:id="rId15"/>
    <p:sldId id="34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3C25F"/>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3529" autoAdjust="0"/>
  </p:normalViewPr>
  <p:slideViewPr>
    <p:cSldViewPr>
      <p:cViewPr>
        <p:scale>
          <a:sx n="100" d="100"/>
          <a:sy n="100" d="100"/>
        </p:scale>
        <p:origin x="-294" y="-13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3461C9C-C13D-49C8-95DD-F24CA8E6EA41}" type="datetimeFigureOut">
              <a:rPr lang="en-US"/>
              <a:pPr/>
              <a:t>10/7/2012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7C4954-A8DB-4E54-B4B6-FAE30ADFFADA}" type="slidenum">
              <a:rPr lang="en-US"/>
              <a:pPr/>
              <a:t>‹#›</a:t>
            </a:fld>
            <a:endParaRPr lang="en-US"/>
          </a:p>
        </p:txBody>
      </p:sp>
    </p:spTree>
    <p:extLst>
      <p:ext uri="{BB962C8B-B14F-4D97-AF65-F5344CB8AC3E}">
        <p14:creationId xmlns:p14="http://schemas.microsoft.com/office/powerpoint/2010/main" val="1006191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AE"/>
          </a:p>
        </p:txBody>
      </p:sp>
      <p:sp>
        <p:nvSpPr>
          <p:cNvPr id="4" name="Slide Number Placeholder 3"/>
          <p:cNvSpPr>
            <a:spLocks noGrp="1"/>
          </p:cNvSpPr>
          <p:nvPr>
            <p:ph type="sldNum" sz="quarter" idx="10"/>
          </p:nvPr>
        </p:nvSpPr>
        <p:spPr/>
        <p:txBody>
          <a:bodyPr/>
          <a:lstStyle/>
          <a:p>
            <a:fld id="{F47C4954-A8DB-4E54-B4B6-FAE30ADFFA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Now we turn to an examination of the major urban developments within 3 to 15 miles of the Abu Dhabi Airport.</a:t>
            </a:r>
          </a:p>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D765A167-D80F-45AB-9A6E-167525C44D7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CB715DBD-2C25-4497-B963-AD934309972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BFB35306-B9E8-4C95-A86D-598D0606BA71}"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890434AD-4E3F-4969-B3B0-F924012AC50B}"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40CA4BBB-21C8-4A33-8E8B-10A852B10367}"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A72D4341-48E4-426D-A4EC-18FF265C922A}" type="slidenum">
              <a:rPr lang="en-US"/>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More on the aerotropolis model shortly</a:t>
            </a:r>
          </a:p>
        </p:txBody>
      </p:sp>
      <p:sp>
        <p:nvSpPr>
          <p:cNvPr id="49156" name="Slide Number Placeholder 3"/>
          <p:cNvSpPr>
            <a:spLocks noGrp="1"/>
          </p:cNvSpPr>
          <p:nvPr>
            <p:ph type="sldNum" sz="quarter" idx="5"/>
          </p:nvPr>
        </p:nvSpPr>
        <p:spPr bwMode="auto">
          <a:noFill/>
          <a:ln>
            <a:miter lim="800000"/>
            <a:headEnd/>
            <a:tailEnd/>
          </a:ln>
        </p:spPr>
        <p:txBody>
          <a:bodyPr/>
          <a:lstStyle/>
          <a:p>
            <a:fld id="{0FF664DD-58FE-4C2B-AFE4-8643E2B944EC}"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9C9FB437-086B-4CD7-9A78-E439B0BA4D73}"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0AF9AA1A-8505-4D52-90C7-37AB153B356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8E509310-5592-47D3-AAA5-2464022BA1A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91805C25-04C2-4F01-A62A-2B75D602480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32E1E1A6-3551-4593-9C2D-EB139AA40B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BAAF4B99-149F-4EBF-9514-3F6D1F3FA7F8}"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C234060A-7BDD-4DE9-BEB9-3280E97DC82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A077899-5557-4CE4-9D89-CD23952958E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A6D0D6D-4620-409D-82B6-1BA6FC3EC93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7E5A00E-DA6D-4B6E-B54C-4D06ED68B59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660D7F-3BD8-4828-9884-8A687E4F5A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C93A72F-E98E-4F1D-86FA-87B136B1A6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096D107-5F2E-4E6B-B76A-8950003D85A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756C489-FE4E-42A7-B4DC-83B8C82286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43B1AB5-4BC5-4997-8935-5C8DE70A627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FBF34BA-BACB-4C9A-A84C-13E042E05C4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7E2D5E9-BB01-4B76-B6CD-EA7E37EF660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B2A67D7-DF31-4615-8388-0132DC1603A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6F3579-ED0F-4226-A5CE-EBA8345A82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faculty.uaeu.ac.ae/~abintou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18720" t="16321" r="17643" b="5393"/>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838200"/>
            <a:ext cx="9144000" cy="1066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a:xfrm>
            <a:off x="114300" y="962025"/>
            <a:ext cx="8915400" cy="819150"/>
          </a:xfrm>
        </p:spPr>
        <p:txBody>
          <a:bodyPr/>
          <a:lstStyle/>
          <a:p>
            <a:r>
              <a:rPr lang="en-US" sz="2800" b="1" dirty="0" smtClean="0">
                <a:solidFill>
                  <a:srgbClr val="FFFF00"/>
                </a:solidFill>
                <a:latin typeface="Cambria" pitchFamily="18" charset="0"/>
              </a:rPr>
              <a:t>Need for Geographic Information Systems in Decision </a:t>
            </a:r>
            <a:r>
              <a:rPr lang="en-US" sz="2800" b="1" dirty="0" smtClean="0">
                <a:solidFill>
                  <a:srgbClr val="FFFF00"/>
                </a:solidFill>
                <a:latin typeface="Cambria" pitchFamily="18" charset="0"/>
              </a:rPr>
              <a:t>Support</a:t>
            </a:r>
            <a:endParaRPr lang="en-US" sz="2800" b="1" dirty="0">
              <a:solidFill>
                <a:schemeClr val="bg1"/>
              </a:solidFill>
              <a:latin typeface="Cambria" pitchFamily="18" charset="0"/>
              <a:cs typeface="Arial" pitchFamily="34" charset="0"/>
            </a:endParaRPr>
          </a:p>
        </p:txBody>
      </p:sp>
      <p:sp>
        <p:nvSpPr>
          <p:cNvPr id="6" name="Rectangle 5"/>
          <p:cNvSpPr/>
          <p:nvPr/>
        </p:nvSpPr>
        <p:spPr>
          <a:xfrm>
            <a:off x="1905000" y="4403264"/>
            <a:ext cx="5029200" cy="1034129"/>
          </a:xfrm>
          <a:prstGeom prst="rect">
            <a:avLst/>
          </a:prstGeom>
          <a:solidFill>
            <a:schemeClr val="accent3">
              <a:lumMod val="85000"/>
            </a:schemeClr>
          </a:solidFill>
        </p:spPr>
        <p:txBody>
          <a:bodyPr wrap="square">
            <a:spAutoFit/>
          </a:bodyPr>
          <a:lstStyle/>
          <a:p>
            <a:pPr algn="ctr">
              <a:spcBef>
                <a:spcPct val="20000"/>
              </a:spcBef>
            </a:pPr>
            <a:r>
              <a:rPr lang="en-US" b="1" dirty="0" smtClean="0">
                <a:solidFill>
                  <a:srgbClr val="000000"/>
                </a:solidFill>
                <a:latin typeface="Cambria" pitchFamily="18" charset="0"/>
                <a:cs typeface="Times New Roman" pitchFamily="18" charset="0"/>
              </a:rPr>
              <a:t>Dr. Ahmad BinTouq</a:t>
            </a:r>
          </a:p>
          <a:p>
            <a:pPr algn="ctr">
              <a:spcBef>
                <a:spcPct val="20000"/>
              </a:spcBef>
            </a:pPr>
            <a:r>
              <a:rPr lang="en-US" b="1" dirty="0" smtClean="0">
                <a:solidFill>
                  <a:srgbClr val="000000"/>
                </a:solidFill>
                <a:latin typeface="Cambria" pitchFamily="18" charset="0"/>
                <a:cs typeface="Times New Roman" pitchFamily="18" charset="0"/>
              </a:rPr>
              <a:t>E-mail: abintouq@uaeu.ac.ae</a:t>
            </a:r>
          </a:p>
          <a:p>
            <a:pPr algn="ctr">
              <a:spcBef>
                <a:spcPct val="20000"/>
              </a:spcBef>
            </a:pPr>
            <a:r>
              <a:rPr lang="en-US" b="1" dirty="0" smtClean="0">
                <a:solidFill>
                  <a:srgbClr val="000000"/>
                </a:solidFill>
                <a:latin typeface="Cambria" pitchFamily="18" charset="0"/>
                <a:cs typeface="Times New Roman" pitchFamily="18" charset="0"/>
              </a:rPr>
              <a:t>URL: </a:t>
            </a:r>
            <a:r>
              <a:rPr lang="en-US" b="1" dirty="0" smtClean="0">
                <a:solidFill>
                  <a:srgbClr val="000000"/>
                </a:solidFill>
                <a:latin typeface="Cambria" pitchFamily="18" charset="0"/>
                <a:cs typeface="Times New Roman" pitchFamily="18" charset="0"/>
                <a:hlinkClick r:id="rId4"/>
              </a:rPr>
              <a:t>http://faculty.uaeu.ac.ae/~</a:t>
            </a:r>
            <a:r>
              <a:rPr lang="en-US" b="1" dirty="0" smtClean="0">
                <a:solidFill>
                  <a:srgbClr val="000000"/>
                </a:solidFill>
                <a:latin typeface="Cambria" pitchFamily="18" charset="0"/>
                <a:cs typeface="Times New Roman" pitchFamily="18" charset="0"/>
                <a:hlinkClick r:id="rId4"/>
              </a:rPr>
              <a:t>abintouq</a:t>
            </a:r>
            <a:endParaRPr lang="en-US" b="1" dirty="0" smtClean="0">
              <a:solidFill>
                <a:srgbClr val="000000"/>
              </a:solidFill>
              <a:latin typeface="Cambria" pitchFamily="18" charset="0"/>
              <a:cs typeface="Times New Roman" pitchFamily="18" charset="0"/>
            </a:endParaRPr>
          </a:p>
        </p:txBody>
      </p:sp>
      <p:sp>
        <p:nvSpPr>
          <p:cNvPr id="7" name="Rectangle 6"/>
          <p:cNvSpPr/>
          <p:nvPr/>
        </p:nvSpPr>
        <p:spPr>
          <a:xfrm>
            <a:off x="2133600" y="5583457"/>
            <a:ext cx="4572000" cy="307777"/>
          </a:xfrm>
          <a:prstGeom prst="rect">
            <a:avLst/>
          </a:prstGeom>
          <a:solidFill>
            <a:schemeClr val="accent3">
              <a:lumMod val="95000"/>
            </a:schemeClr>
          </a:solidFill>
        </p:spPr>
        <p:txBody>
          <a:bodyPr>
            <a:spAutoFit/>
          </a:bodyPr>
          <a:lstStyle/>
          <a:p>
            <a:pPr algn="ctr">
              <a:spcBef>
                <a:spcPct val="20000"/>
              </a:spcBef>
            </a:pPr>
            <a:r>
              <a:rPr lang="en-US" sz="1400" b="1" dirty="0" smtClean="0">
                <a:solidFill>
                  <a:schemeClr val="accent2"/>
                </a:solidFill>
                <a:latin typeface="Cambria" pitchFamily="18" charset="0"/>
              </a:rPr>
              <a:t>GEO </a:t>
            </a:r>
            <a:r>
              <a:rPr lang="en-US" sz="1400" b="1" dirty="0" smtClean="0">
                <a:solidFill>
                  <a:schemeClr val="accent2"/>
                </a:solidFill>
                <a:latin typeface="Cambria" pitchFamily="18" charset="0"/>
              </a:rPr>
              <a:t>440: GIS for Urban &amp; Regional </a:t>
            </a:r>
            <a:r>
              <a:rPr lang="en-US" sz="1400" b="1" dirty="0" smtClean="0">
                <a:solidFill>
                  <a:schemeClr val="accent2"/>
                </a:solidFill>
                <a:latin typeface="Cambria" pitchFamily="18" charset="0"/>
              </a:rPr>
              <a:t>Plannin</a:t>
            </a:r>
            <a:r>
              <a:rPr lang="en-US" sz="1400" b="1" dirty="0">
                <a:solidFill>
                  <a:schemeClr val="accent2"/>
                </a:solidFill>
                <a:latin typeface="Cambria" pitchFamily="18" charset="0"/>
              </a:rPr>
              <a:t>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dubaichronicle.com/wp-content/uploads/2009/01/abudhabi-bainuna-tower.jpg"/>
          <p:cNvPicPr>
            <a:picLocks noChangeAspect="1" noChangeArrowheads="1"/>
          </p:cNvPicPr>
          <p:nvPr/>
        </p:nvPicPr>
        <p:blipFill>
          <a:blip r:embed="rId3" cstate="print"/>
          <a:srcRect r="6252" b="6250"/>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1524000"/>
            <a:ext cx="9144000" cy="1600200"/>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724" name="Title 1"/>
          <p:cNvSpPr txBox="1">
            <a:spLocks/>
          </p:cNvSpPr>
          <p:nvPr/>
        </p:nvSpPr>
        <p:spPr bwMode="auto">
          <a:xfrm>
            <a:off x="0" y="1600200"/>
            <a:ext cx="8991600" cy="1447800"/>
          </a:xfrm>
          <a:prstGeom prst="rect">
            <a:avLst/>
          </a:prstGeom>
          <a:noFill/>
          <a:ln w="9525">
            <a:noFill/>
            <a:miter lim="800000"/>
            <a:headEnd/>
            <a:tailEnd/>
          </a:ln>
        </p:spPr>
        <p:txBody>
          <a:bodyPr anchor="ctr"/>
          <a:lstStyle/>
          <a:p>
            <a:r>
              <a:rPr lang="en-US" sz="2400" b="1" dirty="0">
                <a:solidFill>
                  <a:srgbClr val="FFC000"/>
                </a:solidFill>
                <a:latin typeface="Cambria" pitchFamily="18" charset="0"/>
              </a:rPr>
              <a:t>Real-world case studies demonstrate how GIS-based decision support works in a variety of contexts, with a special focus on community and regional sustainability management.</a:t>
            </a:r>
            <a:endParaRPr lang="en-US" sz="2400" b="1"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http://www.landscape-me.com/userfiles/Downtown%20Burj%20Dubai.jpg"/>
          <p:cNvPicPr>
            <a:picLocks noChangeAspect="1" noChangeArrowheads="1"/>
          </p:cNvPicPr>
          <p:nvPr/>
        </p:nvPicPr>
        <p:blipFill>
          <a:blip r:embed="rId3" cstate="print"/>
          <a:srcRect r="5486" b="6863"/>
          <a:stretch>
            <a:fillRect/>
          </a:stretch>
        </p:blipFill>
        <p:spPr bwMode="auto">
          <a:xfrm>
            <a:off x="0" y="0"/>
            <a:ext cx="9144000" cy="7239000"/>
          </a:xfrm>
          <a:prstGeom prst="rect">
            <a:avLst/>
          </a:prstGeom>
          <a:noFill/>
          <a:ln w="9525">
            <a:noFill/>
            <a:miter lim="800000"/>
            <a:headEnd/>
            <a:tailEnd/>
          </a:ln>
        </p:spPr>
      </p:pic>
      <p:sp>
        <p:nvSpPr>
          <p:cNvPr id="6" name="Rectangle 5"/>
          <p:cNvSpPr/>
          <p:nvPr/>
        </p:nvSpPr>
        <p:spPr>
          <a:xfrm>
            <a:off x="0" y="3352800"/>
            <a:ext cx="9144000" cy="1371600"/>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7892" name="Title 1"/>
          <p:cNvSpPr>
            <a:spLocks noGrp="1"/>
          </p:cNvSpPr>
          <p:nvPr>
            <p:ph type="title"/>
          </p:nvPr>
        </p:nvSpPr>
        <p:spPr>
          <a:xfrm>
            <a:off x="0" y="3429000"/>
            <a:ext cx="9296400" cy="1143000"/>
          </a:xfrm>
        </p:spPr>
        <p:txBody>
          <a:bodyPr/>
          <a:lstStyle/>
          <a:p>
            <a:r>
              <a:rPr lang="en-US" sz="2200" b="1" dirty="0" smtClean="0">
                <a:solidFill>
                  <a:schemeClr val="bg1"/>
                </a:solidFill>
                <a:latin typeface="Cambria" pitchFamily="18" charset="0"/>
              </a:rPr>
              <a:t>1. Introduction: </a:t>
            </a:r>
            <a:r>
              <a:rPr lang="en-US" sz="2200" b="1" dirty="0" smtClean="0">
                <a:solidFill>
                  <a:schemeClr val="bg1"/>
                </a:solidFill>
                <a:latin typeface="Cambria" pitchFamily="18" charset="0"/>
              </a:rPr>
              <a:t/>
            </a:r>
            <a:br>
              <a:rPr lang="en-US" sz="2200" b="1" dirty="0" smtClean="0">
                <a:solidFill>
                  <a:schemeClr val="bg1"/>
                </a:solidFill>
                <a:latin typeface="Cambria" pitchFamily="18" charset="0"/>
              </a:rPr>
            </a:br>
            <a:r>
              <a:rPr lang="en-US" sz="2200" b="1" dirty="0" smtClean="0">
                <a:solidFill>
                  <a:schemeClr val="bg1"/>
                </a:solidFill>
                <a:latin typeface="Cambria" pitchFamily="18" charset="0"/>
              </a:rPr>
              <a:t>Need </a:t>
            </a:r>
            <a:r>
              <a:rPr lang="en-US" sz="2200" b="1" dirty="0" smtClean="0">
                <a:solidFill>
                  <a:schemeClr val="bg1"/>
                </a:solidFill>
                <a:latin typeface="Cambria" pitchFamily="18" charset="0"/>
              </a:rPr>
              <a:t>for Geographic Information Systems in Decision Support</a:t>
            </a:r>
            <a:endParaRPr lang="en-US" sz="2200" dirty="0" smtClean="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8"/>
          <p:cNvSpPr>
            <a:spLocks noGrp="1"/>
          </p:cNvSpPr>
          <p:nvPr>
            <p:ph type="title"/>
          </p:nvPr>
        </p:nvSpPr>
        <p:spPr/>
        <p:txBody>
          <a:bodyPr/>
          <a:lstStyle/>
          <a:p>
            <a:endParaRPr lang="en-US" smtClean="0"/>
          </a:p>
        </p:txBody>
      </p:sp>
      <p:pic>
        <p:nvPicPr>
          <p:cNvPr id="38915" name="Content Placeholder 5" descr="terminal1.jpg"/>
          <p:cNvPicPr>
            <a:picLocks noGrp="1" noChangeAspect="1"/>
          </p:cNvPicPr>
          <p:nvPr>
            <p:ph sz="half" idx="1"/>
          </p:nvPr>
        </p:nvPicPr>
        <p:blipFill>
          <a:blip r:embed="rId3" cstate="print"/>
          <a:srcRect/>
          <a:stretch>
            <a:fillRect/>
          </a:stretch>
        </p:blipFill>
        <p:spPr>
          <a:xfrm>
            <a:off x="0" y="0"/>
            <a:ext cx="9266238" cy="6858000"/>
          </a:xfrm>
        </p:spPr>
      </p:pic>
      <p:sp>
        <p:nvSpPr>
          <p:cNvPr id="11" name="Rectangle 10"/>
          <p:cNvSpPr/>
          <p:nvPr/>
        </p:nvSpPr>
        <p:spPr>
          <a:xfrm>
            <a:off x="0" y="838200"/>
            <a:ext cx="9296400" cy="27432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8917" name="Content Placeholder 9"/>
          <p:cNvSpPr>
            <a:spLocks noGrp="1"/>
          </p:cNvSpPr>
          <p:nvPr>
            <p:ph sz="half" idx="2"/>
          </p:nvPr>
        </p:nvSpPr>
        <p:spPr>
          <a:xfrm>
            <a:off x="190500" y="914401"/>
            <a:ext cx="8763000" cy="2362200"/>
          </a:xfrm>
        </p:spPr>
        <p:txBody>
          <a:bodyPr/>
          <a:lstStyle/>
          <a:p>
            <a:r>
              <a:rPr lang="en-US" b="1" dirty="0">
                <a:solidFill>
                  <a:schemeClr val="tx1">
                    <a:lumMod val="95000"/>
                    <a:lumOff val="5000"/>
                  </a:schemeClr>
                </a:solidFill>
                <a:latin typeface="Cambria" pitchFamily="18" charset="0"/>
              </a:rPr>
              <a:t>The context for urban–regional decision-making processes in this book is planning, capital improvement programming, and project-level implementation decision support situations that address LTWR concerns.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endParaRPr lang="en-US" smtClean="0"/>
          </a:p>
        </p:txBody>
      </p:sp>
      <p:pic>
        <p:nvPicPr>
          <p:cNvPr id="39939" name="Content Placeholder 3" descr="dubai-airport.jpg"/>
          <p:cNvPicPr>
            <a:picLocks noGrp="1" noChangeAspect="1"/>
          </p:cNvPicPr>
          <p:nvPr>
            <p:ph sz="half" idx="1"/>
          </p:nvPr>
        </p:nvPicPr>
        <p:blipFill>
          <a:blip r:embed="rId3" cstate="print"/>
          <a:srcRect/>
          <a:stretch>
            <a:fillRect/>
          </a:stretch>
        </p:blipFill>
        <p:spPr>
          <a:xfrm>
            <a:off x="0" y="0"/>
            <a:ext cx="9144000" cy="6858000"/>
          </a:xfrm>
        </p:spPr>
      </p:pic>
      <p:sp>
        <p:nvSpPr>
          <p:cNvPr id="4" name="Rectangle 3"/>
          <p:cNvSpPr/>
          <p:nvPr/>
        </p:nvSpPr>
        <p:spPr>
          <a:xfrm>
            <a:off x="0" y="838200"/>
            <a:ext cx="9144000" cy="31242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9941" name="Content Placeholder 7"/>
          <p:cNvSpPr>
            <a:spLocks noGrp="1"/>
          </p:cNvSpPr>
          <p:nvPr>
            <p:ph sz="half" idx="2"/>
          </p:nvPr>
        </p:nvSpPr>
        <p:spPr>
          <a:xfrm>
            <a:off x="342900" y="1066800"/>
            <a:ext cx="8458200" cy="2438400"/>
          </a:xfrm>
        </p:spPr>
        <p:txBody>
          <a:bodyPr/>
          <a:lstStyle/>
          <a:p>
            <a:r>
              <a:rPr lang="en-US" b="1" dirty="0">
                <a:solidFill>
                  <a:schemeClr val="tx1">
                    <a:lumMod val="95000"/>
                    <a:lumOff val="5000"/>
                  </a:schemeClr>
                </a:solidFill>
                <a:latin typeface="Cambria" pitchFamily="18" charset="0"/>
              </a:rPr>
              <a:t>Decision problems about urban–regional environments are among the most vexing problems facing communities worldwide, as the world becomes more urban.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800px-Dubai_World_Central_Airport_2.jpg image by SLEETAPAWANG"/>
          <p:cNvPicPr>
            <a:picLocks noChangeAspect="1" noChangeArrowheads="1"/>
          </p:cNvPicPr>
          <p:nvPr/>
        </p:nvPicPr>
        <p:blipFill>
          <a:blip r:embed="rId3" cstate="print"/>
          <a:srcRect/>
          <a:stretch>
            <a:fillRect/>
          </a:stretch>
        </p:blipFill>
        <p:spPr bwMode="auto">
          <a:xfrm>
            <a:off x="0" y="0"/>
            <a:ext cx="9251950" cy="6858000"/>
          </a:xfrm>
          <a:prstGeom prst="rect">
            <a:avLst/>
          </a:prstGeom>
          <a:noFill/>
          <a:ln w="9525">
            <a:noFill/>
            <a:miter lim="800000"/>
            <a:headEnd/>
            <a:tailEnd/>
          </a:ln>
        </p:spPr>
      </p:pic>
      <p:sp>
        <p:nvSpPr>
          <p:cNvPr id="5" name="Rectangle 4"/>
          <p:cNvSpPr/>
          <p:nvPr/>
        </p:nvSpPr>
        <p:spPr>
          <a:xfrm>
            <a:off x="0" y="1524000"/>
            <a:ext cx="9296400" cy="35052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5060" name="Content Placeholder 2"/>
          <p:cNvSpPr>
            <a:spLocks noGrp="1"/>
          </p:cNvSpPr>
          <p:nvPr>
            <p:ph idx="1"/>
          </p:nvPr>
        </p:nvSpPr>
        <p:spPr>
          <a:xfrm>
            <a:off x="457200" y="1600201"/>
            <a:ext cx="8229600" cy="3429000"/>
          </a:xfrm>
        </p:spPr>
        <p:txBody>
          <a:bodyPr/>
          <a:lstStyle/>
          <a:p>
            <a:r>
              <a:rPr lang="en-US" sz="2800" b="1" dirty="0">
                <a:solidFill>
                  <a:schemeClr val="tx1">
                    <a:lumMod val="95000"/>
                    <a:lumOff val="5000"/>
                  </a:schemeClr>
                </a:solidFill>
                <a:latin typeface="Cambria" pitchFamily="18" charset="0"/>
              </a:rPr>
              <a:t>Question at the end of Chapter 1</a:t>
            </a:r>
          </a:p>
          <a:p>
            <a:r>
              <a:rPr lang="en-US" sz="2800" b="1" dirty="0">
                <a:solidFill>
                  <a:schemeClr val="tx1">
                    <a:lumMod val="95000"/>
                    <a:lumOff val="5000"/>
                  </a:schemeClr>
                </a:solidFill>
                <a:latin typeface="Cambria" pitchFamily="18" charset="0"/>
              </a:rPr>
              <a:t>Lab Tuesday</a:t>
            </a:r>
          </a:p>
          <a:p>
            <a:r>
              <a:rPr lang="en-US" sz="2800" b="1" dirty="0" smtClean="0">
                <a:solidFill>
                  <a:schemeClr val="tx1">
                    <a:lumMod val="95000"/>
                    <a:lumOff val="5000"/>
                  </a:schemeClr>
                </a:solidFill>
                <a:latin typeface="Cambria" pitchFamily="18" charset="0"/>
              </a:rPr>
              <a:t>Quiz#3 Oct 09, 2012</a:t>
            </a:r>
            <a:endParaRPr lang="en-US" sz="2800" b="1" dirty="0">
              <a:solidFill>
                <a:schemeClr val="tx1">
                  <a:lumMod val="95000"/>
                  <a:lumOff val="5000"/>
                </a:schemeClr>
              </a:solidFill>
              <a:latin typeface="Cambria" pitchFamily="18" charset="0"/>
            </a:endParaRPr>
          </a:p>
          <a:p>
            <a:r>
              <a:rPr lang="en-US" sz="2800" b="1" dirty="0">
                <a:solidFill>
                  <a:schemeClr val="tx1">
                    <a:lumMod val="95000"/>
                    <a:lumOff val="5000"/>
                  </a:schemeClr>
                </a:solidFill>
                <a:latin typeface="Cambria" pitchFamily="18" charset="0"/>
              </a:rPr>
              <a:t>Regional and Urban GIS </a:t>
            </a:r>
            <a:br>
              <a:rPr lang="en-US" sz="2800" b="1" dirty="0">
                <a:solidFill>
                  <a:schemeClr val="tx1">
                    <a:lumMod val="95000"/>
                    <a:lumOff val="5000"/>
                  </a:schemeClr>
                </a:solidFill>
                <a:latin typeface="Cambria" pitchFamily="18" charset="0"/>
              </a:rPr>
            </a:br>
            <a:r>
              <a:rPr lang="en-US" sz="2800" b="1" dirty="0">
                <a:solidFill>
                  <a:schemeClr val="tx1">
                    <a:lumMod val="95000"/>
                    <a:lumOff val="5000"/>
                  </a:schemeClr>
                </a:solidFill>
                <a:latin typeface="Cambria" pitchFamily="18" charset="0"/>
              </a:rPr>
              <a:t>A Decision Support Approach</a:t>
            </a:r>
          </a:p>
          <a:p>
            <a:r>
              <a:rPr lang="en-US" sz="2800" b="1" dirty="0">
                <a:solidFill>
                  <a:schemeClr val="tx1">
                    <a:lumMod val="95000"/>
                    <a:lumOff val="5000"/>
                  </a:schemeClr>
                </a:solidFill>
                <a:latin typeface="Cambria" pitchFamily="18" charset="0"/>
              </a:rPr>
              <a:t>Chapter 2 next week.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eikongraphia.com/images/universe/The_World_masterplan_Copyright_Nakheel_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6083" name="Title 1"/>
          <p:cNvSpPr>
            <a:spLocks noGrp="1"/>
          </p:cNvSpPr>
          <p:nvPr>
            <p:ph type="title"/>
          </p:nvPr>
        </p:nvSpPr>
        <p:spPr>
          <a:xfrm>
            <a:off x="0" y="2857500"/>
            <a:ext cx="9144000" cy="1143000"/>
          </a:xfrm>
          <a:solidFill>
            <a:schemeClr val="accent6">
              <a:lumMod val="50000"/>
            </a:schemeClr>
          </a:solidFill>
        </p:spPr>
        <p:txBody>
          <a:bodyPr/>
          <a:lstStyle/>
          <a:p>
            <a:r>
              <a:rPr lang="en-US" b="1" i="1" dirty="0" smtClean="0">
                <a:solidFill>
                  <a:schemeClr val="bg1"/>
                </a:solidFill>
                <a:latin typeface="Cambria" pitchFamily="18" charset="0"/>
              </a:rPr>
              <a:t>Thank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smtClean="0"/>
              <a:t>Purpose</a:t>
            </a:r>
            <a:r>
              <a:rPr lang="en-US" smtClean="0"/>
              <a:t/>
            </a:r>
            <a:br>
              <a:rPr lang="en-US" smtClean="0"/>
            </a:br>
            <a:endParaRPr lang="en-US" smtClean="0"/>
          </a:p>
        </p:txBody>
      </p:sp>
      <p:pic>
        <p:nvPicPr>
          <p:cNvPr id="3075" name="Picture 2" descr="http://www.airplane-pictures.net/images/uploaded-images/2009-8/24/59071.jpg"/>
          <p:cNvPicPr>
            <a:picLocks noChangeAspect="1" noChangeArrowheads="1"/>
          </p:cNvPicPr>
          <p:nvPr/>
        </p:nvPicPr>
        <p:blipFill>
          <a:blip r:embed="rId3" cstate="print"/>
          <a:srcRect r="6250" b="9206"/>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1600200"/>
            <a:ext cx="9144000" cy="5029200"/>
          </a:xfrm>
          <a:prstGeom prst="rect">
            <a:avLst/>
          </a:prstGeom>
          <a:solidFill>
            <a:schemeClr val="bg1">
              <a:alpha val="87000"/>
            </a:schemeClr>
          </a:solidFill>
          <a:ln>
            <a:solidFill>
              <a:schemeClr val="bg1">
                <a:alpha val="8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77" name="Content Placeholder 2"/>
          <p:cNvSpPr>
            <a:spLocks noGrp="1"/>
          </p:cNvSpPr>
          <p:nvPr>
            <p:ph idx="1"/>
          </p:nvPr>
        </p:nvSpPr>
        <p:spPr/>
        <p:txBody>
          <a:bodyPr/>
          <a:lstStyle/>
          <a:p>
            <a:pPr>
              <a:lnSpc>
                <a:spcPct val="90000"/>
              </a:lnSpc>
              <a:buFont typeface="+mj-lt"/>
              <a:buChar char="•"/>
            </a:pPr>
            <a:r>
              <a:rPr lang="en-US" sz="2800" b="1" dirty="0" smtClean="0">
                <a:solidFill>
                  <a:schemeClr val="tx1">
                    <a:lumMod val="95000"/>
                    <a:lumOff val="5000"/>
                  </a:schemeClr>
                </a:solidFill>
                <a:latin typeface="Cambria" pitchFamily="18" charset="0"/>
              </a:rPr>
              <a:t>Regional </a:t>
            </a:r>
            <a:r>
              <a:rPr lang="en-US" sz="2800" b="1" dirty="0">
                <a:solidFill>
                  <a:schemeClr val="tx1">
                    <a:lumMod val="95000"/>
                    <a:lumOff val="5000"/>
                  </a:schemeClr>
                </a:solidFill>
                <a:latin typeface="Cambria" pitchFamily="18" charset="0"/>
              </a:rPr>
              <a:t>and Urban GIS </a:t>
            </a:r>
            <a:r>
              <a:rPr lang="en-US" sz="2800" b="1" dirty="0" smtClean="0">
                <a:solidFill>
                  <a:schemeClr val="tx1">
                    <a:lumMod val="95000"/>
                    <a:lumOff val="5000"/>
                  </a:schemeClr>
                </a:solidFill>
                <a:latin typeface="Cambria" pitchFamily="18" charset="0"/>
              </a:rPr>
              <a:t>A </a:t>
            </a:r>
            <a:r>
              <a:rPr lang="en-US" sz="2800" b="1" dirty="0">
                <a:solidFill>
                  <a:schemeClr val="tx1">
                    <a:lumMod val="95000"/>
                    <a:lumOff val="5000"/>
                  </a:schemeClr>
                </a:solidFill>
                <a:latin typeface="Cambria" pitchFamily="18" charset="0"/>
              </a:rPr>
              <a:t>Decision Support </a:t>
            </a:r>
            <a:r>
              <a:rPr lang="en-US" sz="2800" b="1" dirty="0" smtClean="0">
                <a:solidFill>
                  <a:schemeClr val="tx1">
                    <a:lumMod val="95000"/>
                    <a:lumOff val="5000"/>
                  </a:schemeClr>
                </a:solidFill>
                <a:latin typeface="Cambria" pitchFamily="18" charset="0"/>
              </a:rPr>
              <a:t>Approach: </a:t>
            </a:r>
            <a:endParaRPr lang="en-US" sz="2800" b="1" dirty="0">
              <a:solidFill>
                <a:schemeClr val="tx1">
                  <a:lumMod val="95000"/>
                  <a:lumOff val="5000"/>
                </a:schemeClr>
              </a:solidFill>
              <a:latin typeface="Cambria" pitchFamily="18" charset="0"/>
            </a:endParaRPr>
          </a:p>
          <a:p>
            <a:pPr marL="0" indent="0" algn="ctr">
              <a:lnSpc>
                <a:spcPct val="90000"/>
              </a:lnSpc>
              <a:buNone/>
            </a:pPr>
            <a:r>
              <a:rPr lang="en-US" sz="2400" b="1" i="1" dirty="0">
                <a:solidFill>
                  <a:schemeClr val="tx1">
                    <a:lumMod val="95000"/>
                    <a:lumOff val="5000"/>
                  </a:schemeClr>
                </a:solidFill>
                <a:latin typeface="Cambria" pitchFamily="18" charset="0"/>
              </a:rPr>
              <a:t>Timothy L. </a:t>
            </a:r>
            <a:r>
              <a:rPr lang="en-US" sz="2400" b="1" i="1" dirty="0" err="1">
                <a:solidFill>
                  <a:schemeClr val="tx1">
                    <a:lumMod val="95000"/>
                    <a:lumOff val="5000"/>
                  </a:schemeClr>
                </a:solidFill>
                <a:latin typeface="Cambria" pitchFamily="18" charset="0"/>
              </a:rPr>
              <a:t>Nyerges</a:t>
            </a:r>
            <a:r>
              <a:rPr lang="en-US" sz="2400" b="1" i="1" dirty="0">
                <a:solidFill>
                  <a:schemeClr val="tx1">
                    <a:lumMod val="95000"/>
                    <a:lumOff val="5000"/>
                  </a:schemeClr>
                </a:solidFill>
                <a:latin typeface="Cambria" pitchFamily="18" charset="0"/>
              </a:rPr>
              <a:t> and </a:t>
            </a:r>
            <a:r>
              <a:rPr lang="en-US" sz="2400" b="1" i="1" dirty="0" err="1">
                <a:solidFill>
                  <a:schemeClr val="tx1">
                    <a:lumMod val="95000"/>
                    <a:lumOff val="5000"/>
                  </a:schemeClr>
                </a:solidFill>
                <a:latin typeface="Cambria" pitchFamily="18" charset="0"/>
              </a:rPr>
              <a:t>Piotr</a:t>
            </a:r>
            <a:r>
              <a:rPr lang="en-US" sz="2400" b="1" i="1" dirty="0">
                <a:solidFill>
                  <a:schemeClr val="tx1">
                    <a:lumMod val="95000"/>
                    <a:lumOff val="5000"/>
                  </a:schemeClr>
                </a:solidFill>
                <a:latin typeface="Cambria" pitchFamily="18" charset="0"/>
              </a:rPr>
              <a:t> Jankowski </a:t>
            </a:r>
          </a:p>
          <a:p>
            <a:pPr>
              <a:lnSpc>
                <a:spcPct val="90000"/>
              </a:lnSpc>
            </a:pPr>
            <a:r>
              <a:rPr lang="en-US" sz="2800" b="1" dirty="0" smtClean="0">
                <a:solidFill>
                  <a:schemeClr val="tx1">
                    <a:lumMod val="95000"/>
                    <a:lumOff val="5000"/>
                  </a:schemeClr>
                </a:solidFill>
                <a:latin typeface="Cambria" pitchFamily="18" charset="0"/>
              </a:rPr>
              <a:t>Comprehensive </a:t>
            </a:r>
            <a:r>
              <a:rPr lang="en-US" sz="2800" b="1" dirty="0">
                <a:solidFill>
                  <a:schemeClr val="tx1">
                    <a:lumMod val="95000"/>
                    <a:lumOff val="5000"/>
                  </a:schemeClr>
                </a:solidFill>
                <a:latin typeface="Cambria" pitchFamily="18" charset="0"/>
              </a:rPr>
              <a:t>survey of geographic information system (GIS) for decision support Chapter 1 of the textbook</a:t>
            </a:r>
          </a:p>
          <a:p>
            <a:pPr>
              <a:lnSpc>
                <a:spcPct val="90000"/>
              </a:lnSpc>
              <a:buFont typeface="+mj-lt"/>
              <a:buChar char="•"/>
            </a:pPr>
            <a:r>
              <a:rPr lang="en-US" sz="2800" b="1" dirty="0">
                <a:solidFill>
                  <a:schemeClr val="tx1">
                    <a:lumMod val="95000"/>
                    <a:lumOff val="5000"/>
                  </a:schemeClr>
                </a:solidFill>
                <a:latin typeface="Cambria" pitchFamily="18" charset="0"/>
              </a:rPr>
              <a:t>Chapter summary due on blackboard</a:t>
            </a:r>
          </a:p>
          <a:p>
            <a:pPr>
              <a:lnSpc>
                <a:spcPct val="90000"/>
              </a:lnSpc>
              <a:buFont typeface="+mj-lt"/>
              <a:buChar char="•"/>
            </a:pPr>
            <a:r>
              <a:rPr lang="en-US" sz="2800" b="1" dirty="0">
                <a:solidFill>
                  <a:schemeClr val="tx1">
                    <a:lumMod val="95000"/>
                    <a:lumOff val="5000"/>
                  </a:schemeClr>
                </a:solidFill>
                <a:latin typeface="Cambria" pitchFamily="18" charset="0"/>
              </a:rPr>
              <a:t>Next week Chapter 2, summary due before class</a:t>
            </a:r>
          </a:p>
          <a:p>
            <a:pPr marL="514350" indent="-514350">
              <a:lnSpc>
                <a:spcPct val="90000"/>
              </a:lnSpc>
              <a:buFont typeface="+mj-lt"/>
              <a:buAutoNum type="arabicPeriod"/>
            </a:pPr>
            <a:endParaRPr lang="en-US" sz="2800" dirty="0" smtClean="0"/>
          </a:p>
        </p:txBody>
      </p:sp>
      <p:grpSp>
        <p:nvGrpSpPr>
          <p:cNvPr id="3078" name="Group 7"/>
          <p:cNvGrpSpPr>
            <a:grpSpLocks/>
          </p:cNvGrpSpPr>
          <p:nvPr/>
        </p:nvGrpSpPr>
        <p:grpSpPr bwMode="auto">
          <a:xfrm>
            <a:off x="0" y="381000"/>
            <a:ext cx="9144000" cy="738981"/>
            <a:chOff x="0" y="381000"/>
            <a:chExt cx="9296400" cy="762000"/>
          </a:xfrm>
        </p:grpSpPr>
        <p:sp>
          <p:nvSpPr>
            <p:cNvPr id="7" name="Rectangle 6"/>
            <p:cNvSpPr/>
            <p:nvPr/>
          </p:nvSpPr>
          <p:spPr>
            <a:xfrm>
              <a:off x="0" y="381000"/>
              <a:ext cx="9296400" cy="76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bg1"/>
                </a:solidFill>
              </a:endParaRPr>
            </a:p>
          </p:txBody>
        </p:sp>
        <p:sp>
          <p:nvSpPr>
            <p:cNvPr id="3080" name="Title 1"/>
            <p:cNvSpPr txBox="1">
              <a:spLocks/>
            </p:cNvSpPr>
            <p:nvPr/>
          </p:nvSpPr>
          <p:spPr bwMode="auto">
            <a:xfrm>
              <a:off x="3200400" y="404019"/>
              <a:ext cx="2895600" cy="715962"/>
            </a:xfrm>
            <a:prstGeom prst="rect">
              <a:avLst/>
            </a:prstGeom>
            <a:noFill/>
            <a:ln w="9525">
              <a:noFill/>
              <a:miter lim="800000"/>
              <a:headEnd/>
              <a:tailEnd/>
            </a:ln>
          </p:spPr>
          <p:txBody>
            <a:bodyPr anchor="ctr"/>
            <a:lstStyle/>
            <a:p>
              <a:pPr algn="ctr" eaLnBrk="0" hangingPunct="0"/>
              <a:r>
                <a:rPr lang="en-US" sz="3600" b="1" dirty="0" smtClean="0">
                  <a:solidFill>
                    <a:srgbClr val="FFC000"/>
                  </a:solidFill>
                  <a:latin typeface="Cambria" pitchFamily="18" charset="0"/>
                </a:rPr>
                <a:t>Overview</a:t>
              </a:r>
              <a:endParaRPr lang="en-US" sz="3600" b="1" dirty="0">
                <a:solidFill>
                  <a:srgbClr val="FFC000"/>
                </a:solidFill>
                <a:latin typeface="Cambria" pitchFamily="18" charset="0"/>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77">
                                            <p:txEl>
                                              <p:pRg st="2" end="2"/>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307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77">
                                            <p:txEl>
                                              <p:pRg st="3" end="3"/>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307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077">
                                            <p:txEl>
                                              <p:pRg st="4" end="4"/>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307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77">
                                            <p:txEl>
                                              <p:pRg st="0" end="0"/>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307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77">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lick to zoom"/>
          <p:cNvPicPr>
            <a:picLocks noChangeAspect="1" noChangeArrowheads="1"/>
          </p:cNvPicPr>
          <p:nvPr/>
        </p:nvPicPr>
        <p:blipFill>
          <a:blip r:embed="rId3" cstate="print"/>
          <a:srcRect r="6250"/>
          <a:stretch>
            <a:fillRect/>
          </a:stretch>
        </p:blipFill>
        <p:spPr bwMode="auto">
          <a:xfrm>
            <a:off x="0" y="-457200"/>
            <a:ext cx="9144000" cy="7315200"/>
          </a:xfrm>
          <a:prstGeom prst="rect">
            <a:avLst/>
          </a:prstGeom>
          <a:noFill/>
          <a:ln w="9525">
            <a:noFill/>
            <a:miter lim="800000"/>
            <a:headEnd/>
            <a:tailEnd/>
          </a:ln>
        </p:spPr>
      </p:pic>
      <p:sp>
        <p:nvSpPr>
          <p:cNvPr id="5" name="Rectangle 4"/>
          <p:cNvSpPr/>
          <p:nvPr/>
        </p:nvSpPr>
        <p:spPr>
          <a:xfrm>
            <a:off x="0" y="1676400"/>
            <a:ext cx="9144000" cy="2819400"/>
          </a:xfrm>
          <a:prstGeom prst="rect">
            <a:avLst/>
          </a:prstGeom>
          <a:solidFill>
            <a:schemeClr val="bg1">
              <a:alpha val="87000"/>
            </a:schemeClr>
          </a:solidFill>
          <a:ln>
            <a:solidFill>
              <a:schemeClr val="bg1">
                <a:alpha val="8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100" name="Content Placeholder 2"/>
          <p:cNvSpPr>
            <a:spLocks noGrp="1"/>
          </p:cNvSpPr>
          <p:nvPr>
            <p:ph idx="1"/>
          </p:nvPr>
        </p:nvSpPr>
        <p:spPr>
          <a:xfrm>
            <a:off x="152400" y="1646238"/>
            <a:ext cx="8915400" cy="2773362"/>
          </a:xfrm>
        </p:spPr>
        <p:txBody>
          <a:bodyPr/>
          <a:lstStyle/>
          <a:p>
            <a:r>
              <a:rPr lang="en-US" b="1" dirty="0" smtClean="0">
                <a:latin typeface="Cambria" pitchFamily="18" charset="0"/>
              </a:rPr>
              <a:t>Refers </a:t>
            </a:r>
            <a:r>
              <a:rPr lang="en-US" b="1" dirty="0" smtClean="0">
                <a:latin typeface="Cambria" pitchFamily="18" charset="0"/>
              </a:rPr>
              <a:t>to the tools and information provided by or to people during all aspects of their decision making processes. </a:t>
            </a:r>
          </a:p>
        </p:txBody>
      </p:sp>
      <p:sp>
        <p:nvSpPr>
          <p:cNvPr id="7" name="Rectangle 6"/>
          <p:cNvSpPr/>
          <p:nvPr/>
        </p:nvSpPr>
        <p:spPr>
          <a:xfrm>
            <a:off x="0" y="381000"/>
            <a:ext cx="9144000" cy="76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bg1"/>
              </a:solidFill>
            </a:endParaRPr>
          </a:p>
        </p:txBody>
      </p:sp>
      <p:sp>
        <p:nvSpPr>
          <p:cNvPr id="4102" name="Title 1"/>
          <p:cNvSpPr txBox="1">
            <a:spLocks/>
          </p:cNvSpPr>
          <p:nvPr/>
        </p:nvSpPr>
        <p:spPr bwMode="auto">
          <a:xfrm>
            <a:off x="1524000" y="381000"/>
            <a:ext cx="5181600" cy="715962"/>
          </a:xfrm>
          <a:prstGeom prst="rect">
            <a:avLst/>
          </a:prstGeom>
          <a:noFill/>
          <a:ln w="9525">
            <a:noFill/>
            <a:miter lim="800000"/>
            <a:headEnd/>
            <a:tailEnd/>
          </a:ln>
        </p:spPr>
        <p:txBody>
          <a:bodyPr anchor="ctr"/>
          <a:lstStyle/>
          <a:p>
            <a:pPr algn="ctr" eaLnBrk="0" hangingPunct="0"/>
            <a:r>
              <a:rPr lang="en-US" sz="3600" b="1" dirty="0" smtClean="0">
                <a:solidFill>
                  <a:srgbClr val="FFC000"/>
                </a:solidFill>
                <a:latin typeface="Cambria" pitchFamily="18" charset="0"/>
              </a:rPr>
              <a:t>Decision </a:t>
            </a:r>
            <a:r>
              <a:rPr lang="en-US" sz="3600" b="1" dirty="0" smtClean="0">
                <a:solidFill>
                  <a:srgbClr val="FFC000"/>
                </a:solidFill>
                <a:latin typeface="Cambria" pitchFamily="18" charset="0"/>
              </a:rPr>
              <a:t>Support </a:t>
            </a:r>
            <a:endParaRPr lang="en-US" sz="3600"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3.bp.blogspot.com/_Ymx9e66vrGc/Sgzy4cpXooI/AAAAAAAAIrQ/XF0O92CFsd8/s400/3D_city_mode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1828800"/>
            <a:ext cx="9144000" cy="2819400"/>
          </a:xfrm>
          <a:prstGeom prst="rect">
            <a:avLst/>
          </a:prstGeom>
          <a:solidFill>
            <a:schemeClr val="bg1">
              <a:alpha val="87000"/>
            </a:schemeClr>
          </a:solidFill>
          <a:ln>
            <a:solidFill>
              <a:schemeClr val="bg1">
                <a:alpha val="8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 name="Rectangle 3"/>
          <p:cNvSpPr/>
          <p:nvPr/>
        </p:nvSpPr>
        <p:spPr>
          <a:xfrm>
            <a:off x="0" y="228600"/>
            <a:ext cx="9144000" cy="1295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125" name="Title 1"/>
          <p:cNvSpPr>
            <a:spLocks noGrp="1"/>
          </p:cNvSpPr>
          <p:nvPr>
            <p:ph type="title"/>
          </p:nvPr>
        </p:nvSpPr>
        <p:spPr/>
        <p:txBody>
          <a:bodyPr/>
          <a:lstStyle/>
          <a:p>
            <a:r>
              <a:rPr lang="en-US" b="1" kern="1200" dirty="0">
                <a:solidFill>
                  <a:srgbClr val="FFC000"/>
                </a:solidFill>
                <a:latin typeface="Cambria" pitchFamily="18" charset="0"/>
                <a:ea typeface="+mn-ea"/>
                <a:cs typeface="Arial" charset="0"/>
              </a:rPr>
              <a:t>Thematic Areas</a:t>
            </a:r>
          </a:p>
        </p:txBody>
      </p:sp>
      <p:sp>
        <p:nvSpPr>
          <p:cNvPr id="5126" name="Content Placeholder 2"/>
          <p:cNvSpPr>
            <a:spLocks noGrp="1"/>
          </p:cNvSpPr>
          <p:nvPr>
            <p:ph idx="1"/>
          </p:nvPr>
        </p:nvSpPr>
        <p:spPr>
          <a:xfrm>
            <a:off x="76200" y="1828800"/>
            <a:ext cx="9067800" cy="2819400"/>
          </a:xfrm>
        </p:spPr>
        <p:txBody>
          <a:bodyPr/>
          <a:lstStyle/>
          <a:p>
            <a:r>
              <a:rPr lang="en-US" b="1" dirty="0">
                <a:latin typeface="Cambria" pitchFamily="18" charset="0"/>
              </a:rPr>
              <a:t>Applicable for social services improvement or ecological habitat rehabilitation</a:t>
            </a:r>
          </a:p>
          <a:p>
            <a:pPr marL="914400" lvl="1" indent="-514350">
              <a:buFont typeface="+mj-lt"/>
              <a:buAutoNum type="arabicPeriod"/>
            </a:pPr>
            <a:r>
              <a:rPr lang="en-US" b="1" dirty="0">
                <a:solidFill>
                  <a:schemeClr val="accent5">
                    <a:lumMod val="25000"/>
                  </a:schemeClr>
                </a:solidFill>
                <a:latin typeface="Cambria" pitchFamily="18" charset="0"/>
              </a:rPr>
              <a:t>Land</a:t>
            </a:r>
          </a:p>
          <a:p>
            <a:pPr marL="914400" lvl="1" indent="-514350">
              <a:buFont typeface="+mj-lt"/>
              <a:buAutoNum type="arabicPeriod"/>
            </a:pPr>
            <a:r>
              <a:rPr lang="en-US" b="1" dirty="0">
                <a:solidFill>
                  <a:schemeClr val="accent5">
                    <a:lumMod val="25000"/>
                  </a:schemeClr>
                </a:solidFill>
                <a:latin typeface="Cambria" pitchFamily="18" charset="0"/>
              </a:rPr>
              <a:t>Transportation</a:t>
            </a:r>
          </a:p>
          <a:p>
            <a:pPr marL="914400" lvl="1" indent="-514350">
              <a:buFont typeface="+mj-lt"/>
              <a:buAutoNum type="arabicPeriod"/>
            </a:pPr>
            <a:r>
              <a:rPr lang="en-US" b="1" dirty="0">
                <a:solidFill>
                  <a:schemeClr val="accent5">
                    <a:lumMod val="25000"/>
                  </a:schemeClr>
                </a:solidFill>
                <a:latin typeface="Cambria" pitchFamily="18" charset="0"/>
              </a:rPr>
              <a:t>Water </a:t>
            </a:r>
            <a:r>
              <a:rPr lang="en-US" b="1" dirty="0" smtClean="0">
                <a:solidFill>
                  <a:schemeClr val="accent5">
                    <a:lumMod val="25000"/>
                  </a:schemeClr>
                </a:solidFill>
                <a:latin typeface="Cambria" pitchFamily="18" charset="0"/>
              </a:rPr>
              <a:t>resources</a:t>
            </a:r>
            <a:endParaRPr lang="en-US" b="1" dirty="0">
              <a:solidFill>
                <a:schemeClr val="accent5">
                  <a:lumMod val="25000"/>
                </a:schemeClr>
              </a:solidFill>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p:nvPr/>
        </p:nvSpPr>
        <p:spPr>
          <a:xfrm>
            <a:off x="0" y="152400"/>
            <a:ext cx="9144000" cy="76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147" name="Rectangle 2"/>
          <p:cNvSpPr>
            <a:spLocks noGrp="1" noChangeArrowheads="1"/>
          </p:cNvSpPr>
          <p:nvPr>
            <p:ph type="title"/>
          </p:nvPr>
        </p:nvSpPr>
        <p:spPr>
          <a:xfrm>
            <a:off x="76200" y="1066800"/>
            <a:ext cx="8991600" cy="4648200"/>
          </a:xfrm>
        </p:spPr>
        <p:txBody>
          <a:bodyPr/>
          <a:lstStyle/>
          <a:p>
            <a:pPr algn="l" eaLnBrk="1" hangingPunct="1"/>
            <a:r>
              <a:rPr lang="en-US" sz="3200" b="1" dirty="0">
                <a:solidFill>
                  <a:srgbClr val="C00000"/>
                </a:solidFill>
                <a:latin typeface="Cambria" pitchFamily="18" charset="0"/>
                <a:ea typeface="+mn-ea"/>
                <a:cs typeface="+mn-cs"/>
              </a:rPr>
              <a:t>Toward that end, this text applies concepts </a:t>
            </a:r>
            <a:r>
              <a:rPr lang="en-US" sz="3200" b="1" dirty="0" smtClean="0">
                <a:solidFill>
                  <a:srgbClr val="C00000"/>
                </a:solidFill>
                <a:latin typeface="Cambria" pitchFamily="18" charset="0"/>
                <a:ea typeface="+mn-ea"/>
                <a:cs typeface="+mn-cs"/>
              </a:rPr>
              <a:t>from:</a:t>
            </a:r>
            <a:br>
              <a:rPr lang="en-US" sz="3200" b="1" dirty="0" smtClean="0">
                <a:solidFill>
                  <a:srgbClr val="C00000"/>
                </a:solidFill>
                <a:latin typeface="Cambria" pitchFamily="18" charset="0"/>
                <a:ea typeface="+mn-ea"/>
                <a:cs typeface="+mn-cs"/>
              </a:rPr>
            </a:br>
            <a:r>
              <a:rPr lang="en-US" sz="3200" b="1" dirty="0" smtClean="0">
                <a:solidFill>
                  <a:srgbClr val="C00000"/>
                </a:solidFill>
                <a:latin typeface="Cambria" pitchFamily="18" charset="0"/>
                <a:ea typeface="+mn-ea"/>
                <a:cs typeface="+mn-cs"/>
              </a:rPr>
              <a:t> </a:t>
            </a:r>
            <a:r>
              <a:rPr lang="en-US" sz="3200" b="1" dirty="0">
                <a:solidFill>
                  <a:srgbClr val="C00000"/>
                </a:solidFill>
                <a:latin typeface="Cambria" pitchFamily="18" charset="0"/>
                <a:ea typeface="+mn-ea"/>
                <a:cs typeface="+mn-cs"/>
              </a:rPr>
              <a:t/>
            </a:r>
            <a:br>
              <a:rPr lang="en-US" sz="3200" b="1" dirty="0">
                <a:solidFill>
                  <a:srgbClr val="C00000"/>
                </a:solidFill>
                <a:latin typeface="Cambria" pitchFamily="18" charset="0"/>
                <a:ea typeface="+mn-ea"/>
                <a:cs typeface="+mn-cs"/>
              </a:rPr>
            </a:br>
            <a:r>
              <a:rPr lang="en-US" sz="3200" b="1" dirty="0" smtClean="0">
                <a:solidFill>
                  <a:schemeClr val="tx1">
                    <a:lumMod val="95000"/>
                    <a:lumOff val="5000"/>
                  </a:schemeClr>
                </a:solidFill>
                <a:latin typeface="Cambria" pitchFamily="18" charset="0"/>
                <a:ea typeface="+mn-ea"/>
                <a:cs typeface="+mn-cs"/>
              </a:rPr>
              <a:t>(1). </a:t>
            </a:r>
            <a:r>
              <a:rPr lang="en-US" sz="3200" b="1" dirty="0" smtClean="0">
                <a:solidFill>
                  <a:srgbClr val="C00000"/>
                </a:solidFill>
                <a:latin typeface="Cambria" pitchFamily="18" charset="0"/>
                <a:ea typeface="+mn-ea"/>
                <a:cs typeface="+mn-cs"/>
              </a:rPr>
              <a:t>Planning</a:t>
            </a:r>
            <a:r>
              <a:rPr lang="en-US" sz="3200" b="1" dirty="0">
                <a:solidFill>
                  <a:srgbClr val="C00000"/>
                </a:solidFill>
                <a:latin typeface="Cambria" pitchFamily="18" charset="0"/>
                <a:ea typeface="+mn-ea"/>
                <a:cs typeface="+mn-cs"/>
              </a:rPr>
              <a:t>, </a:t>
            </a:r>
            <a:r>
              <a:rPr lang="en-US" sz="3200" b="1" dirty="0" smtClean="0">
                <a:solidFill>
                  <a:srgbClr val="C00000"/>
                </a:solidFill>
                <a:latin typeface="Cambria" pitchFamily="18" charset="0"/>
                <a:ea typeface="+mn-ea"/>
                <a:cs typeface="+mn-cs"/>
              </a:rPr>
              <a:t/>
            </a:r>
            <a:br>
              <a:rPr lang="en-US" sz="3200" b="1" dirty="0" smtClean="0">
                <a:solidFill>
                  <a:srgbClr val="C00000"/>
                </a:solidFill>
                <a:latin typeface="Cambria" pitchFamily="18" charset="0"/>
                <a:ea typeface="+mn-ea"/>
                <a:cs typeface="+mn-cs"/>
              </a:rPr>
            </a:br>
            <a:r>
              <a:rPr lang="en-US" sz="3200" b="1" dirty="0" smtClean="0">
                <a:solidFill>
                  <a:schemeClr val="tx1">
                    <a:lumMod val="95000"/>
                    <a:lumOff val="5000"/>
                  </a:schemeClr>
                </a:solidFill>
                <a:latin typeface="Cambria" pitchFamily="18" charset="0"/>
                <a:ea typeface="+mn-ea"/>
                <a:cs typeface="+mn-cs"/>
              </a:rPr>
              <a:t>(2). </a:t>
            </a:r>
            <a:r>
              <a:rPr lang="en-US" sz="3200" b="1" dirty="0" smtClean="0">
                <a:solidFill>
                  <a:srgbClr val="C00000"/>
                </a:solidFill>
                <a:latin typeface="Cambria" pitchFamily="18" charset="0"/>
                <a:ea typeface="+mn-ea"/>
                <a:cs typeface="+mn-cs"/>
              </a:rPr>
              <a:t>Programming</a:t>
            </a:r>
            <a:r>
              <a:rPr lang="en-US" sz="3200" b="1" dirty="0">
                <a:solidFill>
                  <a:srgbClr val="C00000"/>
                </a:solidFill>
                <a:latin typeface="Cambria" pitchFamily="18" charset="0"/>
                <a:ea typeface="+mn-ea"/>
                <a:cs typeface="+mn-cs"/>
              </a:rPr>
              <a:t>, </a:t>
            </a:r>
            <a:r>
              <a:rPr lang="en-US" sz="3200" b="1" dirty="0" smtClean="0">
                <a:solidFill>
                  <a:srgbClr val="C00000"/>
                </a:solidFill>
                <a:latin typeface="Cambria" pitchFamily="18" charset="0"/>
                <a:ea typeface="+mn-ea"/>
                <a:cs typeface="+mn-cs"/>
              </a:rPr>
              <a:t/>
            </a:r>
            <a:br>
              <a:rPr lang="en-US" sz="3200" b="1" dirty="0" smtClean="0">
                <a:solidFill>
                  <a:srgbClr val="C00000"/>
                </a:solidFill>
                <a:latin typeface="Cambria" pitchFamily="18" charset="0"/>
                <a:ea typeface="+mn-ea"/>
                <a:cs typeface="+mn-cs"/>
              </a:rPr>
            </a:br>
            <a:r>
              <a:rPr lang="en-US" sz="3200" b="1" dirty="0" smtClean="0">
                <a:solidFill>
                  <a:schemeClr val="tx1">
                    <a:lumMod val="95000"/>
                    <a:lumOff val="5000"/>
                  </a:schemeClr>
                </a:solidFill>
                <a:latin typeface="Cambria" pitchFamily="18" charset="0"/>
                <a:ea typeface="+mn-ea"/>
                <a:cs typeface="+mn-cs"/>
              </a:rPr>
              <a:t>(3). </a:t>
            </a:r>
            <a:r>
              <a:rPr lang="en-US" sz="3200" b="1" dirty="0" smtClean="0">
                <a:solidFill>
                  <a:srgbClr val="C00000"/>
                </a:solidFill>
                <a:latin typeface="Cambria" pitchFamily="18" charset="0"/>
                <a:ea typeface="+mn-ea"/>
                <a:cs typeface="+mn-cs"/>
              </a:rPr>
              <a:t>Implementation </a:t>
            </a:r>
            <a:r>
              <a:rPr lang="en-US" sz="3200" b="1" dirty="0">
                <a:solidFill>
                  <a:srgbClr val="C00000"/>
                </a:solidFill>
                <a:latin typeface="Cambria" pitchFamily="18" charset="0"/>
                <a:ea typeface="+mn-ea"/>
                <a:cs typeface="+mn-cs"/>
              </a:rPr>
              <a:t>(PPI) efforts to inform GIS use to various human–environment and environment–society decision situations.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7" descr="data"/>
          <p:cNvPicPr>
            <a:picLocks noChangeAspect="1" noChangeArrowheads="1"/>
          </p:cNvPicPr>
          <p:nvPr/>
        </p:nvPicPr>
        <p:blipFill>
          <a:blip r:embed="rId3" cstate="print"/>
          <a:srcRect t="27777" b="9259"/>
          <a:stretch>
            <a:fillRect/>
          </a:stretch>
        </p:blipFill>
        <p:spPr bwMode="auto">
          <a:xfrm>
            <a:off x="0" y="0"/>
            <a:ext cx="9167813" cy="6858000"/>
          </a:xfrm>
          <a:prstGeom prst="rect">
            <a:avLst/>
          </a:prstGeom>
          <a:noFill/>
          <a:ln w="9525">
            <a:noFill/>
            <a:miter lim="800000"/>
            <a:headEnd/>
            <a:tailEnd/>
          </a:ln>
        </p:spPr>
      </p:pic>
      <p:sp>
        <p:nvSpPr>
          <p:cNvPr id="7172" name="Title 1"/>
          <p:cNvSpPr>
            <a:spLocks noGrp="1"/>
          </p:cNvSpPr>
          <p:nvPr>
            <p:ph type="title"/>
          </p:nvPr>
        </p:nvSpPr>
        <p:spPr>
          <a:xfrm>
            <a:off x="50006" y="762000"/>
            <a:ext cx="9067800" cy="1905000"/>
          </a:xfrm>
          <a:solidFill>
            <a:schemeClr val="bg2">
              <a:lumMod val="20000"/>
              <a:lumOff val="80000"/>
            </a:schemeClr>
          </a:solidFill>
        </p:spPr>
        <p:txBody>
          <a:bodyPr>
            <a:noAutofit/>
          </a:bodyPr>
          <a:lstStyle/>
          <a:p>
            <a:pPr algn="l"/>
            <a:r>
              <a:rPr lang="en-US" sz="2800" b="1" dirty="0">
                <a:solidFill>
                  <a:srgbClr val="C00000"/>
                </a:solidFill>
                <a:latin typeface="Cambria" pitchFamily="18" charset="0"/>
                <a:ea typeface="+mn-ea"/>
                <a:cs typeface="+mn-cs"/>
              </a:rPr>
              <a:t>Policy statements are formulated by organizational decision makers to establish a direction for work activity within the organization or across multiple </a:t>
            </a:r>
            <a:r>
              <a:rPr lang="en-US" sz="2800" b="1" dirty="0" smtClean="0">
                <a:solidFill>
                  <a:srgbClr val="C00000"/>
                </a:solidFill>
                <a:latin typeface="Cambria" pitchFamily="18" charset="0"/>
                <a:ea typeface="+mn-ea"/>
                <a:cs typeface="+mn-cs"/>
              </a:rPr>
              <a:t>organizations.</a:t>
            </a:r>
            <a:endParaRPr lang="en-US" sz="2800" b="1" dirty="0">
              <a:solidFill>
                <a:srgbClr val="C00000"/>
              </a:solidFill>
              <a:latin typeface="Cambria" pitchFamily="18" charset="0"/>
              <a:ea typeface="+mn-ea"/>
              <a:cs typeface="+mn-cs"/>
            </a:endParaRPr>
          </a:p>
        </p:txBody>
      </p:sp>
      <p:sp>
        <p:nvSpPr>
          <p:cNvPr id="6" name="Rectangle 5"/>
          <p:cNvSpPr/>
          <p:nvPr/>
        </p:nvSpPr>
        <p:spPr>
          <a:xfrm>
            <a:off x="38100" y="2914650"/>
            <a:ext cx="9029700" cy="1276350"/>
          </a:xfrm>
          <a:prstGeom prst="rect">
            <a:avLst/>
          </a:prstGeom>
          <a:solidFill>
            <a:schemeClr val="bg1">
              <a:alpha val="87000"/>
            </a:schemeClr>
          </a:solidFill>
          <a:ln>
            <a:solidFill>
              <a:schemeClr val="bg1">
                <a:alpha val="8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174" name="Content Placeholder 2"/>
          <p:cNvSpPr>
            <a:spLocks noGrp="1"/>
          </p:cNvSpPr>
          <p:nvPr>
            <p:ph idx="1"/>
          </p:nvPr>
        </p:nvSpPr>
        <p:spPr>
          <a:xfrm>
            <a:off x="38100" y="2918619"/>
            <a:ext cx="8839200" cy="1348582"/>
          </a:xfrm>
        </p:spPr>
        <p:txBody>
          <a:bodyPr/>
          <a:lstStyle/>
          <a:p>
            <a:r>
              <a:rPr lang="en-US" sz="2400" b="1" dirty="0" smtClean="0">
                <a:solidFill>
                  <a:srgbClr val="FF0000"/>
                </a:solidFill>
                <a:latin typeface="Cambria" pitchFamily="18" charset="0"/>
              </a:rPr>
              <a:t>Example:</a:t>
            </a:r>
            <a:endParaRPr lang="en-US" sz="2400" b="1" dirty="0" smtClean="0">
              <a:solidFill>
                <a:srgbClr val="FF0000"/>
              </a:solidFill>
              <a:latin typeface="Cambria" pitchFamily="18" charset="0"/>
            </a:endParaRPr>
          </a:p>
          <a:p>
            <a:pPr>
              <a:buFont typeface="Wingdings" pitchFamily="2" charset="2"/>
              <a:buChar char="Ø"/>
            </a:pPr>
            <a:r>
              <a:rPr lang="en-US" sz="2400" b="1" dirty="0" smtClean="0">
                <a:solidFill>
                  <a:srgbClr val="FF0000"/>
                </a:solidFill>
                <a:latin typeface="Cambria" pitchFamily="18" charset="0"/>
              </a:rPr>
              <a:t>Abu Dhabi 2030</a:t>
            </a:r>
          </a:p>
          <a:p>
            <a:pPr>
              <a:buFont typeface="Wingdings" pitchFamily="2" charset="2"/>
              <a:buChar char="Ø"/>
            </a:pPr>
            <a:r>
              <a:rPr lang="en-US" sz="2400" b="1" dirty="0" smtClean="0">
                <a:solidFill>
                  <a:srgbClr val="FF0000"/>
                </a:solidFill>
                <a:latin typeface="Cambria" pitchFamily="18" charset="0"/>
              </a:rPr>
              <a:t>Al </a:t>
            </a:r>
            <a:r>
              <a:rPr lang="en-US" sz="2400" b="1" dirty="0" err="1" smtClean="0">
                <a:solidFill>
                  <a:srgbClr val="FF0000"/>
                </a:solidFill>
                <a:latin typeface="Cambria" pitchFamily="18" charset="0"/>
              </a:rPr>
              <a:t>Ain</a:t>
            </a:r>
            <a:r>
              <a:rPr lang="en-US" sz="2400" b="1" dirty="0" smtClean="0">
                <a:solidFill>
                  <a:srgbClr val="FF0000"/>
                </a:solidFill>
                <a:latin typeface="Cambria" pitchFamily="18" charset="0"/>
              </a:rPr>
              <a:t> 2030</a:t>
            </a:r>
            <a:endParaRPr lang="en-US" sz="2400" dirty="0" smtClean="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srcRect l="21028" t="5936" r="15327" b="11572"/>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2819400"/>
            <a:ext cx="9144000" cy="91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220" name="Title 1"/>
          <p:cNvSpPr>
            <a:spLocks noGrp="1"/>
          </p:cNvSpPr>
          <p:nvPr>
            <p:ph type="title"/>
          </p:nvPr>
        </p:nvSpPr>
        <p:spPr>
          <a:xfrm>
            <a:off x="0" y="2819400"/>
            <a:ext cx="9144000" cy="914400"/>
          </a:xfrm>
        </p:spPr>
        <p:txBody>
          <a:bodyPr/>
          <a:lstStyle/>
          <a:p>
            <a:r>
              <a:rPr lang="en-US" b="1" kern="1200" dirty="0">
                <a:solidFill>
                  <a:srgbClr val="FFC000"/>
                </a:solidFill>
                <a:latin typeface="Cambria" pitchFamily="18" charset="0"/>
                <a:ea typeface="+mn-ea"/>
                <a:cs typeface="Arial" charset="0"/>
              </a:rPr>
              <a:t>Discussion</a:t>
            </a:r>
            <a:r>
              <a:rPr lang="en-US" b="1" dirty="0" smtClean="0">
                <a:solidFill>
                  <a:schemeClr val="bg1"/>
                </a:solidFill>
              </a:rPr>
              <a:t> </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urcopolier.typepad.com/sic_semper_tyrannis/files/dubai_2005.jpg"/>
          <p:cNvPicPr>
            <a:picLocks noChangeAspect="1" noChangeArrowheads="1"/>
          </p:cNvPicPr>
          <p:nvPr/>
        </p:nvPicPr>
        <p:blipFill>
          <a:blip r:embed="rId3" cstate="print"/>
          <a:srcRect l="3276" r="4676"/>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838200"/>
            <a:ext cx="9144000" cy="1524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6388" name="Rectangle 4"/>
          <p:cNvSpPr>
            <a:spLocks noGrp="1" noChangeArrowheads="1"/>
          </p:cNvSpPr>
          <p:nvPr>
            <p:ph type="title"/>
          </p:nvPr>
        </p:nvSpPr>
        <p:spPr>
          <a:xfrm>
            <a:off x="76200" y="1000035"/>
            <a:ext cx="8915400" cy="1200329"/>
          </a:xfrm>
          <a:noFill/>
        </p:spPr>
        <p:txBody>
          <a:bodyPr wrap="square">
            <a:spAutoFit/>
          </a:bodyPr>
          <a:lstStyle/>
          <a:p>
            <a:pPr algn="l"/>
            <a:r>
              <a:rPr lang="en-US" sz="2400" b="1" kern="1200" dirty="0">
                <a:solidFill>
                  <a:srgbClr val="FFC000"/>
                </a:solidFill>
                <a:latin typeface="Cambria" pitchFamily="18" charset="0"/>
                <a:ea typeface="+mn-ea"/>
                <a:cs typeface="Arial" charset="0"/>
              </a:rPr>
              <a:t>How geographic information systems (GIS) can </a:t>
            </a:r>
            <a:r>
              <a:rPr lang="en-US" sz="2400" b="1" kern="1200" dirty="0" smtClean="0">
                <a:solidFill>
                  <a:srgbClr val="FFC000"/>
                </a:solidFill>
                <a:latin typeface="Cambria" pitchFamily="18" charset="0"/>
                <a:ea typeface="+mn-ea"/>
                <a:cs typeface="Arial" charset="0"/>
              </a:rPr>
              <a:t>guide decision </a:t>
            </a:r>
            <a:r>
              <a:rPr lang="en-US" sz="2400" b="1" kern="1200" dirty="0">
                <a:solidFill>
                  <a:srgbClr val="FFC000"/>
                </a:solidFill>
                <a:latin typeface="Cambria" pitchFamily="18" charset="0"/>
                <a:ea typeface="+mn-ea"/>
                <a:cs typeface="Arial" charset="0"/>
              </a:rPr>
              <a:t>making </a:t>
            </a:r>
            <a:r>
              <a:rPr lang="en-US" sz="2400" b="1" kern="1200" dirty="0" smtClean="0">
                <a:solidFill>
                  <a:srgbClr val="FFC000"/>
                </a:solidFill>
                <a:latin typeface="Cambria" pitchFamily="18" charset="0"/>
                <a:ea typeface="+mn-ea"/>
                <a:cs typeface="Arial" charset="0"/>
              </a:rPr>
              <a:t>about </a:t>
            </a:r>
            <a:r>
              <a:rPr lang="en-US" sz="2400" b="1" kern="1200" dirty="0">
                <a:solidFill>
                  <a:srgbClr val="FFC000"/>
                </a:solidFill>
                <a:latin typeface="Cambria" pitchFamily="18" charset="0"/>
                <a:ea typeface="+mn-ea"/>
                <a:cs typeface="Arial" charset="0"/>
              </a:rPr>
              <a:t>complex community and environmental problems.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zrss.si/jpg/GEO_BurjDubaiFlick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1066800"/>
            <a:ext cx="9144000" cy="3733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8436" name="Title 3"/>
          <p:cNvSpPr>
            <a:spLocks noGrp="1"/>
          </p:cNvSpPr>
          <p:nvPr>
            <p:ph type="title"/>
          </p:nvPr>
        </p:nvSpPr>
        <p:spPr>
          <a:xfrm>
            <a:off x="76200" y="1143000"/>
            <a:ext cx="8305800" cy="3886200"/>
          </a:xfrm>
        </p:spPr>
        <p:txBody>
          <a:bodyPr/>
          <a:lstStyle/>
          <a:p>
            <a:pPr algn="l"/>
            <a:r>
              <a:rPr lang="en-US" sz="2400" b="1" kern="1200" dirty="0" smtClean="0">
                <a:solidFill>
                  <a:srgbClr val="FFC000"/>
                </a:solidFill>
                <a:latin typeface="Cambria" pitchFamily="18" charset="0"/>
                <a:ea typeface="+mn-ea"/>
                <a:cs typeface="Arial" charset="0"/>
              </a:rPr>
              <a:t>Step-by-step </a:t>
            </a:r>
            <a:r>
              <a:rPr lang="en-US" sz="2400" b="1" kern="1200" dirty="0">
                <a:solidFill>
                  <a:srgbClr val="FFC000"/>
                </a:solidFill>
                <a:latin typeface="Cambria" pitchFamily="18" charset="0"/>
                <a:ea typeface="+mn-ea"/>
                <a:cs typeface="Arial" charset="0"/>
              </a:rPr>
              <a:t>introduction to GIS-based decision analysis methods and techniques covers important urban and regional issues </a:t>
            </a:r>
            <a:r>
              <a:rPr lang="en-US" sz="2400" b="1" kern="1200" dirty="0" smtClean="0">
                <a:solidFill>
                  <a:srgbClr val="FFC000"/>
                </a:solidFill>
                <a:latin typeface="Cambria" pitchFamily="18" charset="0"/>
                <a:ea typeface="+mn-ea"/>
                <a:cs typeface="Arial" charset="0"/>
              </a:rPr>
              <a:t/>
            </a:r>
            <a:br>
              <a:rPr lang="en-US" sz="2400" b="1" kern="1200" dirty="0" smtClean="0">
                <a:solidFill>
                  <a:srgbClr val="FFC000"/>
                </a:solidFill>
                <a:latin typeface="Cambria" pitchFamily="18" charset="0"/>
                <a:ea typeface="+mn-ea"/>
                <a:cs typeface="Arial" charset="0"/>
              </a:rPr>
            </a:br>
            <a:r>
              <a:rPr lang="en-US" sz="2400" b="1" kern="1200" dirty="0" smtClean="0">
                <a:solidFill>
                  <a:schemeClr val="bg1"/>
                </a:solidFill>
                <a:latin typeface="Cambria" pitchFamily="18" charset="0"/>
                <a:ea typeface="+mn-ea"/>
                <a:cs typeface="Arial" charset="0"/>
              </a:rPr>
              <a:t>(1</a:t>
            </a:r>
            <a:r>
              <a:rPr lang="en-US" sz="2400" b="1" kern="1200" dirty="0">
                <a:solidFill>
                  <a:schemeClr val="bg1"/>
                </a:solidFill>
                <a:latin typeface="Cambria" pitchFamily="18" charset="0"/>
                <a:ea typeface="+mn-ea"/>
                <a:cs typeface="Arial" charset="0"/>
              </a:rPr>
              <a:t>) land, </a:t>
            </a:r>
            <a:r>
              <a:rPr lang="en-US" sz="2400" b="1" kern="1200" dirty="0" smtClean="0">
                <a:solidFill>
                  <a:schemeClr val="bg1"/>
                </a:solidFill>
                <a:latin typeface="Cambria" pitchFamily="18" charset="0"/>
                <a:ea typeface="+mn-ea"/>
                <a:cs typeface="Arial" charset="0"/>
              </a:rPr>
              <a:t/>
            </a:r>
            <a:br>
              <a:rPr lang="en-US" sz="2400" b="1" kern="1200" dirty="0" smtClean="0">
                <a:solidFill>
                  <a:schemeClr val="bg1"/>
                </a:solidFill>
                <a:latin typeface="Cambria" pitchFamily="18" charset="0"/>
                <a:ea typeface="+mn-ea"/>
                <a:cs typeface="Arial" charset="0"/>
              </a:rPr>
            </a:br>
            <a:r>
              <a:rPr lang="en-US" sz="2400" b="1" kern="1200" dirty="0" smtClean="0">
                <a:solidFill>
                  <a:schemeClr val="bg1"/>
                </a:solidFill>
                <a:latin typeface="Cambria" pitchFamily="18" charset="0"/>
                <a:ea typeface="+mn-ea"/>
                <a:cs typeface="Arial" charset="0"/>
              </a:rPr>
              <a:t>(2</a:t>
            </a:r>
            <a:r>
              <a:rPr lang="en-US" sz="2400" b="1" kern="1200" dirty="0">
                <a:solidFill>
                  <a:schemeClr val="bg1"/>
                </a:solidFill>
                <a:latin typeface="Cambria" pitchFamily="18" charset="0"/>
                <a:ea typeface="+mn-ea"/>
                <a:cs typeface="Arial" charset="0"/>
              </a:rPr>
              <a:t>) transportation, and </a:t>
            </a:r>
            <a:r>
              <a:rPr lang="en-US" sz="2400" b="1" kern="1200" dirty="0" smtClean="0">
                <a:solidFill>
                  <a:schemeClr val="bg1"/>
                </a:solidFill>
                <a:latin typeface="Cambria" pitchFamily="18" charset="0"/>
                <a:ea typeface="+mn-ea"/>
                <a:cs typeface="Arial" charset="0"/>
              </a:rPr>
              <a:t/>
            </a:r>
            <a:br>
              <a:rPr lang="en-US" sz="2400" b="1" kern="1200" dirty="0" smtClean="0">
                <a:solidFill>
                  <a:schemeClr val="bg1"/>
                </a:solidFill>
                <a:latin typeface="Cambria" pitchFamily="18" charset="0"/>
                <a:ea typeface="+mn-ea"/>
                <a:cs typeface="Arial" charset="0"/>
              </a:rPr>
            </a:br>
            <a:r>
              <a:rPr lang="en-US" sz="2400" b="1" kern="1200" dirty="0" smtClean="0">
                <a:solidFill>
                  <a:schemeClr val="bg1"/>
                </a:solidFill>
                <a:latin typeface="Cambria" pitchFamily="18" charset="0"/>
                <a:ea typeface="+mn-ea"/>
                <a:cs typeface="Arial" charset="0"/>
              </a:rPr>
              <a:t>(3</a:t>
            </a:r>
            <a:r>
              <a:rPr lang="en-US" sz="2400" b="1" kern="1200" dirty="0">
                <a:solidFill>
                  <a:schemeClr val="bg1"/>
                </a:solidFill>
                <a:latin typeface="Cambria" pitchFamily="18" charset="0"/>
                <a:ea typeface="+mn-ea"/>
                <a:cs typeface="Arial" charset="0"/>
              </a:rPr>
              <a:t>) water resource </a:t>
            </a:r>
            <a:r>
              <a:rPr lang="en-US" sz="2400" b="1" kern="1200" dirty="0" smtClean="0">
                <a:solidFill>
                  <a:schemeClr val="bg1"/>
                </a:solidFill>
                <a:latin typeface="Cambria" pitchFamily="18" charset="0"/>
                <a:ea typeface="+mn-ea"/>
                <a:cs typeface="Arial" charset="0"/>
              </a:rPr>
              <a:t>management</a:t>
            </a:r>
            <a:br>
              <a:rPr lang="en-US" sz="2400" b="1" kern="1200" dirty="0" smtClean="0">
                <a:solidFill>
                  <a:schemeClr val="bg1"/>
                </a:solidFill>
                <a:latin typeface="Cambria" pitchFamily="18" charset="0"/>
                <a:ea typeface="+mn-ea"/>
                <a:cs typeface="Arial" charset="0"/>
              </a:rPr>
            </a:br>
            <a:r>
              <a:rPr lang="en-US" sz="2400" b="1" kern="1200" dirty="0" smtClean="0">
                <a:solidFill>
                  <a:srgbClr val="FFC000"/>
                </a:solidFill>
                <a:latin typeface="Cambria" pitchFamily="18" charset="0"/>
                <a:ea typeface="+mn-ea"/>
                <a:cs typeface="Arial" charset="0"/>
              </a:rPr>
              <a:t> </a:t>
            </a:r>
            <a:r>
              <a:rPr lang="en-US" sz="2400" b="1" kern="1200" dirty="0">
                <a:solidFill>
                  <a:srgbClr val="FFC000"/>
                </a:solidFill>
                <a:latin typeface="Cambria" pitchFamily="18" charset="0"/>
                <a:ea typeface="+mn-ea"/>
                <a:cs typeface="Arial" charset="0"/>
              </a:rPr>
              <a:t>and </a:t>
            </a:r>
            <a:r>
              <a:rPr lang="en-US" sz="2400" b="1" kern="1200" dirty="0" smtClean="0">
                <a:solidFill>
                  <a:srgbClr val="FFC000"/>
                </a:solidFill>
                <a:latin typeface="Cambria" pitchFamily="18" charset="0"/>
                <a:ea typeface="+mn-ea"/>
                <a:cs typeface="Arial" charset="0"/>
              </a:rPr>
              <a:t>Decision </a:t>
            </a:r>
            <a:r>
              <a:rPr lang="en-US" sz="2400" b="1" kern="1200" dirty="0">
                <a:solidFill>
                  <a:srgbClr val="FFC000"/>
                </a:solidFill>
                <a:latin typeface="Cambria" pitchFamily="18" charset="0"/>
                <a:ea typeface="+mn-ea"/>
                <a:cs typeface="Arial" charset="0"/>
              </a:rPr>
              <a:t>processes </a:t>
            </a:r>
            <a:r>
              <a:rPr lang="en-US" sz="2400" b="1" kern="1200" dirty="0" smtClean="0">
                <a:solidFill>
                  <a:srgbClr val="FFC000"/>
                </a:solidFill>
                <a:latin typeface="Cambria" pitchFamily="18" charset="0"/>
                <a:ea typeface="+mn-ea"/>
                <a:cs typeface="Arial" charset="0"/>
              </a:rPr>
              <a:t/>
            </a:r>
            <a:br>
              <a:rPr lang="en-US" sz="2400" b="1" kern="1200" dirty="0" smtClean="0">
                <a:solidFill>
                  <a:srgbClr val="FFC000"/>
                </a:solidFill>
                <a:latin typeface="Cambria" pitchFamily="18" charset="0"/>
                <a:ea typeface="+mn-ea"/>
                <a:cs typeface="Arial" charset="0"/>
              </a:rPr>
            </a:br>
            <a:r>
              <a:rPr lang="en-US" sz="2400" b="1" kern="1200" dirty="0" smtClean="0">
                <a:solidFill>
                  <a:schemeClr val="bg1"/>
                </a:solidFill>
                <a:latin typeface="Cambria" pitchFamily="18" charset="0"/>
                <a:ea typeface="+mn-ea"/>
                <a:cs typeface="Arial" charset="0"/>
              </a:rPr>
              <a:t>1</a:t>
            </a:r>
            <a:r>
              <a:rPr lang="en-US" sz="2400" b="1" kern="1200" dirty="0">
                <a:solidFill>
                  <a:schemeClr val="bg1"/>
                </a:solidFill>
                <a:latin typeface="Cambria" pitchFamily="18" charset="0"/>
                <a:ea typeface="+mn-ea"/>
                <a:cs typeface="Arial" charset="0"/>
              </a:rPr>
              <a:t>) planning improvement </a:t>
            </a:r>
            <a:r>
              <a:rPr lang="en-US" sz="2400" b="1" kern="1200" dirty="0" smtClean="0">
                <a:solidFill>
                  <a:schemeClr val="bg1"/>
                </a:solidFill>
                <a:latin typeface="Cambria" pitchFamily="18" charset="0"/>
                <a:ea typeface="+mn-ea"/>
                <a:cs typeface="Arial" charset="0"/>
              </a:rPr>
              <a:t/>
            </a:r>
            <a:br>
              <a:rPr lang="en-US" sz="2400" b="1" kern="1200" dirty="0" smtClean="0">
                <a:solidFill>
                  <a:schemeClr val="bg1"/>
                </a:solidFill>
                <a:latin typeface="Cambria" pitchFamily="18" charset="0"/>
                <a:ea typeface="+mn-ea"/>
                <a:cs typeface="Arial" charset="0"/>
              </a:rPr>
            </a:br>
            <a:r>
              <a:rPr lang="en-US" sz="2400" b="1" kern="1200" dirty="0" smtClean="0">
                <a:solidFill>
                  <a:schemeClr val="bg1"/>
                </a:solidFill>
                <a:latin typeface="Cambria" pitchFamily="18" charset="0"/>
                <a:ea typeface="+mn-ea"/>
                <a:cs typeface="Arial" charset="0"/>
              </a:rPr>
              <a:t>2</a:t>
            </a:r>
            <a:r>
              <a:rPr lang="en-US" sz="2400" b="1" kern="1200" dirty="0">
                <a:solidFill>
                  <a:schemeClr val="bg1"/>
                </a:solidFill>
                <a:latin typeface="Cambria" pitchFamily="18" charset="0"/>
                <a:ea typeface="+mn-ea"/>
                <a:cs typeface="Arial" charset="0"/>
              </a:rPr>
              <a:t>) programming, and </a:t>
            </a:r>
            <a:r>
              <a:rPr lang="en-US" sz="2400" b="1" kern="1200" dirty="0" smtClean="0">
                <a:solidFill>
                  <a:schemeClr val="bg1"/>
                </a:solidFill>
                <a:latin typeface="Cambria" pitchFamily="18" charset="0"/>
                <a:ea typeface="+mn-ea"/>
                <a:cs typeface="Arial" charset="0"/>
              </a:rPr>
              <a:t/>
            </a:r>
            <a:br>
              <a:rPr lang="en-US" sz="2400" b="1" kern="1200" dirty="0" smtClean="0">
                <a:solidFill>
                  <a:schemeClr val="bg1"/>
                </a:solidFill>
                <a:latin typeface="Cambria" pitchFamily="18" charset="0"/>
                <a:ea typeface="+mn-ea"/>
                <a:cs typeface="Arial" charset="0"/>
              </a:rPr>
            </a:br>
            <a:r>
              <a:rPr lang="en-US" sz="2400" b="1" kern="1200" dirty="0" smtClean="0">
                <a:solidFill>
                  <a:schemeClr val="bg1"/>
                </a:solidFill>
                <a:latin typeface="Cambria" pitchFamily="18" charset="0"/>
                <a:ea typeface="+mn-ea"/>
                <a:cs typeface="Arial" charset="0"/>
              </a:rPr>
              <a:t>3</a:t>
            </a:r>
            <a:r>
              <a:rPr lang="en-US" sz="2400" b="1" kern="1200" dirty="0">
                <a:solidFill>
                  <a:schemeClr val="bg1"/>
                </a:solidFill>
                <a:latin typeface="Cambria" pitchFamily="18" charset="0"/>
                <a:ea typeface="+mn-ea"/>
                <a:cs typeface="Arial" charset="0"/>
              </a:rPr>
              <a:t>) </a:t>
            </a:r>
            <a:r>
              <a:rPr lang="en-US" sz="2400" b="1" kern="1200" dirty="0" smtClean="0">
                <a:solidFill>
                  <a:schemeClr val="bg1"/>
                </a:solidFill>
                <a:latin typeface="Cambria" pitchFamily="18" charset="0"/>
                <a:ea typeface="+mn-ea"/>
                <a:cs typeface="Arial" charset="0"/>
              </a:rPr>
              <a:t>implementation</a:t>
            </a:r>
            <a:r>
              <a:rPr lang="en-US" sz="2400" b="1" kern="1200" dirty="0">
                <a:solidFill>
                  <a:schemeClr val="bg1"/>
                </a:solidFill>
                <a:latin typeface="Cambria" pitchFamily="18" charset="0"/>
                <a:ea typeface="+mn-ea"/>
                <a:cs typeface="Arial" charset="0"/>
              </a:rPr>
              <a:t/>
            </a:r>
            <a:br>
              <a:rPr lang="en-US" sz="2400" b="1" kern="1200" dirty="0">
                <a:solidFill>
                  <a:schemeClr val="bg1"/>
                </a:solidFill>
                <a:latin typeface="Cambria" pitchFamily="18" charset="0"/>
                <a:ea typeface="+mn-ea"/>
                <a:cs typeface="Arial" charset="0"/>
              </a:rPr>
            </a:br>
            <a:endParaRPr lang="en-US" sz="2400" b="1" kern="1200" dirty="0">
              <a:solidFill>
                <a:schemeClr val="bg1"/>
              </a:solidFill>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334</Words>
  <Application>Microsoft Office PowerPoint</Application>
  <PresentationFormat>On-screen Show (4:3)</PresentationFormat>
  <Paragraphs>54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Need for Geographic Information Systems in Decision Support</vt:lpstr>
      <vt:lpstr>Purpose </vt:lpstr>
      <vt:lpstr>PowerPoint Presentation</vt:lpstr>
      <vt:lpstr>Thematic Areas</vt:lpstr>
      <vt:lpstr>Toward that end, this text applies concepts from:   (1). Planning,  (2). Programming,  (3). Implementation (PPI) efforts to inform GIS use to various human–environment and environment–society decision situations.</vt:lpstr>
      <vt:lpstr>Policy statements are formulated by organizational decision makers to establish a direction for work activity within the organization or across multiple organizations.</vt:lpstr>
      <vt:lpstr>Discussion </vt:lpstr>
      <vt:lpstr>How geographic information systems (GIS) can guide decision making about complex community and environmental problems.</vt:lpstr>
      <vt:lpstr>Step-by-step introduction to GIS-based decision analysis methods and techniques covers important urban and regional issues  (1) land,  (2) transportation, and  (3) water resource management  and Decision processes  1) planning improvement  2) programming, and  3) implementation </vt:lpstr>
      <vt:lpstr>PowerPoint Presentation</vt:lpstr>
      <vt:lpstr>1. Introduction:  Need for Geographic Information Systems in Decision Support</vt:lpstr>
      <vt:lpstr>PowerPoint Presentation</vt:lpstr>
      <vt:lpstr>PowerPoint Presentation</vt:lpstr>
      <vt:lpstr>PowerPoint Presentation</vt:lpstr>
      <vt:lpstr>Thank You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Obaid</dc:creator>
  <cp:lastModifiedBy>a.almarbooei</cp:lastModifiedBy>
  <cp:revision>216</cp:revision>
  <dcterms:created xsi:type="dcterms:W3CDTF">2010-01-18T18:07:49Z</dcterms:created>
  <dcterms:modified xsi:type="dcterms:W3CDTF">2012-10-07T08:25:02Z</dcterms:modified>
</cp:coreProperties>
</file>