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7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57" r:id="rId4"/>
    <p:sldId id="287" r:id="rId5"/>
    <p:sldId id="283" r:id="rId6"/>
    <p:sldId id="28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9" d="100"/>
          <a:sy n="79" d="100"/>
        </p:scale>
        <p:origin x="-2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582D16A2-7366-4AC9-84B4-8301AEC3EAE2}" type="slidenum">
              <a:rPr lang="ar-SA"/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5D9A9E2F-DD27-4D76-ADB2-B670819D0666}" type="slidenum">
              <a:rPr lang="ar-SA"/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2465E9-51A8-483B-A2F3-7E07A8C88B93}" type="slidenum">
              <a:rPr lang="ar-SA" smtClean="0"/>
              <a:pPr/>
              <a:t>1</a:t>
            </a:fld>
            <a:endParaRPr lang="en-US" dirty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A550990-BBCF-42B8-8AF0-C9099AA2A25B}" type="slidenum">
              <a:rPr lang="ar-SA" smtClean="0"/>
              <a:pPr/>
              <a:t>2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2F9B02-6531-4717-8848-E0C7D18E5F52}" type="slidenum">
              <a:rPr lang="ar-SA" smtClean="0"/>
              <a:pPr/>
              <a:t>3</a:t>
            </a:fld>
            <a:endParaRPr lang="en-U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9A9E2F-DD27-4D76-ADB2-B670819D0666}" type="slidenum">
              <a:rPr lang="ar-SA" smtClean="0"/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B8379C-D584-4BD4-8B20-2DA9659D8A89}" type="slidenum">
              <a:rPr lang="ar-SA" smtClean="0"/>
              <a:pPr/>
              <a:t>5</a:t>
            </a:fld>
            <a:endParaRPr lang="en-US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693A94A-1F40-4925-B9E7-66C88976C8F3}" type="slidenum">
              <a:rPr lang="ar-SA" smtClean="0"/>
              <a:pPr/>
              <a:t>6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15ACE5-0B94-4050-BBE3-812025BF1194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B0C86F7-1177-4FED-8422-E7B1590B8D26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4365A6-8F59-425C-9AEC-F09A8A5CA63E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C98ACC-ED67-4403-A7C9-2326E5577F80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B5989-639B-4CAC-8F37-71897C6FB1B5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895B8C-86A3-4D06-9C2D-E18AB05B68F5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142B21-F13D-420B-B9AD-0E10320B1C5B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C70430-DA98-46AB-B021-D874055B696B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938C30-66BA-4FAC-9AC1-EA40C443FF84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F4D714-9D6C-4C71-A18E-AD903DE35FE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B977637-09E6-426D-A77E-6EE164E5BE28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31AFC65-F186-4AD1-9A6A-D2CD73B92883}" type="slidenum">
              <a:rPr lang="ar-SA" smtClean="0"/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faculty.uaeu.ac.ae/~abintouq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905000"/>
            <a:ext cx="8077200" cy="2057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accent2"/>
                </a:solidFill>
              </a:rPr>
              <a:t> </a:t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600" b="1" dirty="0" smtClean="0">
                <a:solidFill>
                  <a:schemeClr val="accent2"/>
                </a:solidFill>
              </a:rPr>
              <a:t/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600" b="1" dirty="0" smtClean="0">
                <a:solidFill>
                  <a:schemeClr val="accent2"/>
                </a:solidFill>
              </a:rPr>
              <a:t/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600" b="1" dirty="0" smtClean="0">
                <a:solidFill>
                  <a:schemeClr val="accent2"/>
                </a:solidFill>
              </a:rPr>
              <a:t/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600" b="1" dirty="0" smtClean="0">
                <a:solidFill>
                  <a:schemeClr val="accent2"/>
                </a:solidFill>
              </a:rPr>
              <a:t/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600" b="1" dirty="0" smtClean="0">
                <a:solidFill>
                  <a:schemeClr val="accent2"/>
                </a:solidFill>
              </a:rPr>
              <a:t/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600" b="1" dirty="0" smtClean="0">
                <a:solidFill>
                  <a:schemeClr val="accent2"/>
                </a:solidFill>
              </a:rPr>
              <a:t/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600" b="1" dirty="0" smtClean="0">
                <a:solidFill>
                  <a:schemeClr val="accent2"/>
                </a:solidFill>
              </a:rPr>
              <a:t/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600" dirty="0" smtClean="0">
                <a:blipFill>
                  <a:blip r:embed="rId3"/>
                  <a:tile tx="0" ty="0" sx="100000" sy="100000" flip="none" algn="tl"/>
                </a:blipFill>
              </a:rPr>
              <a:t>The application of GIS in urban and regional planning: a review of the North American experience (Harris and Elmes) </a:t>
            </a:r>
            <a:r>
              <a:rPr lang="en-US" sz="3600" b="1" dirty="0" smtClean="0">
                <a:blipFill>
                  <a:blip r:embed="rId3"/>
                  <a:tile tx="0" ty="0" sx="100000" sy="100000" flip="none" algn="tl"/>
                </a:blipFill>
              </a:rPr>
              <a:t/>
            </a:r>
            <a:br>
              <a:rPr lang="en-US" sz="3600" b="1" dirty="0" smtClean="0">
                <a:blipFill>
                  <a:blip r:embed="rId3"/>
                  <a:tile tx="0" ty="0" sx="100000" sy="100000" flip="none" algn="tl"/>
                </a:blipFill>
              </a:rPr>
            </a:br>
            <a:endParaRPr lang="en-US" sz="3600" b="1" dirty="0" smtClean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219200" y="3733800"/>
            <a:ext cx="6858000" cy="1828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Dr. Ahmad BinTouq</a:t>
            </a:r>
          </a:p>
          <a:p>
            <a:pPr algn="ctr">
              <a:spcBef>
                <a:spcPct val="20000"/>
              </a:spcBef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E-mail: abintouq@uaeu.ac.ae</a:t>
            </a:r>
          </a:p>
          <a:p>
            <a:pPr algn="ctr">
              <a:spcBef>
                <a:spcPct val="20000"/>
              </a:spcBef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URL: 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  <a:hlinkClick r:id="rId4"/>
              </a:rPr>
              <a:t>http://faculty.uaeu.ac.ae/~abintouq</a:t>
            </a:r>
            <a:endParaRPr 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</a:rPr>
              <a:t>GEO 440: GIS for Urban &amp; Regional Planning</a:t>
            </a:r>
            <a:br>
              <a:rPr lang="en-US" b="1" dirty="0">
                <a:solidFill>
                  <a:schemeClr val="accent2"/>
                </a:solidFill>
              </a:rPr>
            </a:br>
            <a:endParaRPr lang="en-US" sz="28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4340" name="Picture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" y="652463"/>
            <a:ext cx="2705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blipFill>
                  <a:blip r:embed="rId3"/>
                  <a:tile tx="0" ty="0" sx="100000" sy="100000" flip="none" algn="tl"/>
                </a:blipFill>
              </a:rPr>
              <a:t>Overview</a:t>
            </a:r>
            <a:endParaRPr lang="en-US" sz="3200" dirty="0" smtClean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1066800" y="2133600"/>
            <a:ext cx="7772400" cy="3657600"/>
          </a:xfrm>
        </p:spPr>
        <p:txBody>
          <a:bodyPr/>
          <a:lstStyle/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Short Quiz on last week materials?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Why GIS growth in the US?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Scale if planning and GIS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The case of the US political boundaries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blipFill>
                  <a:blip r:embed="rId3"/>
                  <a:tile tx="0" ty="0" sx="100000" sy="100000" flip="none" algn="tl"/>
                </a:blipFill>
              </a:rPr>
              <a:t>GIS in the USA</a:t>
            </a:r>
            <a:endParaRPr lang="en-US" sz="3600" b="1" dirty="0" smtClean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14400"/>
            <a:ext cx="7772400" cy="4114800"/>
          </a:xfrm>
        </p:spPr>
        <p:txBody>
          <a:bodyPr/>
          <a:lstStyle/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The paper suggests that growth in GIS planning applications in the US is due to: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Growing awareness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Institutional acceptance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Falling system costs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Product diversity  </a:t>
            </a:r>
            <a:endParaRPr lang="en-US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Wingdings" pitchFamily="2" charset="2"/>
              <a:buChar char="v"/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Wingdings" pitchFamily="2" charset="2"/>
              <a:buChar char="v"/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400800" cy="2286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defRPr/>
            </a:pPr>
            <a:r>
              <a:rPr lang="en-US" cap="none" dirty="0" smtClean="0">
                <a:ln/>
                <a:blipFill>
                  <a:blip r:embed="rId3"/>
                  <a:tile tx="0" ty="0" sx="100000" sy="100000" flip="none" algn="tl"/>
                </a:blipFill>
                <a:effectLst/>
              </a:rPr>
              <a:t>GIS in planning applications in the USA</a:t>
            </a:r>
            <a:br>
              <a:rPr lang="en-US" cap="none" dirty="0" smtClean="0">
                <a:ln/>
                <a:blipFill>
                  <a:blip r:embed="rId3"/>
                  <a:tile tx="0" ty="0" sx="100000" sy="100000" flip="none" algn="tl"/>
                </a:blipFill>
                <a:effectLst/>
              </a:rPr>
            </a:br>
            <a:endParaRPr lang="en-US" cap="none" dirty="0">
              <a:ln/>
              <a:blipFill>
                <a:blip r:embed="rId3"/>
                <a:tile tx="0" ty="0" sx="100000" sy="100000" flip="none" algn="tl"/>
              </a:blipFill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1600200"/>
            <a:ext cx="7732713" cy="4343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200" dirty="0" smtClean="0">
                <a:solidFill>
                  <a:srgbClr val="FF0000"/>
                </a:solidFill>
              </a:rPr>
              <a:t>Geographical scale is the dominant </a:t>
            </a:r>
            <a:r>
              <a:rPr lang="en-US" sz="2200" dirty="0">
                <a:solidFill>
                  <a:srgbClr val="FF0000"/>
                </a:solidFill>
              </a:rPr>
              <a:t>influences shaping GIS utilization in </a:t>
            </a:r>
            <a:r>
              <a:rPr lang="en-US" sz="2200" dirty="0" smtClean="0">
                <a:solidFill>
                  <a:srgbClr val="FF0000"/>
                </a:solidFill>
              </a:rPr>
              <a:t>planning</a:t>
            </a:r>
          </a:p>
          <a:p>
            <a:pPr>
              <a:defRPr/>
            </a:pPr>
            <a:endParaRPr lang="en-US" sz="220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sz="220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sz="220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sz="220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sz="22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2200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sz="2800" dirty="0" smtClean="0"/>
              <a:t>National, 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sz="2800" dirty="0" smtClean="0"/>
              <a:t>Regional, 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sz="2800" dirty="0" smtClean="0"/>
              <a:t>Trans-regional, 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sz="2800" dirty="0" smtClean="0"/>
              <a:t>Metropolitan and </a:t>
            </a:r>
          </a:p>
          <a:p>
            <a:pPr marL="514350" indent="-514350">
              <a:buClr>
                <a:schemeClr val="tx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sz="2800" dirty="0" smtClean="0"/>
              <a:t>Neighborhood </a:t>
            </a:r>
            <a:r>
              <a:rPr lang="en-US" sz="2800" dirty="0"/>
              <a:t>scales. 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defRPr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blipFill>
                  <a:blip r:embed="rId3"/>
                  <a:tile tx="0" ty="0" sx="100000" sy="100000" flip="none" algn="tl"/>
                </a:blipFill>
              </a:rPr>
              <a:t>Exercise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Discuss how scale of GIS applications influence planning in the USA and give an example?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What are some GIS applications in planning?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blipFill>
                  <a:blip r:embed="rId3"/>
                  <a:tile tx="0" ty="0" sx="100000" sy="100000" flip="none" algn="tl"/>
                </a:blipFill>
              </a:rPr>
              <a:t>Next week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Textbook introduction and chapter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1:GIS implementation.  </a:t>
            </a:r>
          </a:p>
        </p:txBody>
      </p:sp>
      <p:sp>
        <p:nvSpPr>
          <p:cNvPr id="71684" name="WordArt 4" descr="00"/>
          <p:cNvSpPr>
            <a:spLocks noChangeArrowheads="1" noChangeShapeType="1"/>
          </p:cNvSpPr>
          <p:nvPr/>
        </p:nvSpPr>
        <p:spPr bwMode="auto">
          <a:xfrm rot="20537090">
            <a:off x="1981200" y="3352800"/>
            <a:ext cx="5715000" cy="2286000"/>
          </a:xfrm>
          <a:prstGeom prst="rect">
            <a:avLst/>
          </a:prstGeom>
          <a:ln>
            <a:noFill/>
          </a:ln>
          <a:effectLst>
            <a:glow rad="228600">
              <a:schemeClr val="tx2">
                <a:lumMod val="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kern="10" dirty="0">
                <a:ln/>
                <a:blipFill>
                  <a:blip r:embed="rId3"/>
                  <a:tile tx="0" ty="0" sx="100000" sy="100000" flip="none" algn="tl"/>
                </a:blipFill>
                <a:latin typeface="Comic Sans MS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4">
      <a:dk1>
        <a:srgbClr val="FEEDC3"/>
      </a:dk1>
      <a:lt1>
        <a:srgbClr val="FEE5A6"/>
      </a:lt1>
      <a:dk2>
        <a:srgbClr val="FAAE75"/>
      </a:dk2>
      <a:lt2>
        <a:srgbClr val="E7DEC9"/>
      </a:lt2>
      <a:accent1>
        <a:srgbClr val="3891A7"/>
      </a:accent1>
      <a:accent2>
        <a:srgbClr val="D0E4A6"/>
      </a:accent2>
      <a:accent3>
        <a:srgbClr val="957C42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843</TotalTime>
  <Words>153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        The application of GIS in urban and regional planning: a review of the North American experience (Harris and Elmes)  </vt:lpstr>
      <vt:lpstr>Overview</vt:lpstr>
      <vt:lpstr>GIS in the USA</vt:lpstr>
      <vt:lpstr>GIS in planning applications in the USA </vt:lpstr>
      <vt:lpstr>Exercise</vt:lpstr>
      <vt:lpstr>Next week</vt:lpstr>
    </vt:vector>
  </TitlesOfParts>
  <Company>IIUM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Cartographic and GIS Data Structures  DeMers, Chapter 4 -</dc:title>
  <dc:creator>KAED</dc:creator>
  <cp:lastModifiedBy>200413616</cp:lastModifiedBy>
  <cp:revision>88</cp:revision>
  <dcterms:created xsi:type="dcterms:W3CDTF">2000-04-03T08:53:48Z</dcterms:created>
  <dcterms:modified xsi:type="dcterms:W3CDTF">2011-03-07T09:59:31Z</dcterms:modified>
</cp:coreProperties>
</file>