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5" r:id="rId2"/>
    <p:sldId id="259" r:id="rId3"/>
    <p:sldId id="266" r:id="rId4"/>
    <p:sldId id="267" r:id="rId5"/>
    <p:sldId id="268" r:id="rId6"/>
    <p:sldId id="269" r:id="rId7"/>
    <p:sldId id="270" r:id="rId8"/>
    <p:sldId id="271" r:id="rId9"/>
    <p:sldId id="272" r:id="rId10"/>
    <p:sldId id="273" r:id="rId11"/>
    <p:sldId id="274" r:id="rId12"/>
    <p:sldId id="279" r:id="rId13"/>
    <p:sldId id="280" r:id="rId14"/>
    <p:sldId id="281" r:id="rId15"/>
    <p:sldId id="282" r:id="rId16"/>
    <p:sldId id="277" r:id="rId17"/>
    <p:sldId id="278"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704" autoAdjust="0"/>
  </p:normalViewPr>
  <p:slideViewPr>
    <p:cSldViewPr>
      <p:cViewPr varScale="1">
        <p:scale>
          <a:sx n="92" d="100"/>
          <a:sy n="92"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70FED2-8D0A-4995-85CB-FFA1DAD83874}" type="datetimeFigureOut">
              <a:rPr lang="en-US" smtClean="0"/>
              <a:pPr/>
              <a:t>7/28/2015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2C738-BD81-42A5-8E89-3E6140BBA022}" type="slidenum">
              <a:rPr lang="en-US" smtClean="0"/>
              <a:pPr/>
              <a:t>‹#›</a:t>
            </a:fld>
            <a:endParaRPr lang="en-US"/>
          </a:p>
        </p:txBody>
      </p:sp>
    </p:spTree>
    <p:extLst>
      <p:ext uri="{BB962C8B-B14F-4D97-AF65-F5344CB8AC3E}">
        <p14:creationId xmlns:p14="http://schemas.microsoft.com/office/powerpoint/2010/main" val="1970824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E5335-D95D-4541-BFA2-5241DC5A2AC7}" type="datetimeFigureOut">
              <a:rPr lang="en-US" smtClean="0"/>
              <a:pPr/>
              <a:t>7/28/2015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4EB40-76E9-463B-B501-16CA4F15CF97}" type="slidenum">
              <a:rPr lang="en-US" smtClean="0"/>
              <a:pPr/>
              <a:t>‹#›</a:t>
            </a:fld>
            <a:endParaRPr lang="en-US"/>
          </a:p>
        </p:txBody>
      </p:sp>
    </p:spTree>
    <p:extLst>
      <p:ext uri="{BB962C8B-B14F-4D97-AF65-F5344CB8AC3E}">
        <p14:creationId xmlns:p14="http://schemas.microsoft.com/office/powerpoint/2010/main" val="2368195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2544A5F-9AAF-46AD-BEE5-7C909658DB5A}" type="slidenum">
              <a:rPr lang="ar-SA" sz="1200"/>
              <a:pPr/>
              <a:t>3</a:t>
            </a:fld>
            <a:endParaRPr lang="en-US" sz="1200"/>
          </a:p>
        </p:txBody>
      </p:sp>
    </p:spTree>
    <p:extLst>
      <p:ext uri="{BB962C8B-B14F-4D97-AF65-F5344CB8AC3E}">
        <p14:creationId xmlns:p14="http://schemas.microsoft.com/office/powerpoint/2010/main" val="753621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CF7265-6CAA-413C-935A-E8B45653FE85}" type="slidenum">
              <a:rPr lang="ar-SA" sz="1200"/>
              <a:pPr/>
              <a:t>4</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Tree>
    <p:extLst>
      <p:ext uri="{BB962C8B-B14F-4D97-AF65-F5344CB8AC3E}">
        <p14:creationId xmlns:p14="http://schemas.microsoft.com/office/powerpoint/2010/main" val="601826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7A7958-428F-49C7-9B9A-E8AA08192999}" type="slidenum">
              <a:rPr lang="ar-SA" sz="1200"/>
              <a:pPr/>
              <a:t>5</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Tree>
    <p:extLst>
      <p:ext uri="{BB962C8B-B14F-4D97-AF65-F5344CB8AC3E}">
        <p14:creationId xmlns:p14="http://schemas.microsoft.com/office/powerpoint/2010/main" val="4189490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EFE3AA-E32B-408F-8B09-374302DC6150}" type="slidenum">
              <a:rPr lang="ar-SA" sz="1200"/>
              <a:pPr/>
              <a:t>8</a:t>
            </a:fld>
            <a:endParaRPr lang="en-US" sz="1200"/>
          </a:p>
        </p:txBody>
      </p:sp>
    </p:spTree>
    <p:extLst>
      <p:ext uri="{BB962C8B-B14F-4D97-AF65-F5344CB8AC3E}">
        <p14:creationId xmlns:p14="http://schemas.microsoft.com/office/powerpoint/2010/main" val="3238274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C9B710-08A9-4DA9-87A2-202141149D1B}" type="slidenum">
              <a:rPr lang="ar-SA" sz="1200"/>
              <a:pPr/>
              <a:t>9</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Tree>
    <p:extLst>
      <p:ext uri="{BB962C8B-B14F-4D97-AF65-F5344CB8AC3E}">
        <p14:creationId xmlns:p14="http://schemas.microsoft.com/office/powerpoint/2010/main" val="4114069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C2F3F0-CFFA-4C2A-AA33-A0D6BE1A84C3}" type="slidenum">
              <a:rPr lang="ar-SA" sz="1200"/>
              <a:pPr/>
              <a:t>11</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AE" smtClean="0"/>
          </a:p>
        </p:txBody>
      </p:sp>
    </p:spTree>
    <p:extLst>
      <p:ext uri="{BB962C8B-B14F-4D97-AF65-F5344CB8AC3E}">
        <p14:creationId xmlns:p14="http://schemas.microsoft.com/office/powerpoint/2010/main" val="253752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8C9F79E-0708-3C45-B30C-37BB92E714FE}" type="slidenum">
              <a:rPr lang="ar-SA" sz="1200"/>
              <a:pPr/>
              <a:t>18</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ar-AE">
              <a:latin typeface="Times New Roman" charset="0"/>
              <a:cs typeface="Arial" charset="0"/>
            </a:endParaRPr>
          </a:p>
        </p:txBody>
      </p:sp>
    </p:spTree>
    <p:extLst>
      <p:ext uri="{BB962C8B-B14F-4D97-AF65-F5344CB8AC3E}">
        <p14:creationId xmlns:p14="http://schemas.microsoft.com/office/powerpoint/2010/main" val="2473139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85720" y="1500174"/>
            <a:ext cx="8858280" cy="50720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466344" y="1481328"/>
            <a:ext cx="8613648" cy="658368"/>
          </a:xfrm>
        </p:spPr>
        <p:txBody>
          <a:bodyPr>
            <a:normAutofit/>
          </a:bodyPr>
          <a:lstStyle>
            <a:lvl1pPr algn="l">
              <a:defRPr sz="4000">
                <a:solidFill>
                  <a:schemeClr val="bg1"/>
                </a:solidFill>
                <a:latin typeface="Tahoma" pitchFamily="34" charset="0"/>
                <a:cs typeface="Tahoma" pitchFamily="34" charset="0"/>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466344" y="2130552"/>
            <a:ext cx="5957777" cy="457200"/>
          </a:xfrm>
        </p:spPr>
        <p:txBody>
          <a:bodyPr>
            <a:normAutofit/>
          </a:bodyPr>
          <a:lstStyle>
            <a:lvl1pPr marL="0" indent="0" algn="l">
              <a:buNone/>
              <a:defRPr sz="1800" b="0" baseline="0">
                <a:solidFill>
                  <a:schemeClr val="bg1"/>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a:off x="457200" y="6553200"/>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5" name="Footer Placeholder 4"/>
          <p:cNvSpPr>
            <a:spLocks noGrp="1"/>
          </p:cNvSpPr>
          <p:nvPr userDrawn="1">
            <p:ph type="ftr" sz="quarter" idx="11"/>
          </p:nvPr>
        </p:nvSpPr>
        <p:spPr>
          <a:xfrm>
            <a:off x="3124200" y="6553200"/>
            <a:ext cx="2895600" cy="365125"/>
          </a:xfrm>
        </p:spPr>
        <p:txBody>
          <a:bodyPr/>
          <a:lstStyle>
            <a:lvl1pPr>
              <a:defRPr>
                <a:solidFill>
                  <a:schemeClr val="bg1"/>
                </a:solidFill>
              </a:defRPr>
            </a:lvl1pPr>
          </a:lstStyle>
          <a:p>
            <a:endParaRPr lang="en-US"/>
          </a:p>
        </p:txBody>
      </p:sp>
      <p:sp>
        <p:nvSpPr>
          <p:cNvPr id="6" name="Slide Number Placeholder 5"/>
          <p:cNvSpPr>
            <a:spLocks noGrp="1"/>
          </p:cNvSpPr>
          <p:nvPr userDrawn="1">
            <p:ph type="sldNum" sz="quarter" idx="12"/>
          </p:nvPr>
        </p:nvSpPr>
        <p:spPr>
          <a:xfrm>
            <a:off x="6553200" y="6553200"/>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
        <p:nvSpPr>
          <p:cNvPr id="27" name="Picture Placeholder 24"/>
          <p:cNvSpPr>
            <a:spLocks noGrp="1"/>
          </p:cNvSpPr>
          <p:nvPr>
            <p:ph type="pic" sz="quarter" idx="15"/>
          </p:nvPr>
        </p:nvSpPr>
        <p:spPr>
          <a:xfrm>
            <a:off x="6305107" y="2929719"/>
            <a:ext cx="2840480" cy="1752600"/>
          </a:xfrm>
        </p:spPr>
        <p:txBody>
          <a:bodyPr/>
          <a:lstStyle/>
          <a:p>
            <a:r>
              <a:rPr lang="en-US" smtClean="0"/>
              <a:t>Click icon to add picture</a:t>
            </a:r>
            <a:endParaRPr lang="en-US"/>
          </a:p>
        </p:txBody>
      </p:sp>
      <p:sp>
        <p:nvSpPr>
          <p:cNvPr id="31" name="Picture Placeholder 24"/>
          <p:cNvSpPr>
            <a:spLocks noGrp="1"/>
          </p:cNvSpPr>
          <p:nvPr>
            <p:ph type="pic" sz="quarter" idx="16"/>
          </p:nvPr>
        </p:nvSpPr>
        <p:spPr>
          <a:xfrm>
            <a:off x="6305107" y="4819672"/>
            <a:ext cx="2840480" cy="1752600"/>
          </a:xfrm>
        </p:spPr>
        <p:txBody>
          <a:bodyPr/>
          <a:lstStyle/>
          <a:p>
            <a:r>
              <a:rPr lang="en-US" smtClean="0"/>
              <a:t>Click icon to add picture</a:t>
            </a:r>
            <a:endParaRPr lang="en-US"/>
          </a:p>
        </p:txBody>
      </p:sp>
      <p:sp>
        <p:nvSpPr>
          <p:cNvPr id="32" name="Picture Placeholder 24"/>
          <p:cNvSpPr>
            <a:spLocks noGrp="1"/>
          </p:cNvSpPr>
          <p:nvPr>
            <p:ph type="pic" sz="quarter" idx="17"/>
          </p:nvPr>
        </p:nvSpPr>
        <p:spPr>
          <a:xfrm>
            <a:off x="3321915" y="4819672"/>
            <a:ext cx="2840480" cy="1752600"/>
          </a:xfrm>
        </p:spPr>
        <p:txBody>
          <a:bodyPr/>
          <a:lstStyle/>
          <a:p>
            <a:r>
              <a:rPr lang="en-US" smtClean="0"/>
              <a:t>Click icon to add picture</a:t>
            </a:r>
            <a:endParaRPr lang="en-US"/>
          </a:p>
        </p:txBody>
      </p:sp>
      <p:pic>
        <p:nvPicPr>
          <p:cNvPr id="13" name="Picture 12" descr="chss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392515"/>
            <a:ext cx="3350266" cy="63377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38287"/>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538287"/>
            <a:ext cx="5416550" cy="5014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700337"/>
            <a:ext cx="3008313" cy="3852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6" name="Footer Placeholder 5"/>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286603" y="1501254"/>
            <a:ext cx="8857397" cy="50701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6" name="Footer Placeholder 5"/>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
        <p:nvSpPr>
          <p:cNvPr id="14" name="Title 1"/>
          <p:cNvSpPr txBox="1">
            <a:spLocks/>
          </p:cNvSpPr>
          <p:nvPr userDrawn="1"/>
        </p:nvSpPr>
        <p:spPr>
          <a:xfrm>
            <a:off x="457200" y="274638"/>
            <a:ext cx="6696075" cy="91598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kern="1200">
                <a:solidFill>
                  <a:schemeClr val="tx1"/>
                </a:solidFill>
                <a:latin typeface="+mj-lt"/>
                <a:ea typeface="+mj-ea"/>
                <a:cs typeface="+mj-cs"/>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1" name="Rectangle 10"/>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lvl1pPr algn="l">
              <a:defRPr sz="40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5" name="Footer Placeholder 4"/>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1" name="Rectangle 10"/>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294156" y="1524000"/>
            <a:ext cx="1768270" cy="5029200"/>
          </a:xfrm>
        </p:spPr>
        <p:txBody>
          <a:bodyPr vert="eaVert">
            <a:normAutofit/>
          </a:bodyPr>
          <a:lstStyle>
            <a:lvl1pPr>
              <a:defRPr sz="30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1001" y="1524000"/>
            <a:ext cx="6858000" cy="5029200"/>
          </a:xfrm>
        </p:spPr>
        <p:txBody>
          <a:bodyPr vert="eaVert"/>
          <a:lstStyle>
            <a:lvl1pPr>
              <a:defRPr sz="2800"/>
            </a:lvl1pPr>
            <a:lvl2pPr>
              <a:defRPr sz="2400"/>
            </a:lvl2pPr>
            <a:lvl3pPr>
              <a:defRPr sz="20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5" name="Footer Placeholder 4"/>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light">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200150"/>
            <a:ext cx="9144000" cy="5686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85720" y="1500174"/>
            <a:ext cx="8858280" cy="50720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ctrTitle"/>
          </p:nvPr>
        </p:nvSpPr>
        <p:spPr>
          <a:xfrm>
            <a:off x="466344" y="1481328"/>
            <a:ext cx="8613648" cy="658368"/>
          </a:xfrm>
        </p:spPr>
        <p:txBody>
          <a:bodyPr>
            <a:normAutofit/>
          </a:bodyPr>
          <a:lstStyle>
            <a:lvl1pPr algn="l">
              <a:defRPr sz="4000">
                <a:solidFill>
                  <a:schemeClr val="bg1"/>
                </a:solidFill>
                <a:latin typeface="Tahoma" pitchFamily="34" charset="0"/>
                <a:cs typeface="Tahoma" pitchFamily="34" charset="0"/>
              </a:defRPr>
            </a:lvl1pPr>
          </a:lstStyle>
          <a:p>
            <a:r>
              <a:rPr lang="en-US" smtClean="0"/>
              <a:t>Click to edit Master title style</a:t>
            </a:r>
            <a:endParaRPr lang="en-US" dirty="0"/>
          </a:p>
        </p:txBody>
      </p:sp>
      <p:sp>
        <p:nvSpPr>
          <p:cNvPr id="17" name="Subtitle 2"/>
          <p:cNvSpPr>
            <a:spLocks noGrp="1"/>
          </p:cNvSpPr>
          <p:nvPr>
            <p:ph type="subTitle" idx="1"/>
          </p:nvPr>
        </p:nvSpPr>
        <p:spPr>
          <a:xfrm>
            <a:off x="466344" y="2130552"/>
            <a:ext cx="6400800" cy="457200"/>
          </a:xfrm>
        </p:spPr>
        <p:txBody>
          <a:bodyPr>
            <a:normAutofit/>
          </a:bodyPr>
          <a:lstStyle>
            <a:lvl1pPr marL="0" indent="0" algn="l">
              <a:buNone/>
              <a:defRPr sz="1800" b="0">
                <a:solidFill>
                  <a:schemeClr val="bg1"/>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Date Placeholder 3"/>
          <p:cNvSpPr>
            <a:spLocks noGrp="1"/>
          </p:cNvSpPr>
          <p:nvPr>
            <p:ph type="dt" sz="half" idx="10"/>
          </p:nvPr>
        </p:nvSpPr>
        <p:spPr>
          <a:xfrm>
            <a:off x="457200" y="6553200"/>
            <a:ext cx="2133600" cy="365125"/>
          </a:xfrm>
        </p:spPr>
        <p:txBody>
          <a:bodyPr/>
          <a:lstStyle>
            <a:lvl1pPr>
              <a:defRPr>
                <a:solidFill>
                  <a:schemeClr val="accent2"/>
                </a:solidFill>
              </a:defRPr>
            </a:lvl1pPr>
          </a:lstStyle>
          <a:p>
            <a:fld id="{C012A5C4-9B56-41D5-B521-4D9CAF33187C}" type="datetimeFigureOut">
              <a:rPr lang="en-US" smtClean="0"/>
              <a:pPr/>
              <a:t>7/28/2015</a:t>
            </a:fld>
            <a:endParaRPr lang="en-US" dirty="0"/>
          </a:p>
        </p:txBody>
      </p:sp>
      <p:sp>
        <p:nvSpPr>
          <p:cNvPr id="19" name="Footer Placeholder 4"/>
          <p:cNvSpPr>
            <a:spLocks noGrp="1"/>
          </p:cNvSpPr>
          <p:nvPr>
            <p:ph type="ftr" sz="quarter" idx="11"/>
          </p:nvPr>
        </p:nvSpPr>
        <p:spPr>
          <a:xfrm>
            <a:off x="3124200" y="6553200"/>
            <a:ext cx="2895600" cy="365125"/>
          </a:xfrm>
        </p:spPr>
        <p:txBody>
          <a:bodyPr/>
          <a:lstStyle>
            <a:lvl1pPr>
              <a:defRPr>
                <a:solidFill>
                  <a:schemeClr val="bg1"/>
                </a:solidFill>
              </a:defRPr>
            </a:lvl1pPr>
          </a:lstStyle>
          <a:p>
            <a:endParaRPr lang="en-US"/>
          </a:p>
        </p:txBody>
      </p:sp>
      <p:sp>
        <p:nvSpPr>
          <p:cNvPr id="20" name="Slide Number Placeholder 5"/>
          <p:cNvSpPr>
            <a:spLocks noGrp="1"/>
          </p:cNvSpPr>
          <p:nvPr>
            <p:ph type="sldNum" sz="quarter" idx="12"/>
          </p:nvPr>
        </p:nvSpPr>
        <p:spPr>
          <a:xfrm>
            <a:off x="6553200" y="6553200"/>
            <a:ext cx="2133600" cy="365125"/>
          </a:xfrm>
        </p:spPr>
        <p:txBody>
          <a:bodyPr/>
          <a:lstStyle>
            <a:lvl1pPr>
              <a:defRPr>
                <a:solidFill>
                  <a:schemeClr val="accent2"/>
                </a:solidFill>
              </a:defRPr>
            </a:lvl1pPr>
          </a:lstStyle>
          <a:p>
            <a:fld id="{151C4DEF-DDBD-465E-BA3E-99C8F33A081D}" type="slidenum">
              <a:rPr lang="en-US" smtClean="0"/>
              <a:pPr/>
              <a:t>‹#›</a:t>
            </a:fld>
            <a:endParaRPr lang="en-US"/>
          </a:p>
        </p:txBody>
      </p:sp>
      <p:pic>
        <p:nvPicPr>
          <p:cNvPr id="21" name="Picture 20" descr="signature.png"/>
          <p:cNvPicPr>
            <a:picLocks noChangeAspect="1"/>
          </p:cNvPicPr>
          <p:nvPr userDrawn="1"/>
        </p:nvPicPr>
        <p:blipFill>
          <a:blip r:embed="rId2" cstate="print"/>
          <a:stretch>
            <a:fillRect/>
          </a:stretch>
        </p:blipFill>
        <p:spPr>
          <a:xfrm>
            <a:off x="457200" y="409681"/>
            <a:ext cx="3352800" cy="657119"/>
          </a:xfrm>
          <a:prstGeom prst="rect">
            <a:avLst/>
          </a:prstGeom>
        </p:spPr>
      </p:pic>
    </p:spTree>
    <p:extLst>
      <p:ext uri="{BB962C8B-B14F-4D97-AF65-F5344CB8AC3E}">
        <p14:creationId xmlns:p14="http://schemas.microsoft.com/office/powerpoint/2010/main" val="6389115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userDrawn="1">
            <p:ph type="title"/>
          </p:nvPr>
        </p:nvSpPr>
        <p:spPr>
          <a:xfrm>
            <a:off x="457200" y="274638"/>
            <a:ext cx="6696075" cy="915987"/>
          </a:xfrm>
        </p:spPr>
        <p:txBody>
          <a:bodyPr>
            <a:normAutofit/>
          </a:bodyPr>
          <a:lstStyle>
            <a:lvl1pPr algn="l">
              <a:defRPr sz="3000"/>
            </a:lvl1pPr>
          </a:lstStyle>
          <a:p>
            <a:r>
              <a:rPr lang="en-US" smtClean="0"/>
              <a:t>Click to edit Master title style</a:t>
            </a:r>
            <a:endParaRPr lang="en-US" dirty="0"/>
          </a:p>
        </p:txBody>
      </p:sp>
      <p:sp>
        <p:nvSpPr>
          <p:cNvPr id="3" name="Content Placeholder 2"/>
          <p:cNvSpPr>
            <a:spLocks noGrp="1"/>
          </p:cNvSpPr>
          <p:nvPr userDrawn="1">
            <p:ph idx="1"/>
          </p:nvPr>
        </p:nvSpPr>
        <p:spPr/>
        <p:txBody>
          <a:bodyPr/>
          <a:lstStyle>
            <a:lvl1pPr>
              <a:defRPr sz="2800"/>
            </a:lvl1pPr>
            <a:lvl2pPr>
              <a:defRPr sz="2400"/>
            </a:lvl2pPr>
            <a:lvl3pPr>
              <a:defRPr sz="20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userDrawn="1">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dirty="0"/>
          </a:p>
        </p:txBody>
      </p:sp>
      <p:sp>
        <p:nvSpPr>
          <p:cNvPr id="5" name="Footer Placeholder 4"/>
          <p:cNvSpPr>
            <a:spLocks noGrp="1"/>
          </p:cNvSpPr>
          <p:nvPr userDrawn="1">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6" name="Slide Number Placeholder 5"/>
          <p:cNvSpPr>
            <a:spLocks noGrp="1"/>
          </p:cNvSpPr>
          <p:nvPr userDrawn="1">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Rectangle 13"/>
          <p:cNvSpPr/>
          <p:nvPr userDrawn="1"/>
        </p:nvSpPr>
        <p:spPr>
          <a:xfrm>
            <a:off x="0" y="1171575"/>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85720" y="1471599"/>
            <a:ext cx="8858280" cy="50720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p:nvPr>
        </p:nvSpPr>
        <p:spPr>
          <a:xfrm>
            <a:off x="457200" y="274638"/>
            <a:ext cx="6753225" cy="915987"/>
          </a:xfrm>
        </p:spPr>
        <p:txBody>
          <a:bodyPr>
            <a:normAutofit/>
          </a:bodyPr>
          <a:lstStyle>
            <a:lvl1pPr algn="l">
              <a:defRPr sz="3000"/>
            </a:lvl1pPr>
          </a:lstStyle>
          <a:p>
            <a:r>
              <a:rPr lang="en-US" smtClean="0"/>
              <a:t>Click to edit Master title style</a:t>
            </a:r>
            <a:endParaRPr lang="en-US" dirty="0"/>
          </a:p>
        </p:txBody>
      </p:sp>
      <p:sp>
        <p:nvSpPr>
          <p:cNvPr id="30" name="Date Placeholder 4"/>
          <p:cNvSpPr>
            <a:spLocks noGrp="1"/>
          </p:cNvSpPr>
          <p:nvPr>
            <p:ph type="dt" sz="half" idx="10"/>
          </p:nvPr>
        </p:nvSpPr>
        <p:spPr>
          <a:xfrm>
            <a:off x="457200" y="6569075"/>
            <a:ext cx="2133600" cy="365125"/>
          </a:xfrm>
        </p:spPr>
        <p:txBody>
          <a:bodyPr/>
          <a:lstStyle>
            <a:lvl1pPr>
              <a:defRPr>
                <a:solidFill>
                  <a:schemeClr val="accent1"/>
                </a:solidFill>
              </a:defRPr>
            </a:lvl1pPr>
          </a:lstStyle>
          <a:p>
            <a:fld id="{C012A5C4-9B56-41D5-B521-4D9CAF33187C}" type="datetimeFigureOut">
              <a:rPr lang="en-US" smtClean="0"/>
              <a:pPr/>
              <a:t>7/28/2015</a:t>
            </a:fld>
            <a:endParaRPr lang="en-US"/>
          </a:p>
        </p:txBody>
      </p:sp>
      <p:sp>
        <p:nvSpPr>
          <p:cNvPr id="31" name="Footer Placeholder 5"/>
          <p:cNvSpPr>
            <a:spLocks noGrp="1"/>
          </p:cNvSpPr>
          <p:nvPr>
            <p:ph type="ftr" sz="quarter" idx="11"/>
          </p:nvPr>
        </p:nvSpPr>
        <p:spPr>
          <a:xfrm>
            <a:off x="3124200" y="6569075"/>
            <a:ext cx="2895600" cy="365125"/>
          </a:xfrm>
        </p:spPr>
        <p:txBody>
          <a:bodyPr/>
          <a:lstStyle>
            <a:lvl1pPr>
              <a:defRPr>
                <a:solidFill>
                  <a:schemeClr val="accent1"/>
                </a:solidFill>
              </a:defRPr>
            </a:lvl1pPr>
          </a:lstStyle>
          <a:p>
            <a:endParaRPr lang="en-US"/>
          </a:p>
        </p:txBody>
      </p:sp>
      <p:sp>
        <p:nvSpPr>
          <p:cNvPr id="32" name="Slide Number Placeholder 6"/>
          <p:cNvSpPr>
            <a:spLocks noGrp="1"/>
          </p:cNvSpPr>
          <p:nvPr>
            <p:ph type="sldNum" sz="quarter" idx="12"/>
          </p:nvPr>
        </p:nvSpPr>
        <p:spPr>
          <a:xfrm>
            <a:off x="6553200" y="6569075"/>
            <a:ext cx="2133600" cy="365125"/>
          </a:xfrm>
        </p:spPr>
        <p:txBody>
          <a:bodyPr/>
          <a:lstStyle>
            <a:lvl1pPr>
              <a:defRPr>
                <a:solidFill>
                  <a:schemeClr val="accent1"/>
                </a:solidFill>
              </a:defRPr>
            </a:lvl1pPr>
          </a:lstStyle>
          <a:p>
            <a:fld id="{151C4DEF-DDBD-465E-BA3E-99C8F33A081D}" type="slidenum">
              <a:rPr lang="en-US" smtClean="0"/>
              <a:pPr/>
              <a:t>‹#›</a:t>
            </a:fld>
            <a:endParaRPr lang="en-US"/>
          </a:p>
        </p:txBody>
      </p:sp>
      <p:sp>
        <p:nvSpPr>
          <p:cNvPr id="36" name="Content Placeholder 35"/>
          <p:cNvSpPr>
            <a:spLocks noGrp="1"/>
          </p:cNvSpPr>
          <p:nvPr>
            <p:ph sz="quarter" idx="13"/>
          </p:nvPr>
        </p:nvSpPr>
        <p:spPr>
          <a:xfrm>
            <a:off x="457200" y="1600200"/>
            <a:ext cx="8534400" cy="4876800"/>
          </a:xfrm>
        </p:spPr>
        <p:txBody>
          <a:bodyPr/>
          <a:lstStyle>
            <a:lvl1pPr marL="0">
              <a:spcBef>
                <a:spcPts val="0"/>
              </a:spcBef>
              <a:buNone/>
              <a:defRPr>
                <a:solidFill>
                  <a:schemeClr val="bg1"/>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53225" cy="915987"/>
          </a:xfrm>
        </p:spPr>
        <p:txBody>
          <a:bodyPr>
            <a:normAutofit/>
          </a:bodyPr>
          <a:lstStyle>
            <a:lvl1pPr algn="l">
              <a:defRPr sz="30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6" name="Footer Placeholder 5"/>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12" name="Rectangle 11"/>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53225" cy="915987"/>
          </a:xfrm>
        </p:spPr>
        <p:txBody>
          <a:bodyPr>
            <a:normAutofit/>
          </a:bodyPr>
          <a:lstStyle>
            <a:lvl1pPr algn="l">
              <a:defRPr sz="30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6" name="Footer Placeholder 5"/>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
        <p:nvSpPr>
          <p:cNvPr id="10" name="Picture Placeholder 2"/>
          <p:cNvSpPr>
            <a:spLocks noGrp="1"/>
          </p:cNvSpPr>
          <p:nvPr>
            <p:ph type="pic" idx="13"/>
          </p:nvPr>
        </p:nvSpPr>
        <p:spPr>
          <a:xfrm>
            <a:off x="4572000" y="1503430"/>
            <a:ext cx="4572000" cy="5065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0713309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46238"/>
            <a:ext cx="4040188"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41147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46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62200"/>
            <a:ext cx="4041775" cy="41147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8" name="Footer Placeholder 7"/>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
        <p:nvSpPr>
          <p:cNvPr id="14" name="Title 1"/>
          <p:cNvSpPr>
            <a:spLocks noGrp="1"/>
          </p:cNvSpPr>
          <p:nvPr>
            <p:ph type="title"/>
          </p:nvPr>
        </p:nvSpPr>
        <p:spPr>
          <a:xfrm>
            <a:off x="457200" y="274638"/>
            <a:ext cx="6753225" cy="915987"/>
          </a:xfrm>
        </p:spPr>
        <p:txBody>
          <a:bodyPr>
            <a:normAutofit/>
          </a:bodyPr>
          <a:lstStyle>
            <a:lvl1pPr algn="l">
              <a:defRPr sz="30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753225" cy="915987"/>
          </a:xfrm>
        </p:spPr>
        <p:txBody>
          <a:bodyPr>
            <a:normAutofit/>
          </a:bodyPr>
          <a:lstStyle>
            <a:lvl1pPr algn="l">
              <a:defRPr sz="30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4" name="Footer Placeholder 3"/>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userDrawn="1"/>
        </p:nvSpPr>
        <p:spPr>
          <a:xfrm>
            <a:off x="0" y="1200150"/>
            <a:ext cx="9144000" cy="5686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85720" y="1500174"/>
            <a:ext cx="8858280" cy="507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457200" y="6569075"/>
            <a:ext cx="2133600" cy="365125"/>
          </a:xfrm>
        </p:spPr>
        <p:txBody>
          <a:bodyPr/>
          <a:lstStyle>
            <a:lvl1pPr>
              <a:defRPr>
                <a:solidFill>
                  <a:schemeClr val="bg1"/>
                </a:solidFill>
              </a:defRPr>
            </a:lvl1pPr>
          </a:lstStyle>
          <a:p>
            <a:fld id="{C012A5C4-9B56-41D5-B521-4D9CAF33187C}" type="datetimeFigureOut">
              <a:rPr lang="en-US" smtClean="0"/>
              <a:pPr/>
              <a:t>7/28/2015</a:t>
            </a:fld>
            <a:endParaRPr lang="en-US"/>
          </a:p>
        </p:txBody>
      </p:sp>
      <p:sp>
        <p:nvSpPr>
          <p:cNvPr id="3" name="Footer Placeholder 2"/>
          <p:cNvSpPr>
            <a:spLocks noGrp="1"/>
          </p:cNvSpPr>
          <p:nvPr>
            <p:ph type="ftr" sz="quarter" idx="11"/>
          </p:nvPr>
        </p:nvSpPr>
        <p:spPr>
          <a:xfrm>
            <a:off x="3124200" y="6569075"/>
            <a:ext cx="2895600" cy="365125"/>
          </a:xfrm>
        </p:spPr>
        <p:txBody>
          <a:bodyPr/>
          <a:lstStyle>
            <a:lvl1pPr>
              <a:defRPr>
                <a:solidFill>
                  <a:schemeClr val="bg1"/>
                </a:solidFill>
              </a:defRPr>
            </a:lvl1pPr>
          </a:lstStyle>
          <a:p>
            <a:endParaRPr lang="en-US"/>
          </a:p>
        </p:txBody>
      </p:sp>
      <p:sp>
        <p:nvSpPr>
          <p:cNvPr id="4" name="Slide Number Placeholder 3"/>
          <p:cNvSpPr>
            <a:spLocks noGrp="1"/>
          </p:cNvSpPr>
          <p:nvPr>
            <p:ph type="sldNum" sz="quarter" idx="12"/>
          </p:nvPr>
        </p:nvSpPr>
        <p:spPr>
          <a:xfrm>
            <a:off x="6553200" y="6569075"/>
            <a:ext cx="2133600" cy="365125"/>
          </a:xfrm>
        </p:spPr>
        <p:txBody>
          <a:bodyPr/>
          <a:lstStyle>
            <a:lvl1pPr>
              <a:defRPr>
                <a:solidFill>
                  <a:schemeClr val="bg1"/>
                </a:solidFill>
              </a:defRPr>
            </a:lvl1pPr>
          </a:lstStyle>
          <a:p>
            <a:fld id="{151C4DEF-DDBD-465E-BA3E-99C8F33A081D}"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753225"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2A5C4-9B56-41D5-B521-4D9CAF33187C}" type="datetimeFigureOut">
              <a:rPr lang="en-US" smtClean="0"/>
              <a:pPr/>
              <a:t>7/28/2015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C4DEF-DDBD-465E-BA3E-99C8F33A081D}" type="slidenum">
              <a:rPr lang="en-US" smtClean="0"/>
              <a:pPr/>
              <a:t>‹#›</a:t>
            </a:fld>
            <a:endParaRPr lang="en-US"/>
          </a:p>
        </p:txBody>
      </p:sp>
      <p:pic>
        <p:nvPicPr>
          <p:cNvPr id="20" name="Picture 19" descr="UAEU.png"/>
          <p:cNvPicPr>
            <a:picLocks noChangeAspect="1"/>
          </p:cNvPicPr>
          <p:nvPr/>
        </p:nvPicPr>
        <p:blipFill>
          <a:blip r:embed="rId15" cstate="print"/>
          <a:stretch>
            <a:fillRect/>
          </a:stretch>
        </p:blipFill>
        <p:spPr>
          <a:xfrm>
            <a:off x="7391400" y="590093"/>
            <a:ext cx="1295400" cy="37825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60" r:id="rId5"/>
    <p:sldLayoutId id="214748366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aculty.uaeu.ac.ae/~abintouq" TargetMode="External"/><Relationship Id="rId2" Type="http://schemas.openxmlformats.org/officeDocument/2006/relationships/hyperlink" Target="mailto:abintouq@uaeu.ac.a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0"/>
            <a:ext cx="8613648" cy="914400"/>
          </a:xfrm>
        </p:spPr>
        <p:txBody>
          <a:bodyPr>
            <a:normAutofit fontScale="90000"/>
          </a:bodyPr>
          <a:lstStyle/>
          <a:p>
            <a:r>
              <a:rPr lang="en-US" sz="3200" b="1" dirty="0">
                <a:solidFill>
                  <a:schemeClr val="tx2">
                    <a:lumMod val="65000"/>
                    <a:lumOff val="35000"/>
                  </a:schemeClr>
                </a:solidFill>
              </a:rPr>
              <a:t>Remote Sensing and Geographic Information Systems in Developing Countries</a:t>
            </a:r>
            <a:endParaRPr lang="en-US" sz="3200" b="1" dirty="0">
              <a:solidFill>
                <a:schemeClr val="tx2">
                  <a:lumMod val="65000"/>
                  <a:lumOff val="35000"/>
                </a:schemeClr>
              </a:solidFill>
            </a:endParaRPr>
          </a:p>
        </p:txBody>
      </p:sp>
      <p:sp>
        <p:nvSpPr>
          <p:cNvPr id="10" name="TextBox 9"/>
          <p:cNvSpPr txBox="1"/>
          <p:nvPr/>
        </p:nvSpPr>
        <p:spPr>
          <a:xfrm>
            <a:off x="1447800" y="4953000"/>
            <a:ext cx="7162800" cy="1437316"/>
          </a:xfrm>
          <a:prstGeom prst="rect">
            <a:avLst/>
          </a:prstGeom>
          <a:noFill/>
        </p:spPr>
        <p:txBody>
          <a:bodyPr wrap="square" rtlCol="0">
            <a:spAutoFit/>
          </a:bodyPr>
          <a:lstStyle/>
          <a:p>
            <a:pPr algn="ctr">
              <a:spcBef>
                <a:spcPct val="20000"/>
              </a:spcBef>
              <a:defRPr/>
            </a:pPr>
            <a:r>
              <a:rPr lang="en-US" sz="1900" dirty="0">
                <a:solidFill>
                  <a:srgbClr val="8F161A"/>
                </a:solidFill>
                <a:latin typeface="Tahoma"/>
                <a:cs typeface="Tahoma"/>
              </a:rPr>
              <a:t>Dr. Ahmad </a:t>
            </a:r>
            <a:r>
              <a:rPr lang="en-US" sz="1900" dirty="0" smtClean="0">
                <a:solidFill>
                  <a:srgbClr val="8F161A"/>
                </a:solidFill>
                <a:latin typeface="Tahoma"/>
                <a:cs typeface="Tahoma"/>
              </a:rPr>
              <a:t>Bin</a:t>
            </a:r>
            <a:r>
              <a:rPr lang="ar-SA" sz="1900" dirty="0" smtClean="0">
                <a:solidFill>
                  <a:srgbClr val="8F161A"/>
                </a:solidFill>
                <a:latin typeface="Tahoma"/>
                <a:cs typeface="Tahoma"/>
              </a:rPr>
              <a:t> </a:t>
            </a:r>
            <a:r>
              <a:rPr lang="en-US" sz="1900" dirty="0" err="1" smtClean="0">
                <a:solidFill>
                  <a:srgbClr val="8F161A"/>
                </a:solidFill>
                <a:latin typeface="Tahoma"/>
                <a:cs typeface="Tahoma"/>
              </a:rPr>
              <a:t>Touq</a:t>
            </a:r>
            <a:endParaRPr lang="en-US" sz="1900" dirty="0">
              <a:solidFill>
                <a:srgbClr val="8F161A"/>
              </a:solidFill>
              <a:latin typeface="Tahoma"/>
              <a:cs typeface="Tahoma"/>
            </a:endParaRPr>
          </a:p>
          <a:p>
            <a:pPr algn="ctr">
              <a:spcBef>
                <a:spcPct val="20000"/>
              </a:spcBef>
              <a:defRPr/>
            </a:pPr>
            <a:r>
              <a:rPr lang="en-US" sz="1900" dirty="0" smtClean="0">
                <a:solidFill>
                  <a:srgbClr val="8F161A"/>
                </a:solidFill>
                <a:latin typeface="Tahoma"/>
                <a:cs typeface="Tahoma"/>
                <a:hlinkClick r:id="rId2"/>
              </a:rPr>
              <a:t>abintouq</a:t>
            </a:r>
            <a:r>
              <a:rPr lang="en-US" sz="1900" dirty="0">
                <a:solidFill>
                  <a:srgbClr val="8F161A"/>
                </a:solidFill>
                <a:latin typeface="Tahoma"/>
                <a:cs typeface="Tahoma"/>
                <a:hlinkClick r:id="rId2"/>
              </a:rPr>
              <a:t>@uaeu.ac.ae</a:t>
            </a:r>
            <a:endParaRPr lang="en-US" sz="1900" dirty="0">
              <a:solidFill>
                <a:srgbClr val="8F161A"/>
              </a:solidFill>
              <a:latin typeface="Tahoma"/>
              <a:cs typeface="Tahoma"/>
            </a:endParaRPr>
          </a:p>
          <a:p>
            <a:pPr algn="ctr">
              <a:spcBef>
                <a:spcPct val="20000"/>
              </a:spcBef>
              <a:defRPr/>
            </a:pPr>
            <a:r>
              <a:rPr lang="en-US" sz="1900" dirty="0" smtClean="0">
                <a:solidFill>
                  <a:srgbClr val="8F161A"/>
                </a:solidFill>
                <a:latin typeface="Tahoma"/>
                <a:cs typeface="Tahoma"/>
                <a:hlinkClick r:id="rId3"/>
              </a:rPr>
              <a:t>http</a:t>
            </a:r>
            <a:r>
              <a:rPr lang="en-US" sz="1900" dirty="0">
                <a:solidFill>
                  <a:srgbClr val="8F161A"/>
                </a:solidFill>
                <a:latin typeface="Tahoma"/>
                <a:cs typeface="Tahoma"/>
                <a:hlinkClick r:id="rId3"/>
              </a:rPr>
              <a:t>://faculty.uaeu.ac.ae/~abintouq</a:t>
            </a:r>
            <a:endParaRPr lang="en-US" sz="1900" dirty="0">
              <a:solidFill>
                <a:srgbClr val="8F161A"/>
              </a:solidFill>
              <a:latin typeface="Tahoma"/>
              <a:cs typeface="Tahoma"/>
            </a:endParaRPr>
          </a:p>
          <a:p>
            <a:pPr algn="ctr">
              <a:spcBef>
                <a:spcPct val="20000"/>
              </a:spcBef>
              <a:defRPr/>
            </a:pPr>
            <a:r>
              <a:rPr lang="en-US" sz="1900" dirty="0">
                <a:solidFill>
                  <a:srgbClr val="8F161A"/>
                </a:solidFill>
                <a:latin typeface="Tahoma"/>
                <a:cs typeface="Tahoma"/>
              </a:rPr>
              <a:t>GEO 440: GIS for Urban &amp; Regional </a:t>
            </a:r>
            <a:r>
              <a:rPr lang="en-US" sz="1900" dirty="0" smtClean="0">
                <a:solidFill>
                  <a:srgbClr val="8F161A"/>
                </a:solidFill>
                <a:latin typeface="Tahoma"/>
                <a:cs typeface="Tahoma"/>
              </a:rPr>
              <a:t>Planning</a:t>
            </a:r>
            <a:endParaRPr lang="en-US" sz="1900" dirty="0">
              <a:solidFill>
                <a:srgbClr val="8F161A"/>
              </a:solidFill>
              <a:latin typeface="Tahoma"/>
              <a:cs typeface="Tahoma"/>
            </a:endParaRPr>
          </a:p>
        </p:txBody>
      </p:sp>
    </p:spTree>
    <p:extLst>
      <p:ext uri="{BB962C8B-B14F-4D97-AF65-F5344CB8AC3E}">
        <p14:creationId xmlns:p14="http://schemas.microsoft.com/office/powerpoint/2010/main" val="428304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GIS in Planning Applications in the </a:t>
            </a:r>
            <a:r>
              <a:rPr lang="en-US" dirty="0" smtClean="0"/>
              <a:t>USA</a:t>
            </a:r>
            <a:endParaRPr lang="en-US" dirty="0"/>
          </a:p>
        </p:txBody>
      </p:sp>
      <p:sp>
        <p:nvSpPr>
          <p:cNvPr id="3" name="Content Placeholder 2"/>
          <p:cNvSpPr>
            <a:spLocks noGrp="1"/>
          </p:cNvSpPr>
          <p:nvPr>
            <p:ph idx="1"/>
          </p:nvPr>
        </p:nvSpPr>
        <p:spPr/>
        <p:txBody>
          <a:bodyPr/>
          <a:lstStyle/>
          <a:p>
            <a:endParaRPr lang="en-US" dirty="0" smtClean="0"/>
          </a:p>
          <a:p>
            <a:r>
              <a:rPr lang="en-US" dirty="0" smtClean="0"/>
              <a:t>Geographical </a:t>
            </a:r>
            <a:r>
              <a:rPr lang="en-US" dirty="0"/>
              <a:t>scale is the dominant influences shaping GIS utilization in planning</a:t>
            </a:r>
            <a:r>
              <a:rPr lang="en-US" dirty="0" smtClean="0"/>
              <a:t>:</a:t>
            </a:r>
          </a:p>
          <a:p>
            <a:pPr marL="0" indent="0" algn="ctr">
              <a:buNone/>
            </a:pPr>
            <a:r>
              <a:rPr lang="en-US" dirty="0"/>
              <a:t/>
            </a:r>
            <a:br>
              <a:rPr lang="en-US" dirty="0"/>
            </a:br>
            <a:r>
              <a:rPr lang="en-US" dirty="0">
                <a:solidFill>
                  <a:schemeClr val="tx1">
                    <a:lumMod val="95000"/>
                    <a:lumOff val="5000"/>
                  </a:schemeClr>
                </a:solidFill>
              </a:rPr>
              <a:t>National, Regional, Trans-regional, Metropolitan and </a:t>
            </a:r>
            <a:r>
              <a:rPr lang="en-US" dirty="0" smtClean="0">
                <a:solidFill>
                  <a:schemeClr val="tx1">
                    <a:lumMod val="95000"/>
                    <a:lumOff val="5000"/>
                  </a:schemeClr>
                </a:solidFill>
              </a:rPr>
              <a:t>Neighborhood </a:t>
            </a:r>
            <a:r>
              <a:rPr lang="en-US" dirty="0">
                <a:solidFill>
                  <a:schemeClr val="tx1">
                    <a:lumMod val="95000"/>
                    <a:lumOff val="5000"/>
                  </a:schemeClr>
                </a:solidFill>
              </a:rPr>
              <a:t>scales. </a:t>
            </a:r>
          </a:p>
        </p:txBody>
      </p:sp>
    </p:spTree>
    <p:extLst>
      <p:ext uri="{BB962C8B-B14F-4D97-AF65-F5344CB8AC3E}">
        <p14:creationId xmlns:p14="http://schemas.microsoft.com/office/powerpoint/2010/main" val="158092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533400"/>
            <a:ext cx="7772400" cy="457200"/>
          </a:xfrm>
        </p:spPr>
        <p:txBody>
          <a:bodyPr>
            <a:noAutofit/>
          </a:bodyPr>
          <a:lstStyle/>
          <a:p>
            <a:pPr eaLnBrk="1" fontAlgn="auto" hangingPunct="1">
              <a:spcAft>
                <a:spcPts val="0"/>
              </a:spcAft>
              <a:defRPr/>
            </a:pPr>
            <a:r>
              <a:rPr lang="en-US" sz="2700" dirty="0"/>
              <a:t>GIS In The Developed World</a:t>
            </a:r>
            <a:endParaRPr lang="ar-AE" sz="2700" dirty="0"/>
          </a:p>
        </p:txBody>
      </p:sp>
      <p:sp>
        <p:nvSpPr>
          <p:cNvPr id="16387" name="Rectangle 3"/>
          <p:cNvSpPr>
            <a:spLocks noGrp="1" noChangeArrowheads="1"/>
          </p:cNvSpPr>
          <p:nvPr>
            <p:ph idx="1"/>
          </p:nvPr>
        </p:nvSpPr>
        <p:spPr>
          <a:xfrm>
            <a:off x="304800" y="1524000"/>
            <a:ext cx="8839200" cy="4724400"/>
          </a:xfrm>
        </p:spPr>
        <p:txBody>
          <a:bodyPr>
            <a:normAutofit/>
          </a:bodyPr>
          <a:lstStyle/>
          <a:p>
            <a:pPr marL="425196" eaLnBrk="1" fontAlgn="auto" hangingPunct="1">
              <a:spcAft>
                <a:spcPts val="0"/>
              </a:spcAft>
              <a:buFont typeface="Wingdings" panose="05000000000000000000" pitchFamily="2" charset="2"/>
              <a:buChar char="Ø"/>
              <a:defRPr/>
            </a:pPr>
            <a:r>
              <a:rPr lang="en-US" sz="2400" dirty="0">
                <a:solidFill>
                  <a:schemeClr val="tx1">
                    <a:lumMod val="95000"/>
                    <a:lumOff val="5000"/>
                  </a:schemeClr>
                </a:solidFill>
              </a:rPr>
              <a:t>Klosterman, Richard: The Appropriateness of Geographic Information Systems for Regional Planning in the Developing World. </a:t>
            </a:r>
            <a:r>
              <a:rPr lang="en-US" sz="2400" dirty="0" err="1">
                <a:solidFill>
                  <a:schemeClr val="tx1">
                    <a:lumMod val="95000"/>
                    <a:lumOff val="5000"/>
                  </a:schemeClr>
                </a:solidFill>
              </a:rPr>
              <a:t>Comput</a:t>
            </a:r>
            <a:r>
              <a:rPr lang="en-US" sz="2400" dirty="0">
                <a:solidFill>
                  <a:schemeClr val="tx1">
                    <a:lumMod val="95000"/>
                    <a:lumOff val="5000"/>
                  </a:schemeClr>
                </a:solidFill>
              </a:rPr>
              <a:t>., Environ., and Urban Systems: Akron, OH. 1995.</a:t>
            </a:r>
          </a:p>
          <a:p>
            <a:pPr marL="0" indent="0" eaLnBrk="1" fontAlgn="auto" hangingPunct="1">
              <a:spcAft>
                <a:spcPts val="0"/>
              </a:spcAft>
              <a:buFont typeface="Arial" pitchFamily="34" charset="0"/>
              <a:buChar char="•"/>
              <a:defRPr/>
            </a:pPr>
            <a:endParaRPr lang="en-US" sz="1000" b="1" dirty="0" smtClean="0"/>
          </a:p>
          <a:p>
            <a:pPr eaLnBrk="1" fontAlgn="auto" hangingPunct="1">
              <a:spcAft>
                <a:spcPts val="0"/>
              </a:spcAft>
              <a:buFont typeface="Wingdings" panose="05000000000000000000" pitchFamily="2" charset="2"/>
              <a:buChar char="Ø"/>
              <a:defRPr/>
            </a:pPr>
            <a:r>
              <a:rPr lang="en-US" dirty="0" smtClean="0"/>
              <a:t>Four </a:t>
            </a:r>
            <a:r>
              <a:rPr lang="en-US" dirty="0" smtClean="0"/>
              <a:t>components of the GIS technology “package”: </a:t>
            </a:r>
            <a:r>
              <a:rPr lang="en-US" dirty="0" smtClean="0">
                <a:solidFill>
                  <a:schemeClr val="bg2">
                    <a:lumMod val="25000"/>
                  </a:schemeClr>
                </a:solidFill>
              </a:rPr>
              <a:t>suitable equipment, appropriate information, proper organization, and available expertise. </a:t>
            </a:r>
          </a:p>
          <a:p>
            <a:pPr marL="0" indent="0" eaLnBrk="1" fontAlgn="auto" hangingPunct="1">
              <a:spcAft>
                <a:spcPts val="0"/>
              </a:spcAft>
              <a:buFont typeface="Wingdings 2" panose="05020102010507070707" pitchFamily="18" charset="2"/>
              <a:buNone/>
              <a:defRPr/>
            </a:pPr>
            <a:endParaRPr lang="en-US" sz="2400" b="1" dirty="0" smtClean="0"/>
          </a:p>
        </p:txBody>
      </p:sp>
    </p:spTree>
    <p:extLst>
      <p:ext uri="{BB962C8B-B14F-4D97-AF65-F5344CB8AC3E}">
        <p14:creationId xmlns:p14="http://schemas.microsoft.com/office/powerpoint/2010/main" val="1970856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Components </a:t>
            </a:r>
            <a:r>
              <a:rPr lang="en-US" dirty="0"/>
              <a:t>of the GIS technology</a:t>
            </a:r>
          </a:p>
        </p:txBody>
      </p:sp>
      <p:sp>
        <p:nvSpPr>
          <p:cNvPr id="3" name="Content Placeholder 2"/>
          <p:cNvSpPr>
            <a:spLocks noGrp="1"/>
          </p:cNvSpPr>
          <p:nvPr>
            <p:ph idx="1"/>
          </p:nvPr>
        </p:nvSpPr>
        <p:spPr>
          <a:xfrm>
            <a:off x="304800" y="1600200"/>
            <a:ext cx="8686800" cy="4525963"/>
          </a:xfrm>
        </p:spPr>
        <p:txBody>
          <a:bodyPr/>
          <a:lstStyle/>
          <a:p>
            <a:r>
              <a:rPr lang="en-US" dirty="0"/>
              <a:t>In </a:t>
            </a:r>
            <a:r>
              <a:rPr lang="en-US" dirty="0">
                <a:solidFill>
                  <a:srgbClr val="C00000"/>
                </a:solidFill>
              </a:rPr>
              <a:t>Suitable Equipment </a:t>
            </a:r>
            <a:r>
              <a:rPr lang="en-US" dirty="0"/>
              <a:t>section, the author supplies the reader with the relatively inexpensive costs of GIS and the microcomputers needed to operate the new technology. </a:t>
            </a:r>
            <a:endParaRPr lang="en-US" dirty="0" smtClean="0"/>
          </a:p>
          <a:p>
            <a:endParaRPr lang="en-US" sz="2000" dirty="0" smtClean="0"/>
          </a:p>
          <a:p>
            <a:r>
              <a:rPr lang="en-US" dirty="0"/>
              <a:t>The </a:t>
            </a:r>
            <a:r>
              <a:rPr lang="en-US" dirty="0">
                <a:solidFill>
                  <a:srgbClr val="C00000"/>
                </a:solidFill>
              </a:rPr>
              <a:t>Appropriate Information </a:t>
            </a:r>
            <a:r>
              <a:rPr lang="en-US" dirty="0"/>
              <a:t>section, describes how developing nations will have many obstacles in collecting data and will inherently have a need for an incremental system-development strategy. </a:t>
            </a:r>
          </a:p>
        </p:txBody>
      </p:sp>
    </p:spTree>
    <p:extLst>
      <p:ext uri="{BB962C8B-B14F-4D97-AF65-F5344CB8AC3E}">
        <p14:creationId xmlns:p14="http://schemas.microsoft.com/office/powerpoint/2010/main" val="782204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the GIS technology</a:t>
            </a:r>
          </a:p>
        </p:txBody>
      </p:sp>
      <p:sp>
        <p:nvSpPr>
          <p:cNvPr id="3" name="Content Placeholder 2"/>
          <p:cNvSpPr>
            <a:spLocks noGrp="1"/>
          </p:cNvSpPr>
          <p:nvPr>
            <p:ph idx="1"/>
          </p:nvPr>
        </p:nvSpPr>
        <p:spPr>
          <a:xfrm>
            <a:off x="304800" y="1600200"/>
            <a:ext cx="8763000" cy="4525963"/>
          </a:xfrm>
        </p:spPr>
        <p:txBody>
          <a:bodyPr>
            <a:normAutofit/>
          </a:bodyPr>
          <a:lstStyle/>
          <a:p>
            <a:r>
              <a:rPr lang="en-US" sz="2400" dirty="0"/>
              <a:t>In </a:t>
            </a:r>
            <a:r>
              <a:rPr lang="en-US" sz="2400" dirty="0">
                <a:solidFill>
                  <a:srgbClr val="C00000"/>
                </a:solidFill>
              </a:rPr>
              <a:t>collecting data </a:t>
            </a:r>
            <a:r>
              <a:rPr lang="en-US" sz="2400" dirty="0"/>
              <a:t>in the developing world, pre-existing data is often unavailable and after data is collected, it can become restricted from public use due to political pressures. The incremental system-development strategy caters to smaller, simpler GIS that will be more useful to developing countries when the technology is first installed. </a:t>
            </a:r>
            <a:endParaRPr lang="en-US" sz="2400" dirty="0" smtClean="0"/>
          </a:p>
          <a:p>
            <a:endParaRPr lang="en-US" dirty="0" smtClean="0"/>
          </a:p>
          <a:p>
            <a:pPr>
              <a:buClr>
                <a:schemeClr val="tx1">
                  <a:lumMod val="95000"/>
                  <a:lumOff val="5000"/>
                </a:schemeClr>
              </a:buClr>
            </a:pPr>
            <a:r>
              <a:rPr lang="en-US" u="sng" dirty="0">
                <a:solidFill>
                  <a:srgbClr val="0070C0"/>
                </a:solidFill>
              </a:rPr>
              <a:t>The Author</a:t>
            </a:r>
            <a:r>
              <a:rPr lang="en-US" dirty="0">
                <a:solidFill>
                  <a:srgbClr val="0070C0"/>
                </a:solidFill>
              </a:rPr>
              <a:t> </a:t>
            </a:r>
            <a:r>
              <a:rPr lang="en-US" dirty="0"/>
              <a:t>does a good job of showing all the technical, political and socio-economic factors that go into creating GIS.</a:t>
            </a:r>
          </a:p>
          <a:p>
            <a:endParaRPr lang="en-US" dirty="0"/>
          </a:p>
          <a:p>
            <a:endParaRPr lang="en-US" dirty="0"/>
          </a:p>
        </p:txBody>
      </p:sp>
    </p:spTree>
    <p:extLst>
      <p:ext uri="{BB962C8B-B14F-4D97-AF65-F5344CB8AC3E}">
        <p14:creationId xmlns:p14="http://schemas.microsoft.com/office/powerpoint/2010/main" val="4032180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the GIS technology</a:t>
            </a:r>
          </a:p>
        </p:txBody>
      </p:sp>
      <p:sp>
        <p:nvSpPr>
          <p:cNvPr id="3" name="Content Placeholder 2"/>
          <p:cNvSpPr>
            <a:spLocks noGrp="1"/>
          </p:cNvSpPr>
          <p:nvPr>
            <p:ph idx="1"/>
          </p:nvPr>
        </p:nvSpPr>
        <p:spPr>
          <a:xfrm>
            <a:off x="304800" y="1600200"/>
            <a:ext cx="8763000" cy="4876800"/>
          </a:xfrm>
        </p:spPr>
        <p:txBody>
          <a:bodyPr>
            <a:normAutofit/>
          </a:bodyPr>
          <a:lstStyle/>
          <a:p>
            <a:r>
              <a:rPr lang="en-US" sz="2400" dirty="0"/>
              <a:t>The </a:t>
            </a:r>
            <a:r>
              <a:rPr lang="en-US" sz="2400" dirty="0">
                <a:solidFill>
                  <a:srgbClr val="C00000"/>
                </a:solidFill>
              </a:rPr>
              <a:t>Proper Organization </a:t>
            </a:r>
            <a:r>
              <a:rPr lang="en-US" sz="2400" dirty="0"/>
              <a:t>portion illustrates how the technology is dependent upon the proper management and coordination of its resources in creating a GIS. Good communication between management, technicians and planners is crucial to the success of any GIS</a:t>
            </a:r>
            <a:r>
              <a:rPr lang="en-US" sz="2400" dirty="0" smtClean="0"/>
              <a:t>.</a:t>
            </a:r>
          </a:p>
          <a:p>
            <a:endParaRPr lang="en-US" dirty="0"/>
          </a:p>
          <a:p>
            <a:pPr>
              <a:buClr>
                <a:schemeClr val="tx1">
                  <a:lumMod val="95000"/>
                  <a:lumOff val="5000"/>
                </a:schemeClr>
              </a:buClr>
            </a:pPr>
            <a:r>
              <a:rPr lang="en-US" sz="2400" u="sng" dirty="0">
                <a:solidFill>
                  <a:srgbClr val="0070C0"/>
                </a:solidFill>
              </a:rPr>
              <a:t>Klosterman</a:t>
            </a:r>
            <a:r>
              <a:rPr lang="en-US" sz="2400" dirty="0"/>
              <a:t> adequately explains how human interactions can lead to successful, or unsuccessful, </a:t>
            </a:r>
            <a:r>
              <a:rPr lang="en-US" sz="2400" dirty="0" smtClean="0"/>
              <a:t>GIS applications</a:t>
            </a:r>
            <a:r>
              <a:rPr lang="en-US" sz="2400" dirty="0"/>
              <a:t>. However, he does not really offer a solution for political impacts that may deter the establishment of GIS.</a:t>
            </a:r>
          </a:p>
          <a:p>
            <a:endParaRPr lang="en-US" dirty="0"/>
          </a:p>
        </p:txBody>
      </p:sp>
    </p:spTree>
    <p:extLst>
      <p:ext uri="{BB962C8B-B14F-4D97-AF65-F5344CB8AC3E}">
        <p14:creationId xmlns:p14="http://schemas.microsoft.com/office/powerpoint/2010/main" val="2872898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the GIS technology</a:t>
            </a:r>
          </a:p>
        </p:txBody>
      </p:sp>
      <p:sp>
        <p:nvSpPr>
          <p:cNvPr id="3" name="Content Placeholder 2"/>
          <p:cNvSpPr>
            <a:spLocks noGrp="1"/>
          </p:cNvSpPr>
          <p:nvPr>
            <p:ph idx="1"/>
          </p:nvPr>
        </p:nvSpPr>
        <p:spPr>
          <a:xfrm>
            <a:off x="304800" y="1600200"/>
            <a:ext cx="8686800" cy="4525963"/>
          </a:xfrm>
        </p:spPr>
        <p:txBody>
          <a:bodyPr>
            <a:normAutofit/>
          </a:bodyPr>
          <a:lstStyle/>
          <a:p>
            <a:r>
              <a:rPr lang="en-US" sz="2400" dirty="0"/>
              <a:t>The </a:t>
            </a:r>
            <a:r>
              <a:rPr lang="en-US" sz="2400" dirty="0">
                <a:solidFill>
                  <a:srgbClr val="C00000"/>
                </a:solidFill>
              </a:rPr>
              <a:t>Available Expertise </a:t>
            </a:r>
            <a:r>
              <a:rPr lang="en-US" sz="2400" dirty="0"/>
              <a:t>section shows the need for information and training of experts that will work for the public sectors of developing countries. Developing countries often lack the financial incentives to keep skilled technicians from being lured away to more lucrative jobs in developed countries</a:t>
            </a:r>
            <a:r>
              <a:rPr lang="en-US" sz="2400" dirty="0" smtClean="0"/>
              <a:t>.</a:t>
            </a:r>
          </a:p>
          <a:p>
            <a:endParaRPr lang="en-US" sz="2400" dirty="0" smtClean="0"/>
          </a:p>
          <a:p>
            <a:r>
              <a:rPr lang="en-US" sz="2400" dirty="0"/>
              <a:t>This absence of technical expertise often delays the implementation of GIS. The author mentions key points as to why developed nations have such a scarcity of skilled technicians</a:t>
            </a:r>
            <a:r>
              <a:rPr lang="en-US" sz="2400" dirty="0" smtClean="0"/>
              <a:t>.</a:t>
            </a:r>
          </a:p>
          <a:p>
            <a:endParaRPr lang="en-US" dirty="0"/>
          </a:p>
          <a:p>
            <a:endParaRPr lang="en-US" dirty="0"/>
          </a:p>
        </p:txBody>
      </p:sp>
    </p:spTree>
    <p:extLst>
      <p:ext uri="{BB962C8B-B14F-4D97-AF65-F5344CB8AC3E}">
        <p14:creationId xmlns:p14="http://schemas.microsoft.com/office/powerpoint/2010/main" val="2720077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00200"/>
            <a:ext cx="8753475" cy="1938992"/>
          </a:xfrm>
          <a:prstGeom prst="rect">
            <a:avLst/>
          </a:prstGeom>
          <a:noFill/>
        </p:spPr>
        <p:txBody>
          <a:bodyPr wrap="square">
            <a:spAutoFit/>
          </a:bodyPr>
          <a:lstStyle/>
          <a:p>
            <a:pPr marL="342900" indent="-342900">
              <a:spcBef>
                <a:spcPct val="20000"/>
              </a:spcBef>
              <a:buFont typeface="Arial" pitchFamily="34" charset="0"/>
              <a:buChar char="•"/>
              <a:defRPr/>
            </a:pPr>
            <a:r>
              <a:rPr lang="en-US" sz="2400" dirty="0"/>
              <a:t>Unfortunately, the Author lacks an answer as to how such an instrumental technology can be implemented in developing countries where pre-existing political and socio-economic ideals are more influential than technical ones. It explains all the interdependent parts that go into creating useful GIS.</a:t>
            </a:r>
            <a:endParaRPr lang="en-US" sz="2400" dirty="0"/>
          </a:p>
        </p:txBody>
      </p:sp>
    </p:spTree>
    <p:extLst>
      <p:ext uri="{BB962C8B-B14F-4D97-AF65-F5344CB8AC3E}">
        <p14:creationId xmlns:p14="http://schemas.microsoft.com/office/powerpoint/2010/main" val="1972922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3886200" cy="507831"/>
          </a:xfrm>
          <a:prstGeom prst="rect">
            <a:avLst/>
          </a:prstGeom>
        </p:spPr>
        <p:txBody>
          <a:bodyPr>
            <a:spAutoFit/>
          </a:bodyPr>
          <a:lstStyle/>
          <a:p>
            <a:pPr>
              <a:defRPr/>
            </a:pPr>
            <a:r>
              <a:rPr lang="en-US" sz="2700" b="1" dirty="0">
                <a:latin typeface="+mj-lt"/>
                <a:ea typeface="+mj-ea"/>
                <a:cs typeface="+mj-cs"/>
              </a:rPr>
              <a:t>Exercise</a:t>
            </a:r>
            <a:endParaRPr lang="ar-AE" sz="2700" b="1" dirty="0">
              <a:latin typeface="+mj-lt"/>
              <a:ea typeface="+mj-ea"/>
              <a:cs typeface="+mj-cs"/>
            </a:endParaRPr>
          </a:p>
        </p:txBody>
      </p:sp>
      <p:sp>
        <p:nvSpPr>
          <p:cNvPr id="3" name="TextBox 2"/>
          <p:cNvSpPr txBox="1"/>
          <p:nvPr/>
        </p:nvSpPr>
        <p:spPr>
          <a:xfrm>
            <a:off x="304800" y="1524000"/>
            <a:ext cx="8839200" cy="3877985"/>
          </a:xfrm>
          <a:prstGeom prst="rect">
            <a:avLst/>
          </a:prstGeom>
          <a:noFill/>
        </p:spPr>
        <p:txBody>
          <a:bodyPr wrap="square" rtlCol="1">
            <a:spAutoFit/>
          </a:bodyPr>
          <a:lstStyle/>
          <a:p>
            <a:pPr>
              <a:buClr>
                <a:schemeClr val="bg1">
                  <a:lumMod val="50000"/>
                </a:schemeClr>
              </a:buClr>
              <a:defRPr/>
            </a:pPr>
            <a:r>
              <a:rPr lang="en-US" sz="2200" dirty="0">
                <a:solidFill>
                  <a:schemeClr val="tx1">
                    <a:lumMod val="95000"/>
                    <a:lumOff val="5000"/>
                  </a:schemeClr>
                </a:solidFill>
              </a:rPr>
              <a:t>Discuss what we mean by “GIS for Urban Planning” and give example</a:t>
            </a:r>
            <a:r>
              <a:rPr lang="en-US" sz="2200" dirty="0" smtClean="0">
                <a:solidFill>
                  <a:schemeClr val="tx1">
                    <a:lumMod val="95000"/>
                    <a:lumOff val="5000"/>
                  </a:schemeClr>
                </a:solidFill>
              </a:rPr>
              <a:t>?</a:t>
            </a:r>
          </a:p>
          <a:p>
            <a:pPr>
              <a:buClr>
                <a:schemeClr val="bg1">
                  <a:lumMod val="50000"/>
                </a:schemeClr>
              </a:buClr>
              <a:defRPr/>
            </a:pPr>
            <a:endParaRPr lang="en-US" sz="2200" dirty="0">
              <a:solidFill>
                <a:schemeClr val="tx1">
                  <a:lumMod val="95000"/>
                  <a:lumOff val="5000"/>
                </a:schemeClr>
              </a:solidFill>
            </a:endParaRPr>
          </a:p>
          <a:p>
            <a:pPr>
              <a:buClr>
                <a:schemeClr val="bg1">
                  <a:lumMod val="50000"/>
                </a:schemeClr>
              </a:buClr>
              <a:defRPr/>
            </a:pPr>
            <a:r>
              <a:rPr lang="en-US" sz="2200" dirty="0">
                <a:solidFill>
                  <a:schemeClr val="tx1">
                    <a:lumMod val="95000"/>
                    <a:lumOff val="5000"/>
                  </a:schemeClr>
                </a:solidFill>
              </a:rPr>
              <a:t>What’s “good GIS for developing world</a:t>
            </a:r>
            <a:r>
              <a:rPr lang="en-US" sz="2200" dirty="0" smtClean="0">
                <a:solidFill>
                  <a:schemeClr val="tx1">
                    <a:lumMod val="95000"/>
                    <a:lumOff val="5000"/>
                  </a:schemeClr>
                </a:solidFill>
              </a:rPr>
              <a:t>”?</a:t>
            </a:r>
          </a:p>
          <a:p>
            <a:pPr>
              <a:buClr>
                <a:schemeClr val="bg1">
                  <a:lumMod val="50000"/>
                </a:schemeClr>
              </a:buClr>
              <a:defRPr/>
            </a:pPr>
            <a:endParaRPr lang="en-US" sz="2200" dirty="0">
              <a:solidFill>
                <a:schemeClr val="tx1">
                  <a:lumMod val="95000"/>
                  <a:lumOff val="5000"/>
                </a:schemeClr>
              </a:solidFill>
            </a:endParaRPr>
          </a:p>
          <a:p>
            <a:pPr>
              <a:defRPr/>
            </a:pPr>
            <a:r>
              <a:rPr lang="en-US" sz="2200" dirty="0">
                <a:solidFill>
                  <a:schemeClr val="tx1">
                    <a:lumMod val="95000"/>
                    <a:lumOff val="5000"/>
                  </a:schemeClr>
                </a:solidFill>
              </a:rPr>
              <a:t>Discuss the growth of GIS in the UAE</a:t>
            </a:r>
            <a:r>
              <a:rPr lang="en-US" sz="2200" dirty="0" smtClean="0">
                <a:solidFill>
                  <a:schemeClr val="tx1">
                    <a:lumMod val="95000"/>
                    <a:lumOff val="5000"/>
                  </a:schemeClr>
                </a:solidFill>
              </a:rPr>
              <a:t>?</a:t>
            </a:r>
          </a:p>
          <a:p>
            <a:pPr>
              <a:defRPr/>
            </a:pPr>
            <a:endParaRPr lang="en-US" sz="2200" dirty="0">
              <a:solidFill>
                <a:schemeClr val="tx1">
                  <a:lumMod val="95000"/>
                  <a:lumOff val="5000"/>
                </a:schemeClr>
              </a:solidFill>
            </a:endParaRPr>
          </a:p>
          <a:p>
            <a:pPr>
              <a:buClr>
                <a:schemeClr val="bg1">
                  <a:lumMod val="50000"/>
                </a:schemeClr>
              </a:buClr>
              <a:defRPr/>
            </a:pPr>
            <a:r>
              <a:rPr lang="en-US" sz="2200" dirty="0" smtClean="0">
                <a:solidFill>
                  <a:schemeClr val="tx1">
                    <a:lumMod val="95000"/>
                    <a:lumOff val="5000"/>
                  </a:schemeClr>
                </a:solidFill>
              </a:rPr>
              <a:t>What </a:t>
            </a:r>
            <a:r>
              <a:rPr lang="en-US" sz="2200" dirty="0">
                <a:solidFill>
                  <a:schemeClr val="tx1">
                    <a:lumMod val="95000"/>
                    <a:lumOff val="5000"/>
                  </a:schemeClr>
                </a:solidFill>
              </a:rPr>
              <a:t>are some GIS applications in planning</a:t>
            </a:r>
            <a:r>
              <a:rPr lang="en-US" sz="2200" dirty="0" smtClean="0">
                <a:solidFill>
                  <a:schemeClr val="tx1">
                    <a:lumMod val="95000"/>
                    <a:lumOff val="5000"/>
                  </a:schemeClr>
                </a:solidFill>
              </a:rPr>
              <a:t>?</a:t>
            </a:r>
          </a:p>
          <a:p>
            <a:pPr>
              <a:buClr>
                <a:schemeClr val="bg1">
                  <a:lumMod val="50000"/>
                </a:schemeClr>
              </a:buClr>
              <a:defRPr/>
            </a:pPr>
            <a:endParaRPr lang="en-US" sz="2200" dirty="0">
              <a:solidFill>
                <a:schemeClr val="tx1">
                  <a:lumMod val="95000"/>
                  <a:lumOff val="5000"/>
                </a:schemeClr>
              </a:solidFill>
            </a:endParaRPr>
          </a:p>
          <a:p>
            <a:pPr>
              <a:buClr>
                <a:schemeClr val="bg1">
                  <a:lumMod val="50000"/>
                </a:schemeClr>
              </a:buClr>
              <a:defRPr/>
            </a:pPr>
            <a:r>
              <a:rPr lang="en-US" sz="2200" dirty="0" smtClean="0">
                <a:solidFill>
                  <a:schemeClr val="tx1">
                    <a:lumMod val="95000"/>
                    <a:lumOff val="5000"/>
                  </a:schemeClr>
                </a:solidFill>
              </a:rPr>
              <a:t>What are the  </a:t>
            </a:r>
            <a:r>
              <a:rPr lang="en-US" sz="2200" dirty="0">
                <a:solidFill>
                  <a:schemeClr val="tx1">
                    <a:lumMod val="95000"/>
                    <a:lumOff val="5000"/>
                  </a:schemeClr>
                </a:solidFill>
              </a:rPr>
              <a:t>main features of appropriate GIS for developing countries according to </a:t>
            </a:r>
            <a:r>
              <a:rPr lang="en-US" sz="2200" dirty="0" smtClean="0">
                <a:solidFill>
                  <a:schemeClr val="tx1">
                    <a:lumMod val="95000"/>
                    <a:lumOff val="5000"/>
                  </a:schemeClr>
                </a:solidFill>
              </a:rPr>
              <a:t>Klosterman?</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3183244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vert="horz" wrap="square" lIns="91440" tIns="45720" rIns="91440" bIns="45720" numCol="1" anchorCtr="0" compatLnSpc="1">
            <a:prstTxWarp prst="textNoShape">
              <a:avLst/>
            </a:prstTxWarp>
            <a:normAutofit/>
          </a:bodyPr>
          <a:lstStyle/>
          <a:p>
            <a:r>
              <a:rPr lang="en-US" sz="2800" dirty="0">
                <a:latin typeface="+mn-lt"/>
                <a:ea typeface="+mn-ea"/>
                <a:cs typeface="+mn-cs"/>
              </a:rPr>
              <a:t>Next </a:t>
            </a:r>
            <a:r>
              <a:rPr lang="en-US" sz="2800" dirty="0" smtClean="0">
                <a:latin typeface="+mn-lt"/>
                <a:ea typeface="+mn-ea"/>
                <a:cs typeface="+mn-cs"/>
              </a:rPr>
              <a:t>week</a:t>
            </a:r>
            <a:endParaRPr lang="en-US" sz="2800" dirty="0">
              <a:latin typeface="+mn-lt"/>
              <a:ea typeface="+mn-ea"/>
              <a:cs typeface="+mn-cs"/>
            </a:endParaRPr>
          </a:p>
        </p:txBody>
      </p:sp>
      <p:sp>
        <p:nvSpPr>
          <p:cNvPr id="16387" name="Rectangle 3"/>
          <p:cNvSpPr>
            <a:spLocks noGrp="1" noChangeArrowheads="1"/>
          </p:cNvSpPr>
          <p:nvPr>
            <p:ph idx="1"/>
          </p:nvPr>
        </p:nvSpPr>
        <p:spPr/>
        <p:txBody>
          <a:bodyPr>
            <a:normAutofit/>
          </a:bodyPr>
          <a:lstStyle/>
          <a:p>
            <a:pPr marL="514350" indent="-514350" eaLnBrk="1" hangingPunct="1">
              <a:buFont typeface="Times New Roman" charset="0"/>
              <a:buAutoNum type="arabicPeriod"/>
            </a:pPr>
            <a:r>
              <a:rPr lang="en-US" dirty="0"/>
              <a:t>Quiz </a:t>
            </a:r>
            <a:r>
              <a:rPr lang="en-US" dirty="0" smtClean="0"/>
              <a:t>3</a:t>
            </a:r>
            <a:endParaRPr lang="en-US" dirty="0"/>
          </a:p>
          <a:p>
            <a:pPr marL="514350" indent="-514350" eaLnBrk="1" hangingPunct="1">
              <a:buFont typeface="Times New Roman" charset="0"/>
              <a:buAutoNum type="arabicPeriod"/>
            </a:pPr>
            <a:r>
              <a:rPr lang="en-US" dirty="0" smtClean="0"/>
              <a:t>GIS Lab.2</a:t>
            </a:r>
            <a:r>
              <a:rPr lang="en-US" dirty="0"/>
              <a:t>, at the class </a:t>
            </a:r>
            <a:r>
              <a:rPr lang="en-US" dirty="0" smtClean="0"/>
              <a:t>website</a:t>
            </a:r>
            <a:endParaRPr lang="en-US" dirty="0"/>
          </a:p>
        </p:txBody>
      </p:sp>
      <p:sp>
        <p:nvSpPr>
          <p:cNvPr id="71684" name="WordArt 4" descr="00"/>
          <p:cNvSpPr>
            <a:spLocks noChangeArrowheads="1" noChangeShapeType="1"/>
          </p:cNvSpPr>
          <p:nvPr/>
        </p:nvSpPr>
        <p:spPr bwMode="auto">
          <a:xfrm>
            <a:off x="1981200" y="4267200"/>
            <a:ext cx="5410200" cy="1371600"/>
          </a:xfrm>
          <a:prstGeom prst="rect">
            <a:avLst/>
          </a:prstGeom>
        </p:spPr>
        <p:txBody>
          <a:bodyPr wrap="none" fromWordArt="1">
            <a:prstTxWarp prst="textPlain">
              <a:avLst>
                <a:gd name="adj" fmla="val 50000"/>
              </a:avLst>
            </a:prstTxWarp>
          </a:bodyPr>
          <a:lstStyle/>
          <a:p>
            <a:pPr algn="ctr"/>
            <a:r>
              <a:rPr lang="en-US" sz="3600" b="1" kern="1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a:ea typeface="Comic Sans MS"/>
                <a:cs typeface="Comic Sans MS"/>
              </a:rPr>
              <a:t>Thank You</a:t>
            </a:r>
          </a:p>
        </p:txBody>
      </p:sp>
    </p:spTree>
    <p:extLst>
      <p:ext uri="{BB962C8B-B14F-4D97-AF65-F5344CB8AC3E}">
        <p14:creationId xmlns:p14="http://schemas.microsoft.com/office/powerpoint/2010/main" val="2999917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71684"/>
                                        </p:tgtEl>
                                        <p:attrNameLst>
                                          <p:attrName>style.visibility</p:attrName>
                                        </p:attrNameLst>
                                      </p:cBhvr>
                                      <p:to>
                                        <p:strVal val="visible"/>
                                      </p:to>
                                    </p:set>
                                    <p:anim to="" calcmode="lin" valueType="num">
                                      <p:cBhvr>
                                        <p:cTn id="7" dur="1" fill="hold"/>
                                        <p:tgtEl>
                                          <p:spTgt spid="7168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endParaRPr lang="en-US" dirty="0"/>
          </a:p>
        </p:txBody>
      </p:sp>
      <p:sp>
        <p:nvSpPr>
          <p:cNvPr id="3" name="Content Placeholder 2"/>
          <p:cNvSpPr>
            <a:spLocks noGrp="1"/>
          </p:cNvSpPr>
          <p:nvPr>
            <p:ph idx="1"/>
          </p:nvPr>
        </p:nvSpPr>
        <p:spPr>
          <a:xfrm>
            <a:off x="457200" y="1600200"/>
            <a:ext cx="8534400" cy="4800600"/>
          </a:xfrm>
        </p:spPr>
        <p:txBody>
          <a:bodyPr>
            <a:normAutofit lnSpcReduction="10000"/>
          </a:bodyPr>
          <a:lstStyle/>
          <a:p>
            <a:pPr>
              <a:lnSpc>
                <a:spcPct val="150000"/>
              </a:lnSpc>
            </a:pPr>
            <a:r>
              <a:rPr lang="en-US" dirty="0"/>
              <a:t>What’s (GIS for Urban Planning) refers to?</a:t>
            </a:r>
          </a:p>
          <a:p>
            <a:pPr>
              <a:lnSpc>
                <a:spcPct val="150000"/>
              </a:lnSpc>
            </a:pPr>
            <a:r>
              <a:rPr lang="en-US" dirty="0"/>
              <a:t>What’s GIS? What’s Urban? What’s Planning?</a:t>
            </a:r>
          </a:p>
          <a:p>
            <a:pPr>
              <a:lnSpc>
                <a:spcPct val="150000"/>
              </a:lnSpc>
            </a:pPr>
            <a:r>
              <a:rPr lang="en-US" dirty="0"/>
              <a:t>How can we use GIS, when, where and why?</a:t>
            </a:r>
          </a:p>
          <a:p>
            <a:pPr>
              <a:lnSpc>
                <a:spcPct val="150000"/>
              </a:lnSpc>
            </a:pPr>
            <a:r>
              <a:rPr lang="en-US" dirty="0"/>
              <a:t>Organizational and political issues connected </a:t>
            </a:r>
            <a:r>
              <a:rPr lang="en-US" dirty="0" smtClean="0"/>
              <a:t>with GIS</a:t>
            </a:r>
            <a:r>
              <a:rPr lang="en-US" dirty="0"/>
              <a:t>.</a:t>
            </a:r>
          </a:p>
          <a:p>
            <a:pPr>
              <a:lnSpc>
                <a:spcPct val="150000"/>
              </a:lnSpc>
            </a:pPr>
            <a:r>
              <a:rPr lang="en-US" dirty="0"/>
              <a:t>Today, Why’s there GIS growth in the UAE?</a:t>
            </a:r>
          </a:p>
          <a:p>
            <a:pPr>
              <a:lnSpc>
                <a:spcPct val="150000"/>
              </a:lnSpc>
            </a:pPr>
            <a:r>
              <a:rPr lang="en-US" dirty="0"/>
              <a:t>Why GIS growth in the US?</a:t>
            </a:r>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696075" cy="915987"/>
          </a:xfrm>
        </p:spPr>
        <p:txBody>
          <a:bodyPr>
            <a:normAutofit/>
          </a:bodyPr>
          <a:lstStyle/>
          <a:p>
            <a:pPr eaLnBrk="1" fontAlgn="auto" hangingPunct="1">
              <a:spcAft>
                <a:spcPts val="0"/>
              </a:spcAft>
              <a:defRPr/>
            </a:pPr>
            <a:r>
              <a:rPr lang="en-US" dirty="0"/>
              <a:t>Research paper outline</a:t>
            </a:r>
          </a:p>
        </p:txBody>
      </p:sp>
      <p:pic>
        <p:nvPicPr>
          <p:cNvPr id="10243" name="Content Placeholder 3" descr="plan.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524000"/>
            <a:ext cx="8397875" cy="5029200"/>
          </a:xfrm>
        </p:spPr>
      </p:pic>
    </p:spTree>
    <p:extLst>
      <p:ext uri="{BB962C8B-B14F-4D97-AF65-F5344CB8AC3E}">
        <p14:creationId xmlns:p14="http://schemas.microsoft.com/office/powerpoint/2010/main" val="1466598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533400"/>
            <a:ext cx="7467600" cy="457200"/>
          </a:xfrm>
        </p:spPr>
        <p:txBody>
          <a:bodyPr>
            <a:noAutofit/>
          </a:bodyPr>
          <a:lstStyle/>
          <a:p>
            <a:pPr>
              <a:defRPr/>
            </a:pPr>
            <a:r>
              <a:rPr lang="en-US" dirty="0"/>
              <a:t>GIS in the UAE or else where</a:t>
            </a:r>
          </a:p>
        </p:txBody>
      </p:sp>
      <p:sp>
        <p:nvSpPr>
          <p:cNvPr id="16387" name="Rectangle 3"/>
          <p:cNvSpPr>
            <a:spLocks noGrp="1" noChangeArrowheads="1"/>
          </p:cNvSpPr>
          <p:nvPr>
            <p:ph type="body" idx="1"/>
          </p:nvPr>
        </p:nvSpPr>
        <p:spPr>
          <a:xfrm>
            <a:off x="304800" y="1905000"/>
            <a:ext cx="8763000" cy="3429000"/>
          </a:xfrm>
        </p:spPr>
        <p:txBody>
          <a:bodyPr/>
          <a:lstStyle/>
          <a:p>
            <a:pPr eaLnBrk="1" hangingPunct="1">
              <a:defRPr/>
            </a:pPr>
            <a:r>
              <a:rPr lang="en-US" dirty="0" smtClean="0"/>
              <a:t>The paper suggests that “appropriate technology” for the developing world does not have to be old-fashioned or unsophisticated; </a:t>
            </a:r>
          </a:p>
          <a:p>
            <a:pPr marL="0" indent="0" eaLnBrk="1" hangingPunct="1">
              <a:buNone/>
              <a:defRPr/>
            </a:pPr>
            <a:endParaRPr lang="en-US" dirty="0" smtClean="0"/>
          </a:p>
          <a:p>
            <a:pPr eaLnBrk="1" hangingPunct="1">
              <a:defRPr/>
            </a:pPr>
            <a:r>
              <a:rPr lang="en-US" dirty="0" smtClean="0">
                <a:solidFill>
                  <a:schemeClr val="tx1">
                    <a:lumMod val="95000"/>
                    <a:lumOff val="5000"/>
                  </a:schemeClr>
                </a:solidFill>
              </a:rPr>
              <a:t>It just has to be cheap, effective, reliable, and easy to use. </a:t>
            </a:r>
          </a:p>
        </p:txBody>
      </p:sp>
    </p:spTree>
    <p:extLst>
      <p:ext uri="{BB962C8B-B14F-4D97-AF65-F5344CB8AC3E}">
        <p14:creationId xmlns:p14="http://schemas.microsoft.com/office/powerpoint/2010/main" val="2916617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533400"/>
            <a:ext cx="7772400" cy="457200"/>
          </a:xfrm>
        </p:spPr>
        <p:txBody>
          <a:bodyPr>
            <a:noAutofit/>
          </a:bodyPr>
          <a:lstStyle/>
          <a:p>
            <a:pPr eaLnBrk="1" fontAlgn="auto" hangingPunct="1">
              <a:spcAft>
                <a:spcPts val="0"/>
              </a:spcAft>
              <a:defRPr/>
            </a:pPr>
            <a:r>
              <a:rPr lang="en-US" dirty="0"/>
              <a:t>GIS in the UAE</a:t>
            </a:r>
          </a:p>
        </p:txBody>
      </p:sp>
      <p:sp>
        <p:nvSpPr>
          <p:cNvPr id="16387" name="Rectangle 3"/>
          <p:cNvSpPr>
            <a:spLocks noGrp="1" noChangeArrowheads="1"/>
          </p:cNvSpPr>
          <p:nvPr>
            <p:ph idx="1"/>
          </p:nvPr>
        </p:nvSpPr>
        <p:spPr>
          <a:xfrm>
            <a:off x="304800" y="1600200"/>
            <a:ext cx="8686800" cy="4191000"/>
          </a:xfrm>
        </p:spPr>
        <p:txBody>
          <a:bodyPr>
            <a:normAutofit/>
          </a:bodyPr>
          <a:lstStyle/>
          <a:p>
            <a:pPr marL="82296" indent="0" eaLnBrk="1" fontAlgn="auto" hangingPunct="1">
              <a:spcAft>
                <a:spcPts val="0"/>
              </a:spcAft>
              <a:buNone/>
              <a:defRPr/>
            </a:pPr>
            <a:r>
              <a:rPr lang="en-US" dirty="0" smtClean="0">
                <a:solidFill>
                  <a:schemeClr val="tx1">
                    <a:lumMod val="95000"/>
                    <a:lumOff val="5000"/>
                  </a:schemeClr>
                </a:solidFill>
              </a:rPr>
              <a:t>The paper suggests that growth in GIS applications in the UAE is due to:</a:t>
            </a:r>
          </a:p>
          <a:p>
            <a:pPr marL="0" indent="0" eaLnBrk="1" fontAlgn="auto" hangingPunct="1">
              <a:spcAft>
                <a:spcPts val="0"/>
              </a:spcAft>
              <a:buFontTx/>
              <a:buNone/>
              <a:defRPr/>
            </a:pPr>
            <a:endParaRPr lang="en-US" sz="1100" dirty="0" smtClean="0">
              <a:solidFill>
                <a:schemeClr val="tx1">
                  <a:lumMod val="95000"/>
                  <a:lumOff val="5000"/>
                </a:schemeClr>
              </a:solidFill>
            </a:endParaRPr>
          </a:p>
          <a:p>
            <a:pPr eaLnBrk="1" fontAlgn="auto" hangingPunct="1">
              <a:spcAft>
                <a:spcPts val="0"/>
              </a:spcAft>
              <a:buFont typeface="Wingdings" panose="05000000000000000000" pitchFamily="2" charset="2"/>
              <a:buChar char="Ø"/>
              <a:defRPr/>
            </a:pPr>
            <a:r>
              <a:rPr lang="en-US" dirty="0" smtClean="0">
                <a:solidFill>
                  <a:schemeClr val="tx1">
                    <a:lumMod val="95000"/>
                    <a:lumOff val="5000"/>
                  </a:schemeClr>
                </a:solidFill>
              </a:rPr>
              <a:t>Cheap </a:t>
            </a:r>
            <a:r>
              <a:rPr lang="en-US" dirty="0">
                <a:solidFill>
                  <a:schemeClr val="tx1">
                    <a:lumMod val="95000"/>
                    <a:lumOff val="5000"/>
                  </a:schemeClr>
                </a:solidFill>
              </a:rPr>
              <a:t>hardware and </a:t>
            </a:r>
            <a:r>
              <a:rPr lang="en-US" dirty="0" smtClean="0">
                <a:solidFill>
                  <a:schemeClr val="tx1">
                    <a:lumMod val="95000"/>
                    <a:lumOff val="5000"/>
                  </a:schemeClr>
                </a:solidFill>
              </a:rPr>
              <a:t>easy to use soft wares.</a:t>
            </a:r>
          </a:p>
          <a:p>
            <a:pPr eaLnBrk="1" fontAlgn="auto" hangingPunct="1">
              <a:spcAft>
                <a:spcPts val="0"/>
              </a:spcAft>
              <a:buFont typeface="Wingdings" panose="05000000000000000000" pitchFamily="2" charset="2"/>
              <a:buChar char="Ø"/>
              <a:defRPr/>
            </a:pPr>
            <a:endParaRPr lang="en-US" sz="1200" dirty="0" smtClean="0">
              <a:solidFill>
                <a:schemeClr val="tx1">
                  <a:lumMod val="95000"/>
                  <a:lumOff val="5000"/>
                </a:schemeClr>
              </a:solidFill>
            </a:endParaRPr>
          </a:p>
          <a:p>
            <a:pPr eaLnBrk="1" fontAlgn="auto" hangingPunct="1">
              <a:spcAft>
                <a:spcPts val="0"/>
              </a:spcAft>
              <a:buFont typeface="Wingdings" panose="05000000000000000000" pitchFamily="2" charset="2"/>
              <a:buChar char="Ø"/>
              <a:defRPr/>
            </a:pPr>
            <a:r>
              <a:rPr lang="en-US" dirty="0" smtClean="0">
                <a:solidFill>
                  <a:schemeClr val="tx1">
                    <a:lumMod val="95000"/>
                    <a:lumOff val="5000"/>
                  </a:schemeClr>
                </a:solidFill>
              </a:rPr>
              <a:t>Impediments </a:t>
            </a:r>
            <a:r>
              <a:rPr lang="en-US" dirty="0">
                <a:solidFill>
                  <a:schemeClr val="tx1">
                    <a:lumMod val="95000"/>
                    <a:lumOff val="5000"/>
                  </a:schemeClr>
                </a:solidFill>
              </a:rPr>
              <a:t>to the use of GIS in the UAE</a:t>
            </a:r>
            <a:r>
              <a:rPr lang="en-US" dirty="0" smtClean="0">
                <a:solidFill>
                  <a:schemeClr val="tx1">
                    <a:lumMod val="95000"/>
                    <a:lumOff val="5000"/>
                  </a:schemeClr>
                </a:solidFill>
              </a:rPr>
              <a:t>:</a:t>
            </a:r>
          </a:p>
          <a:p>
            <a:pPr marL="0" indent="0" eaLnBrk="1" fontAlgn="auto" hangingPunct="1">
              <a:spcAft>
                <a:spcPts val="0"/>
              </a:spcAft>
              <a:buFont typeface="+mj-lt"/>
              <a:buNone/>
              <a:defRPr/>
            </a:pPr>
            <a:endParaRPr lang="en-US" sz="1050" dirty="0">
              <a:solidFill>
                <a:schemeClr val="tx1">
                  <a:lumMod val="95000"/>
                  <a:lumOff val="5000"/>
                </a:schemeClr>
              </a:solidFill>
            </a:endParaRPr>
          </a:p>
          <a:p>
            <a:pPr marL="514350" indent="-514350" eaLnBrk="1" fontAlgn="auto" hangingPunct="1">
              <a:spcAft>
                <a:spcPts val="0"/>
              </a:spcAft>
              <a:buFont typeface="+mj-lt"/>
              <a:buAutoNum type="arabicPeriod"/>
              <a:defRPr/>
            </a:pPr>
            <a:r>
              <a:rPr lang="en-US" dirty="0" smtClean="0">
                <a:solidFill>
                  <a:schemeClr val="tx1">
                    <a:lumMod val="95000"/>
                    <a:lumOff val="5000"/>
                  </a:schemeClr>
                </a:solidFill>
              </a:rPr>
              <a:t>The </a:t>
            </a:r>
            <a:r>
              <a:rPr lang="en-US" dirty="0">
                <a:solidFill>
                  <a:schemeClr val="tx1">
                    <a:lumMod val="95000"/>
                    <a:lumOff val="5000"/>
                  </a:schemeClr>
                </a:solidFill>
              </a:rPr>
              <a:t>cost of hardware.</a:t>
            </a:r>
          </a:p>
          <a:p>
            <a:pPr marL="514350" indent="-514350" eaLnBrk="1" fontAlgn="auto" hangingPunct="1">
              <a:spcAft>
                <a:spcPts val="0"/>
              </a:spcAft>
              <a:buFont typeface="+mj-lt"/>
              <a:buAutoNum type="arabicPeriod"/>
              <a:defRPr/>
            </a:pPr>
            <a:r>
              <a:rPr lang="en-US" dirty="0" smtClean="0">
                <a:solidFill>
                  <a:schemeClr val="tx1">
                    <a:lumMod val="95000"/>
                    <a:lumOff val="5000"/>
                  </a:schemeClr>
                </a:solidFill>
              </a:rPr>
              <a:t>The </a:t>
            </a:r>
            <a:r>
              <a:rPr lang="en-US" dirty="0">
                <a:solidFill>
                  <a:schemeClr val="tx1">
                    <a:lumMod val="95000"/>
                    <a:lumOff val="5000"/>
                  </a:schemeClr>
                </a:solidFill>
              </a:rPr>
              <a:t>complexity of software.</a:t>
            </a:r>
          </a:p>
          <a:p>
            <a:pPr marL="0" indent="0" eaLnBrk="1" fontAlgn="auto" hangingPunct="1">
              <a:spcAft>
                <a:spcPts val="0"/>
              </a:spcAft>
              <a:buFont typeface="+mj-lt"/>
              <a:buNone/>
              <a:defRPr/>
            </a:pPr>
            <a:endParaRPr lang="en-US" dirty="0"/>
          </a:p>
          <a:p>
            <a:pPr marL="0" indent="0" eaLnBrk="1" fontAlgn="auto" hangingPunct="1">
              <a:spcAft>
                <a:spcPts val="0"/>
              </a:spcAft>
              <a:buFont typeface="+mj-lt"/>
              <a:buNone/>
              <a:defRPr/>
            </a:pPr>
            <a:endParaRPr lang="en-US" dirty="0"/>
          </a:p>
          <a:p>
            <a:pPr marL="0" indent="0" eaLnBrk="1" fontAlgn="auto" hangingPunct="1">
              <a:spcAft>
                <a:spcPts val="0"/>
              </a:spcAft>
              <a:buFont typeface="+mj-lt"/>
              <a:buNone/>
              <a:defRPr/>
            </a:pPr>
            <a:endParaRPr lang="en-US" dirty="0"/>
          </a:p>
          <a:p>
            <a:pPr marL="0" indent="0" eaLnBrk="1" fontAlgn="auto" hangingPunct="1">
              <a:spcAft>
                <a:spcPts val="0"/>
              </a:spcAft>
              <a:buFont typeface="+mj-lt"/>
              <a:buNone/>
              <a:defRPr/>
            </a:pPr>
            <a:endParaRPr lang="en-US" sz="2400" b="1" dirty="0" smtClean="0">
              <a:solidFill>
                <a:srgbClr val="FF0000"/>
              </a:solidFill>
            </a:endParaRPr>
          </a:p>
        </p:txBody>
      </p:sp>
    </p:spTree>
    <p:extLst>
      <p:ext uri="{BB962C8B-B14F-4D97-AF65-F5344CB8AC3E}">
        <p14:creationId xmlns:p14="http://schemas.microsoft.com/office/powerpoint/2010/main" val="1879827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GIS in the UAE</a:t>
            </a:r>
          </a:p>
        </p:txBody>
      </p:sp>
      <p:sp>
        <p:nvSpPr>
          <p:cNvPr id="3" name="Content Placeholder 2"/>
          <p:cNvSpPr>
            <a:spLocks noGrp="1"/>
          </p:cNvSpPr>
          <p:nvPr>
            <p:ph idx="1"/>
          </p:nvPr>
        </p:nvSpPr>
        <p:spPr>
          <a:xfrm>
            <a:off x="304800" y="1524000"/>
            <a:ext cx="8763000" cy="4953000"/>
          </a:xfrm>
        </p:spPr>
        <p:txBody>
          <a:bodyPr>
            <a:normAutofit fontScale="77500" lnSpcReduction="20000"/>
          </a:bodyPr>
          <a:lstStyle/>
          <a:p>
            <a:pPr marL="514350" indent="-514350">
              <a:buFont typeface="+mj-lt"/>
              <a:buAutoNum type="arabicPeriod"/>
            </a:pPr>
            <a:endParaRPr lang="en-US" sz="1800" dirty="0" smtClean="0"/>
          </a:p>
          <a:p>
            <a:pPr marL="514350" indent="-514350">
              <a:buFont typeface="+mj-lt"/>
              <a:buAutoNum type="arabicPeriod"/>
            </a:pPr>
            <a:r>
              <a:rPr lang="en-US" dirty="0" smtClean="0"/>
              <a:t>There </a:t>
            </a:r>
            <a:r>
              <a:rPr lang="en-US" dirty="0"/>
              <a:t>is </a:t>
            </a:r>
            <a:r>
              <a:rPr lang="en-US" dirty="0">
                <a:solidFill>
                  <a:srgbClr val="FF0000"/>
                </a:solidFill>
              </a:rPr>
              <a:t>high demand </a:t>
            </a:r>
            <a:r>
              <a:rPr lang="en-US" dirty="0"/>
              <a:t>for GIS staff in the UAE</a:t>
            </a:r>
          </a:p>
          <a:p>
            <a:pPr marL="514350" indent="-514350">
              <a:buFont typeface="+mj-lt"/>
              <a:buAutoNum type="arabicPeriod"/>
            </a:pPr>
            <a:r>
              <a:rPr lang="en-US" dirty="0" smtClean="0"/>
              <a:t>Thus</a:t>
            </a:r>
            <a:r>
              <a:rPr lang="en-US" dirty="0"/>
              <a:t>, the case of the GIS education in the </a:t>
            </a:r>
            <a:r>
              <a:rPr lang="en-US" dirty="0" smtClean="0"/>
              <a:t>UAE</a:t>
            </a:r>
          </a:p>
          <a:p>
            <a:pPr marL="0" indent="0">
              <a:buNone/>
            </a:pPr>
            <a:endParaRPr lang="en-US" sz="2600" dirty="0"/>
          </a:p>
          <a:p>
            <a:pPr marL="82296" indent="0">
              <a:buNone/>
              <a:defRPr/>
            </a:pPr>
            <a:r>
              <a:rPr lang="en-US" sz="3000" dirty="0">
                <a:solidFill>
                  <a:schemeClr val="tx1">
                    <a:lumMod val="95000"/>
                    <a:lumOff val="5000"/>
                  </a:schemeClr>
                </a:solidFill>
              </a:rPr>
              <a:t>The most important reasons for the spread of GIS and remote sensing:</a:t>
            </a:r>
          </a:p>
          <a:p>
            <a:pPr>
              <a:defRPr/>
            </a:pPr>
            <a:endParaRPr lang="en-US" sz="1400" dirty="0">
              <a:solidFill>
                <a:schemeClr val="tx1">
                  <a:lumMod val="95000"/>
                  <a:lumOff val="5000"/>
                </a:schemeClr>
              </a:solidFill>
            </a:endParaRPr>
          </a:p>
          <a:p>
            <a:pPr marL="514350" indent="-514350">
              <a:lnSpc>
                <a:spcPct val="170000"/>
              </a:lnSpc>
              <a:buFont typeface="+mj-lt"/>
              <a:buAutoNum type="arabicPeriod"/>
              <a:defRPr/>
            </a:pPr>
            <a:r>
              <a:rPr lang="en-US" dirty="0" smtClean="0">
                <a:solidFill>
                  <a:schemeClr val="tx1">
                    <a:lumMod val="95000"/>
                    <a:lumOff val="5000"/>
                  </a:schemeClr>
                </a:solidFill>
              </a:rPr>
              <a:t>Need </a:t>
            </a:r>
            <a:r>
              <a:rPr lang="en-US" dirty="0">
                <a:solidFill>
                  <a:schemeClr val="tx1">
                    <a:lumMod val="95000"/>
                    <a:lumOff val="5000"/>
                  </a:schemeClr>
                </a:solidFill>
              </a:rPr>
              <a:t>to know about the spatial data to support decision-making process.</a:t>
            </a:r>
          </a:p>
          <a:p>
            <a:pPr marL="514350" indent="-514350">
              <a:lnSpc>
                <a:spcPct val="170000"/>
              </a:lnSpc>
              <a:buFont typeface="+mj-lt"/>
              <a:buAutoNum type="arabicPeriod"/>
              <a:defRPr/>
            </a:pPr>
            <a:r>
              <a:rPr lang="en-US" dirty="0" smtClean="0">
                <a:solidFill>
                  <a:schemeClr val="tx1">
                    <a:lumMod val="95000"/>
                    <a:lumOff val="5000"/>
                  </a:schemeClr>
                </a:solidFill>
              </a:rPr>
              <a:t>Using </a:t>
            </a:r>
            <a:r>
              <a:rPr lang="en-US" dirty="0">
                <a:solidFill>
                  <a:schemeClr val="tx1">
                    <a:lumMod val="95000"/>
                    <a:lumOff val="5000"/>
                  </a:schemeClr>
                </a:solidFill>
              </a:rPr>
              <a:t>English for GIS.</a:t>
            </a:r>
          </a:p>
          <a:p>
            <a:pPr marL="514350" indent="-514350">
              <a:lnSpc>
                <a:spcPct val="170000"/>
              </a:lnSpc>
              <a:buFont typeface="+mj-lt"/>
              <a:buAutoNum type="arabicPeriod"/>
              <a:defRPr/>
            </a:pPr>
            <a:r>
              <a:rPr lang="en-US" dirty="0" smtClean="0">
                <a:solidFill>
                  <a:schemeClr val="tx1">
                    <a:lumMod val="95000"/>
                    <a:lumOff val="5000"/>
                  </a:schemeClr>
                </a:solidFill>
              </a:rPr>
              <a:t>Expanded </a:t>
            </a:r>
            <a:r>
              <a:rPr lang="en-US" dirty="0">
                <a:solidFill>
                  <a:schemeClr val="tx1">
                    <a:lumMod val="95000"/>
                    <a:lumOff val="5000"/>
                  </a:schemeClr>
                </a:solidFill>
              </a:rPr>
              <a:t>the capabilities of the Internet.</a:t>
            </a:r>
          </a:p>
          <a:p>
            <a:pPr marL="514350" indent="-514350">
              <a:lnSpc>
                <a:spcPct val="170000"/>
              </a:lnSpc>
              <a:buFont typeface="+mj-lt"/>
              <a:buAutoNum type="arabicPeriod"/>
              <a:defRPr/>
            </a:pPr>
            <a:r>
              <a:rPr lang="en-US" dirty="0" smtClean="0">
                <a:solidFill>
                  <a:schemeClr val="tx1">
                    <a:lumMod val="95000"/>
                    <a:lumOff val="5000"/>
                  </a:schemeClr>
                </a:solidFill>
              </a:rPr>
              <a:t>Increased </a:t>
            </a:r>
            <a:r>
              <a:rPr lang="en-US" dirty="0">
                <a:solidFill>
                  <a:schemeClr val="tx1">
                    <a:lumMod val="95000"/>
                    <a:lumOff val="5000"/>
                  </a:schemeClr>
                </a:solidFill>
              </a:rPr>
              <a:t>knowledge.</a:t>
            </a:r>
          </a:p>
          <a:p>
            <a:endParaRPr lang="en-US" dirty="0"/>
          </a:p>
        </p:txBody>
      </p:sp>
    </p:spTree>
    <p:extLst>
      <p:ext uri="{BB962C8B-B14F-4D97-AF65-F5344CB8AC3E}">
        <p14:creationId xmlns:p14="http://schemas.microsoft.com/office/powerpoint/2010/main" val="279404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stretch>
            <a:fillRect/>
          </a:stretch>
        </p:blipFill>
        <p:spPr>
          <a:xfrm>
            <a:off x="5229224" y="1524000"/>
            <a:ext cx="3686175" cy="5065663"/>
          </a:xfrm>
          <a:prstGeom prst="rect">
            <a:avLst/>
          </a:prstGeom>
        </p:spPr>
      </p:pic>
      <p:sp>
        <p:nvSpPr>
          <p:cNvPr id="6" name="TextBox 5"/>
          <p:cNvSpPr txBox="1"/>
          <p:nvPr/>
        </p:nvSpPr>
        <p:spPr>
          <a:xfrm>
            <a:off x="381000" y="1524000"/>
            <a:ext cx="4876800" cy="3167021"/>
          </a:xfrm>
          <a:prstGeom prst="rect">
            <a:avLst/>
          </a:prstGeom>
          <a:noFill/>
        </p:spPr>
        <p:txBody>
          <a:bodyPr wrap="square" rtlCol="1">
            <a:spAutoFit/>
          </a:bodyPr>
          <a:lstStyle/>
          <a:p>
            <a:pPr marL="82296" fontAlgn="auto">
              <a:lnSpc>
                <a:spcPct val="80000"/>
              </a:lnSpc>
              <a:spcBef>
                <a:spcPts val="600"/>
              </a:spcBef>
              <a:spcAft>
                <a:spcPts val="0"/>
              </a:spcAft>
              <a:buClr>
                <a:schemeClr val="accent1"/>
              </a:buClr>
              <a:buSzPct val="80000"/>
              <a:defRPr/>
            </a:pPr>
            <a:r>
              <a:rPr lang="en-GB" sz="2400" dirty="0">
                <a:solidFill>
                  <a:schemeClr val="tx1">
                    <a:lumMod val="95000"/>
                    <a:lumOff val="5000"/>
                  </a:schemeClr>
                </a:solidFill>
              </a:rPr>
              <a:t>Few cases on GIS implementation in the UAE: </a:t>
            </a:r>
          </a:p>
          <a:p>
            <a:pPr>
              <a:defRPr/>
            </a:pPr>
            <a:endParaRPr lang="en-GB" dirty="0"/>
          </a:p>
          <a:p>
            <a:pPr marL="457200" indent="-457200" fontAlgn="auto">
              <a:lnSpc>
                <a:spcPct val="80000"/>
              </a:lnSpc>
              <a:spcBef>
                <a:spcPts val="600"/>
              </a:spcBef>
              <a:spcAft>
                <a:spcPts val="0"/>
              </a:spcAft>
              <a:buClr>
                <a:schemeClr val="tx2">
                  <a:lumMod val="95000"/>
                  <a:lumOff val="5000"/>
                </a:schemeClr>
              </a:buClr>
              <a:buSzPct val="80000"/>
              <a:buFont typeface="Wingdings" panose="05000000000000000000" pitchFamily="2" charset="2"/>
              <a:buChar char="Ø"/>
              <a:defRPr/>
            </a:pPr>
            <a:r>
              <a:rPr lang="en-GB" sz="2800" dirty="0" err="1">
                <a:solidFill>
                  <a:schemeClr val="tx1">
                    <a:lumMod val="95000"/>
                    <a:lumOff val="5000"/>
                  </a:schemeClr>
                </a:solidFill>
                <a:latin typeface="+mn-lt"/>
              </a:rPr>
              <a:t>Etisalate</a:t>
            </a:r>
            <a:endParaRPr lang="en-GB" sz="2800" dirty="0">
              <a:solidFill>
                <a:schemeClr val="tx1">
                  <a:lumMod val="95000"/>
                  <a:lumOff val="5000"/>
                </a:schemeClr>
              </a:solidFill>
              <a:latin typeface="+mn-lt"/>
            </a:endParaRPr>
          </a:p>
          <a:p>
            <a:pPr marL="457200" indent="-457200" fontAlgn="auto">
              <a:lnSpc>
                <a:spcPct val="80000"/>
              </a:lnSpc>
              <a:spcBef>
                <a:spcPts val="600"/>
              </a:spcBef>
              <a:spcAft>
                <a:spcPts val="0"/>
              </a:spcAft>
              <a:buClr>
                <a:schemeClr val="tx2">
                  <a:lumMod val="95000"/>
                  <a:lumOff val="5000"/>
                </a:schemeClr>
              </a:buClr>
              <a:buSzPct val="80000"/>
              <a:buFont typeface="Wingdings" panose="05000000000000000000" pitchFamily="2" charset="2"/>
              <a:buChar char="Ø"/>
              <a:defRPr/>
            </a:pPr>
            <a:endParaRPr lang="en-GB" sz="2800" dirty="0">
              <a:solidFill>
                <a:schemeClr val="tx1">
                  <a:lumMod val="95000"/>
                  <a:lumOff val="5000"/>
                </a:schemeClr>
              </a:solidFill>
              <a:latin typeface="+mn-lt"/>
            </a:endParaRPr>
          </a:p>
          <a:p>
            <a:pPr marL="457200" indent="-457200" fontAlgn="auto">
              <a:lnSpc>
                <a:spcPct val="80000"/>
              </a:lnSpc>
              <a:spcBef>
                <a:spcPts val="600"/>
              </a:spcBef>
              <a:spcAft>
                <a:spcPts val="0"/>
              </a:spcAft>
              <a:buClr>
                <a:schemeClr val="tx2">
                  <a:lumMod val="95000"/>
                  <a:lumOff val="5000"/>
                </a:schemeClr>
              </a:buClr>
              <a:buSzPct val="80000"/>
              <a:buFont typeface="Wingdings" panose="05000000000000000000" pitchFamily="2" charset="2"/>
              <a:buChar char="Ø"/>
              <a:defRPr/>
            </a:pPr>
            <a:r>
              <a:rPr lang="en-GB" sz="2800" dirty="0">
                <a:solidFill>
                  <a:schemeClr val="tx1">
                    <a:lumMod val="95000"/>
                    <a:lumOff val="5000"/>
                  </a:schemeClr>
                </a:solidFill>
                <a:latin typeface="+mn-lt"/>
              </a:rPr>
              <a:t>ADWEA </a:t>
            </a:r>
          </a:p>
          <a:p>
            <a:pPr marL="457200" indent="-457200" fontAlgn="auto">
              <a:lnSpc>
                <a:spcPct val="80000"/>
              </a:lnSpc>
              <a:spcBef>
                <a:spcPts val="600"/>
              </a:spcBef>
              <a:spcAft>
                <a:spcPts val="0"/>
              </a:spcAft>
              <a:buClr>
                <a:schemeClr val="tx2">
                  <a:lumMod val="95000"/>
                  <a:lumOff val="5000"/>
                </a:schemeClr>
              </a:buClr>
              <a:buSzPct val="80000"/>
              <a:buFont typeface="Wingdings" panose="05000000000000000000" pitchFamily="2" charset="2"/>
              <a:buChar char="Ø"/>
              <a:defRPr/>
            </a:pPr>
            <a:endParaRPr lang="en-GB" sz="2800" dirty="0">
              <a:solidFill>
                <a:schemeClr val="tx1">
                  <a:lumMod val="95000"/>
                  <a:lumOff val="5000"/>
                </a:schemeClr>
              </a:solidFill>
              <a:latin typeface="+mn-lt"/>
            </a:endParaRPr>
          </a:p>
          <a:p>
            <a:pPr marL="457200" indent="-457200" fontAlgn="auto">
              <a:lnSpc>
                <a:spcPct val="80000"/>
              </a:lnSpc>
              <a:spcBef>
                <a:spcPts val="600"/>
              </a:spcBef>
              <a:spcAft>
                <a:spcPts val="0"/>
              </a:spcAft>
              <a:buClr>
                <a:schemeClr val="tx2">
                  <a:lumMod val="95000"/>
                  <a:lumOff val="5000"/>
                </a:schemeClr>
              </a:buClr>
              <a:buSzPct val="80000"/>
              <a:buFont typeface="Wingdings" panose="05000000000000000000" pitchFamily="2" charset="2"/>
              <a:buChar char="Ø"/>
              <a:defRPr/>
            </a:pPr>
            <a:r>
              <a:rPr lang="en-GB" sz="2800" dirty="0">
                <a:solidFill>
                  <a:schemeClr val="tx1">
                    <a:lumMod val="95000"/>
                    <a:lumOff val="5000"/>
                  </a:schemeClr>
                </a:solidFill>
                <a:latin typeface="+mn-lt"/>
              </a:rPr>
              <a:t>Dubai </a:t>
            </a:r>
            <a:r>
              <a:rPr lang="en-GB" sz="2800" dirty="0" smtClean="0">
                <a:solidFill>
                  <a:schemeClr val="tx1">
                    <a:lumMod val="95000"/>
                    <a:lumOff val="5000"/>
                  </a:schemeClr>
                </a:solidFill>
                <a:latin typeface="+mn-lt"/>
              </a:rPr>
              <a:t>Municipality</a:t>
            </a:r>
            <a:endParaRPr lang="ar-AE" sz="2800" dirty="0">
              <a:solidFill>
                <a:schemeClr val="tx1">
                  <a:lumMod val="95000"/>
                  <a:lumOff val="5000"/>
                </a:schemeClr>
              </a:solidFill>
              <a:latin typeface="+mn-lt"/>
            </a:endParaRPr>
          </a:p>
        </p:txBody>
      </p:sp>
      <p:sp>
        <p:nvSpPr>
          <p:cNvPr id="4" name="Title 1"/>
          <p:cNvSpPr>
            <a:spLocks noGrp="1"/>
          </p:cNvSpPr>
          <p:nvPr>
            <p:ph type="title"/>
          </p:nvPr>
        </p:nvSpPr>
        <p:spPr>
          <a:xfrm>
            <a:off x="457200" y="274638"/>
            <a:ext cx="6696075" cy="915987"/>
          </a:xfrm>
        </p:spPr>
        <p:txBody>
          <a:bodyPr/>
          <a:lstStyle/>
          <a:p>
            <a:r>
              <a:rPr lang="en-US" dirty="0"/>
              <a:t>GIS in the UAE</a:t>
            </a:r>
          </a:p>
        </p:txBody>
      </p:sp>
    </p:spTree>
    <p:extLst>
      <p:ext uri="{BB962C8B-B14F-4D97-AF65-F5344CB8AC3E}">
        <p14:creationId xmlns:p14="http://schemas.microsoft.com/office/powerpoint/2010/main" val="405029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integrated_data0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Box 4"/>
          <p:cNvSpPr txBox="1">
            <a:spLocks noChangeArrowheads="1"/>
          </p:cNvSpPr>
          <p:nvPr/>
        </p:nvSpPr>
        <p:spPr bwMode="auto">
          <a:xfrm>
            <a:off x="152400" y="457200"/>
            <a:ext cx="8763000" cy="683264"/>
          </a:xfrm>
          <a:prstGeom prst="rect">
            <a:avLst/>
          </a:prstGeom>
          <a:noFill/>
          <a:ln w="9525">
            <a:noFill/>
            <a:miter lim="800000"/>
            <a:headEnd/>
            <a:tailEnd/>
          </a:ln>
        </p:spPr>
        <p:txBody>
          <a:bodyPr wrap="square">
            <a:spAutoFit/>
          </a:bodyPr>
          <a:lstStyle/>
          <a:p>
            <a:pPr marL="365760" indent="-283464" algn="ctr" fontAlgn="auto">
              <a:lnSpc>
                <a:spcPct val="80000"/>
              </a:lnSpc>
              <a:spcBef>
                <a:spcPts val="600"/>
              </a:spcBef>
              <a:spcAft>
                <a:spcPts val="0"/>
              </a:spcAft>
              <a:buClr>
                <a:schemeClr val="accent1"/>
              </a:buClr>
              <a:buSzPct val="80000"/>
              <a:defRPr/>
            </a:pPr>
            <a:r>
              <a:rPr lang="en-US" sz="2400" dirty="0">
                <a:solidFill>
                  <a:schemeClr val="bg2">
                    <a:lumMod val="50000"/>
                  </a:schemeClr>
                </a:solidFill>
              </a:rPr>
              <a:t>Identifications of problems and solutions for GIS implementation within the UAE?</a:t>
            </a:r>
          </a:p>
        </p:txBody>
      </p:sp>
    </p:spTree>
    <p:extLst>
      <p:ext uri="{BB962C8B-B14F-4D97-AF65-F5344CB8AC3E}">
        <p14:creationId xmlns:p14="http://schemas.microsoft.com/office/powerpoint/2010/main" val="1454555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457200"/>
            <a:ext cx="7772400" cy="457200"/>
          </a:xfrm>
        </p:spPr>
        <p:txBody>
          <a:bodyPr>
            <a:noAutofit/>
          </a:bodyPr>
          <a:lstStyle/>
          <a:p>
            <a:pPr fontAlgn="auto">
              <a:spcAft>
                <a:spcPts val="0"/>
              </a:spcAft>
              <a:defRPr/>
            </a:pPr>
            <a:r>
              <a:rPr lang="en-US" dirty="0"/>
              <a:t>GIS in the USA</a:t>
            </a:r>
            <a:endParaRPr lang="ar-AE" dirty="0"/>
          </a:p>
        </p:txBody>
      </p:sp>
      <p:sp>
        <p:nvSpPr>
          <p:cNvPr id="16387" name="Rectangle 3"/>
          <p:cNvSpPr>
            <a:spLocks noGrp="1" noChangeArrowheads="1"/>
          </p:cNvSpPr>
          <p:nvPr>
            <p:ph idx="1"/>
          </p:nvPr>
        </p:nvSpPr>
        <p:spPr>
          <a:xfrm>
            <a:off x="304800" y="1600200"/>
            <a:ext cx="8763000" cy="4800600"/>
          </a:xfrm>
        </p:spPr>
        <p:txBody>
          <a:bodyPr>
            <a:normAutofit/>
          </a:bodyPr>
          <a:lstStyle/>
          <a:p>
            <a:pPr marL="82296" indent="0">
              <a:buNone/>
              <a:defRPr/>
            </a:pPr>
            <a:r>
              <a:rPr lang="en-US" dirty="0">
                <a:solidFill>
                  <a:schemeClr val="tx1">
                    <a:lumMod val="95000"/>
                    <a:lumOff val="5000"/>
                  </a:schemeClr>
                </a:solidFill>
              </a:rPr>
              <a:t>The paper suggests that growth in GIS planning applications in the US is due to:</a:t>
            </a:r>
          </a:p>
          <a:p>
            <a:pPr marL="365760" indent="-283464" eaLnBrk="1" fontAlgn="auto" hangingPunct="1">
              <a:spcAft>
                <a:spcPts val="0"/>
              </a:spcAft>
              <a:buFont typeface="Wingdings 2" panose="05020102010507070707" pitchFamily="18" charset="2"/>
              <a:buNone/>
              <a:defRPr/>
            </a:pPr>
            <a:endParaRPr lang="en-US" sz="1200" b="1" i="1" dirty="0" smtClean="0">
              <a:solidFill>
                <a:schemeClr val="tx1">
                  <a:lumMod val="95000"/>
                  <a:lumOff val="5000"/>
                </a:schemeClr>
              </a:solidFill>
            </a:endParaRPr>
          </a:p>
          <a:p>
            <a:pPr eaLnBrk="1" fontAlgn="auto" hangingPunct="1">
              <a:lnSpc>
                <a:spcPct val="150000"/>
              </a:lnSpc>
              <a:spcAft>
                <a:spcPts val="0"/>
              </a:spcAft>
              <a:defRPr/>
            </a:pPr>
            <a:r>
              <a:rPr lang="en-GB" dirty="0" smtClean="0">
                <a:solidFill>
                  <a:schemeClr val="tx1">
                    <a:lumMod val="95000"/>
                    <a:lumOff val="5000"/>
                  </a:schemeClr>
                </a:solidFill>
              </a:rPr>
              <a:t>Growing awareness</a:t>
            </a:r>
          </a:p>
          <a:p>
            <a:pPr eaLnBrk="1" fontAlgn="auto" hangingPunct="1">
              <a:lnSpc>
                <a:spcPct val="150000"/>
              </a:lnSpc>
              <a:spcAft>
                <a:spcPts val="0"/>
              </a:spcAft>
              <a:defRPr/>
            </a:pPr>
            <a:r>
              <a:rPr lang="en-GB" dirty="0" smtClean="0">
                <a:solidFill>
                  <a:schemeClr val="tx1">
                    <a:lumMod val="95000"/>
                    <a:lumOff val="5000"/>
                  </a:schemeClr>
                </a:solidFill>
              </a:rPr>
              <a:t>Institutional acceptance</a:t>
            </a:r>
          </a:p>
          <a:p>
            <a:pPr eaLnBrk="1" fontAlgn="auto" hangingPunct="1">
              <a:lnSpc>
                <a:spcPct val="150000"/>
              </a:lnSpc>
              <a:spcAft>
                <a:spcPts val="0"/>
              </a:spcAft>
              <a:defRPr/>
            </a:pPr>
            <a:r>
              <a:rPr lang="en-GB" dirty="0" smtClean="0">
                <a:solidFill>
                  <a:schemeClr val="tx1">
                    <a:lumMod val="95000"/>
                    <a:lumOff val="5000"/>
                  </a:schemeClr>
                </a:solidFill>
              </a:rPr>
              <a:t>Falling system costs</a:t>
            </a:r>
          </a:p>
          <a:p>
            <a:pPr eaLnBrk="1" fontAlgn="auto" hangingPunct="1">
              <a:lnSpc>
                <a:spcPct val="150000"/>
              </a:lnSpc>
              <a:spcAft>
                <a:spcPts val="0"/>
              </a:spcAft>
              <a:defRPr/>
            </a:pPr>
            <a:r>
              <a:rPr lang="en-GB" dirty="0" smtClean="0">
                <a:solidFill>
                  <a:schemeClr val="tx1">
                    <a:lumMod val="95000"/>
                    <a:lumOff val="5000"/>
                  </a:schemeClr>
                </a:solidFill>
              </a:rPr>
              <a:t>Product diversity</a:t>
            </a:r>
            <a:endParaRPr lang="en-US" dirty="0">
              <a:solidFill>
                <a:schemeClr val="tx1">
                  <a:lumMod val="95000"/>
                  <a:lumOff val="5000"/>
                </a:schemeClr>
              </a:solidFill>
            </a:endParaRPr>
          </a:p>
          <a:p>
            <a:pPr marL="0" indent="0" eaLnBrk="1" fontAlgn="auto" hangingPunct="1">
              <a:spcAft>
                <a:spcPts val="0"/>
              </a:spcAft>
              <a:buFont typeface="+mj-lt"/>
              <a:buNone/>
              <a:defRPr/>
            </a:pPr>
            <a:endParaRPr lang="en-US" sz="2400" b="1" dirty="0" smtClean="0">
              <a:solidFill>
                <a:srgbClr val="FF0000"/>
              </a:solidFill>
            </a:endParaRPr>
          </a:p>
        </p:txBody>
      </p:sp>
    </p:spTree>
    <p:extLst>
      <p:ext uri="{BB962C8B-B14F-4D97-AF65-F5344CB8AC3E}">
        <p14:creationId xmlns:p14="http://schemas.microsoft.com/office/powerpoint/2010/main" val="2116753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uaeu_gree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UAEU_font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uaeu_presentation1(2)</Template>
  <TotalTime>25</TotalTime>
  <Words>812</Words>
  <Application>Microsoft Office PowerPoint</Application>
  <PresentationFormat>On-screen Show (4:3)</PresentationFormat>
  <Paragraphs>101</Paragraphs>
  <Slides>18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ＭＳ Ｐゴシック</vt:lpstr>
      <vt:lpstr>Arial</vt:lpstr>
      <vt:lpstr>Calibri</vt:lpstr>
      <vt:lpstr>Comic Sans MS</vt:lpstr>
      <vt:lpstr>Tahoma</vt:lpstr>
      <vt:lpstr>Times New Roman</vt:lpstr>
      <vt:lpstr>Wingdings</vt:lpstr>
      <vt:lpstr>Wingdings 2</vt:lpstr>
      <vt:lpstr>uaeu_green</vt:lpstr>
      <vt:lpstr>Remote Sensing and Geographic Information Systems in Developing Countries</vt:lpstr>
      <vt:lpstr>Overview</vt:lpstr>
      <vt:lpstr>Research paper outline</vt:lpstr>
      <vt:lpstr>GIS in the UAE or else where</vt:lpstr>
      <vt:lpstr>GIS in the UAE</vt:lpstr>
      <vt:lpstr>GIS in the UAE</vt:lpstr>
      <vt:lpstr>GIS in the UAE</vt:lpstr>
      <vt:lpstr>PowerPoint Presentation</vt:lpstr>
      <vt:lpstr>GIS in the USA</vt:lpstr>
      <vt:lpstr>GIS in Planning Applications in the USA</vt:lpstr>
      <vt:lpstr>GIS In The Developed World</vt:lpstr>
      <vt:lpstr>Components of the GIS technology</vt:lpstr>
      <vt:lpstr>Components of the GIS technology</vt:lpstr>
      <vt:lpstr>Components of the GIS technology</vt:lpstr>
      <vt:lpstr>Components of the GIS technology</vt:lpstr>
      <vt:lpstr>PowerPoint Presentation</vt:lpstr>
      <vt:lpstr>PowerPoint Presentation</vt:lpstr>
      <vt:lpstr>Next week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Sensing and Geographic Information Systems in Developing Countries</dc:title>
  <dc:creator>Amal Al Marbouei</dc:creator>
  <cp:lastModifiedBy>Amal Al Marbouei</cp:lastModifiedBy>
  <cp:revision>11</cp:revision>
  <dcterms:created xsi:type="dcterms:W3CDTF">2015-07-28T09:32:44Z</dcterms:created>
  <dcterms:modified xsi:type="dcterms:W3CDTF">2015-07-28T09:58:36Z</dcterms:modified>
</cp:coreProperties>
</file>